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743700" cy="988060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BACD"/>
    <a:srgbClr val="000000"/>
    <a:srgbClr val="FFF0A3"/>
    <a:srgbClr val="D6E4EE"/>
    <a:srgbClr val="CCEECC"/>
    <a:srgbClr val="FFCDCD"/>
    <a:srgbClr val="FF3399"/>
    <a:srgbClr val="9A8B7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4" autoAdjust="0"/>
    <p:restoredTop sz="87810" autoAdjust="0"/>
  </p:normalViewPr>
  <p:slideViewPr>
    <p:cSldViewPr snapToGrid="0">
      <p:cViewPr varScale="1">
        <p:scale>
          <a:sx n="91" d="100"/>
          <a:sy n="91" d="100"/>
        </p:scale>
        <p:origin x="-184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3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33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530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33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38530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D1823A0E-9FB1-44F3-B368-FB116909CDC7}" type="slidenum">
              <a:rPr lang="en-GB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1363"/>
            <a:ext cx="4940300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692650"/>
            <a:ext cx="5394325" cy="444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530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38530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35E16853-7D2F-4C3E-BDB6-44BF33528420}" type="slidenum">
              <a:rPr lang="en-GB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16853-7D2F-4C3E-BDB6-44BF33528420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315" name="Picture 35" descr="combin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57738"/>
            <a:ext cx="9144000" cy="2100262"/>
          </a:xfrm>
          <a:prstGeom prst="rect">
            <a:avLst/>
          </a:prstGeom>
          <a:noFill/>
        </p:spPr>
      </p:pic>
      <p:sp>
        <p:nvSpPr>
          <p:cNvPr id="972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27100" y="2058988"/>
            <a:ext cx="7337425" cy="1411287"/>
          </a:xfrm>
        </p:spPr>
        <p:txBody>
          <a:bodyPr wrap="square" anchor="t"/>
          <a:lstStyle>
            <a:lvl1pPr algn="ctr">
              <a:defRPr sz="4600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16025" y="3673475"/>
            <a:ext cx="6711950" cy="14605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fr-FR" smtClean="0"/>
              <a:t>Cliquez pour modifier le style des sous-titres du masque</a:t>
            </a:r>
            <a:endParaRPr lang="en-GB"/>
          </a:p>
        </p:txBody>
      </p:sp>
      <p:sp>
        <p:nvSpPr>
          <p:cNvPr id="97310" name="Rectangle 30"/>
          <p:cNvSpPr>
            <a:spLocks noChangeArrowheads="1"/>
          </p:cNvSpPr>
          <p:nvPr/>
        </p:nvSpPr>
        <p:spPr bwMode="auto">
          <a:xfrm>
            <a:off x="257175" y="6621463"/>
            <a:ext cx="4270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30477D0E-3C20-42A0-8B59-EF6FD45C2F68}" type="slidenum">
              <a:rPr lang="en-GB" sz="900">
                <a:solidFill>
                  <a:schemeClr val="bg1"/>
                </a:solidFill>
              </a:rPr>
              <a:pPr algn="r"/>
              <a:t>‹N°›</a:t>
            </a:fld>
            <a:endParaRPr lang="en-GB" sz="9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7938"/>
            <a:ext cx="2193925" cy="63722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7488" y="7938"/>
            <a:ext cx="6430962" cy="63722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88" y="906463"/>
            <a:ext cx="4311650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906463"/>
            <a:ext cx="4311650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94" name="Picture 38" descr="combinedfooter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4757738"/>
            <a:ext cx="9144000" cy="2100262"/>
          </a:xfrm>
          <a:prstGeom prst="rect">
            <a:avLst/>
          </a:prstGeom>
          <a:noFill/>
        </p:spPr>
      </p:pic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7488" y="7938"/>
            <a:ext cx="877728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GB" smtClean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488" y="906463"/>
            <a:ext cx="8775700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 smtClean="0"/>
          </a:p>
        </p:txBody>
      </p:sp>
      <p:sp>
        <p:nvSpPr>
          <p:cNvPr id="96260" name="Line 4"/>
          <p:cNvSpPr>
            <a:spLocks noChangeShapeType="1"/>
          </p:cNvSpPr>
          <p:nvPr/>
        </p:nvSpPr>
        <p:spPr bwMode="auto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endParaRPr lang="en-GB"/>
          </a:p>
        </p:txBody>
      </p:sp>
      <p:sp>
        <p:nvSpPr>
          <p:cNvPr id="96284" name="Rectangle 28"/>
          <p:cNvSpPr>
            <a:spLocks noChangeArrowheads="1"/>
          </p:cNvSpPr>
          <p:nvPr/>
        </p:nvSpPr>
        <p:spPr bwMode="auto">
          <a:xfrm>
            <a:off x="257175" y="6621463"/>
            <a:ext cx="4270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CB3BD946-1972-463F-9E3C-3061958D246C}" type="slidenum">
              <a:rPr lang="en-GB" sz="900">
                <a:solidFill>
                  <a:schemeClr val="bg1"/>
                </a:solidFill>
              </a:rPr>
              <a:pPr algn="r"/>
              <a:t>‹N°›</a:t>
            </a:fld>
            <a:endParaRPr lang="en-GB" sz="9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9pPr>
    </p:titleStyle>
    <p:bodyStyle>
      <a:lvl1pPr marL="265113" indent="-265113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22313" indent="-277813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2pPr>
      <a:lvl3pPr marL="1165225" indent="-250825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mbed.org/iot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6591" y="293250"/>
            <a:ext cx="7337425" cy="1411287"/>
          </a:xfrm>
        </p:spPr>
        <p:txBody>
          <a:bodyPr/>
          <a:lstStyle/>
          <a:p>
            <a:r>
              <a:rPr lang="en-GB" sz="4000" i="1" dirty="0" smtClean="0"/>
              <a:t>Embedded </a:t>
            </a:r>
            <a:r>
              <a:rPr lang="en-GB" sz="4000" i="1" dirty="0" smtClean="0"/>
              <a:t>systems</a:t>
            </a:r>
            <a:r>
              <a:rPr lang="en-GB" sz="4000" dirty="0" smtClean="0"/>
              <a:t>:</a:t>
            </a: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>From the cloud to a global connectivity</a:t>
            </a:r>
            <a:endParaRPr lang="en-GB" sz="4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7560" y="3084897"/>
            <a:ext cx="6711950" cy="1460500"/>
          </a:xfrm>
        </p:spPr>
        <p:txBody>
          <a:bodyPr/>
          <a:lstStyle/>
          <a:p>
            <a:r>
              <a:rPr lang="en-US" sz="2000" i="1" dirty="0" smtClean="0"/>
              <a:t>Industrial </a:t>
            </a:r>
            <a:r>
              <a:rPr lang="en-US" sz="2000" i="1" dirty="0" smtClean="0"/>
              <a:t>Placement Presentation</a:t>
            </a:r>
            <a:r>
              <a:rPr lang="en-US" sz="2000" i="1" dirty="0" smtClean="0"/>
              <a:t>:</a:t>
            </a:r>
          </a:p>
          <a:p>
            <a:r>
              <a:rPr lang="en-US" sz="2000" i="1" dirty="0" smtClean="0"/>
              <a:t>30/01/2012</a:t>
            </a:r>
            <a:endParaRPr lang="en-GB" sz="2000" i="1" dirty="0"/>
          </a:p>
        </p:txBody>
      </p:sp>
      <p:sp>
        <p:nvSpPr>
          <p:cNvPr id="5" name="ZoneTexte 4"/>
          <p:cNvSpPr txBox="1"/>
          <p:nvPr/>
        </p:nvSpPr>
        <p:spPr>
          <a:xfrm>
            <a:off x="3636580" y="4540469"/>
            <a:ext cx="1996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Samuel </a:t>
            </a:r>
            <a:r>
              <a:rPr lang="en-US" sz="2400" dirty="0" err="1" smtClean="0"/>
              <a:t>Mokrani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connecting sensors to the cloud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607027"/>
          </a:xfrm>
        </p:spPr>
        <p:txBody>
          <a:bodyPr/>
          <a:lstStyle/>
          <a:p>
            <a:r>
              <a:rPr lang="en-US" dirty="0" err="1" smtClean="0"/>
              <a:t>Mbed</a:t>
            </a:r>
            <a:r>
              <a:rPr lang="en-US" dirty="0" smtClean="0"/>
              <a:t> boards: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4098" name="Picture 2" descr="C:\Users\samux\Desktop\ARM-internship-report\report\env_boar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054" y="1508890"/>
            <a:ext cx="3120862" cy="2390448"/>
          </a:xfrm>
          <a:prstGeom prst="rect">
            <a:avLst/>
          </a:prstGeom>
          <a:noFill/>
        </p:spPr>
      </p:pic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1671162" y="4127887"/>
            <a:ext cx="5980386" cy="1432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1800" b="0" kern="0" dirty="0" smtClean="0">
                <a:latin typeface="+mn-lt"/>
                <a:ea typeface="+mn-ea"/>
              </a:rPr>
              <a:t>Connecting the boards to the Internet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err="1" smtClean="0">
                <a:latin typeface="+mn-lt"/>
                <a:ea typeface="+mn-ea"/>
              </a:rPr>
              <a:t>Wifi</a:t>
            </a:r>
            <a:r>
              <a:rPr lang="en-US" sz="1800" b="0" kern="0" dirty="0" smtClean="0">
                <a:latin typeface="+mn-lt"/>
                <a:ea typeface="+mn-ea"/>
              </a:rPr>
              <a:t> module from Roving Networks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smtClean="0">
                <a:latin typeface="+mn-lt"/>
                <a:ea typeface="+mn-ea"/>
              </a:rPr>
              <a:t>Full TCP/IP stack integrated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Communication over serial port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smtClean="0">
                <a:latin typeface="+mn-lt"/>
                <a:ea typeface="+mn-ea"/>
              </a:rPr>
              <a:t>A </a:t>
            </a:r>
            <a:r>
              <a:rPr lang="en-US" sz="1800" b="0" kern="0" dirty="0" err="1" smtClean="0">
                <a:latin typeface="+mn-lt"/>
                <a:ea typeface="+mn-ea"/>
              </a:rPr>
              <a:t>WebSocket</a:t>
            </a:r>
            <a:r>
              <a:rPr lang="en-US" sz="1800" b="0" kern="0" dirty="0" smtClean="0">
                <a:latin typeface="+mn-lt"/>
                <a:ea typeface="+mn-ea"/>
              </a:rPr>
              <a:t> library on top of the TCP/IP 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</a:pPr>
            <a:r>
              <a:rPr lang="en-US" sz="1800" b="0" kern="0" dirty="0" smtClean="0">
                <a:latin typeface="+mn-lt"/>
                <a:ea typeface="+mn-ea"/>
              </a:rPr>
              <a:t>    stack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Browsers:</a:t>
            </a:r>
            <a:endParaRPr lang="en-US" dirty="0"/>
          </a:p>
        </p:txBody>
      </p:sp>
      <p:sp>
        <p:nvSpPr>
          <p:cNvPr id="4" name="Espace réservé du conten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connecting sensors to the cloud</a:t>
            </a:r>
            <a:endParaRPr lang="en-US" dirty="0"/>
          </a:p>
        </p:txBody>
      </p:sp>
      <p:pic>
        <p:nvPicPr>
          <p:cNvPr id="5122" name="Picture 2" descr="C:\Users\samux\Desktop\ARM-internship-report\report\dashboar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9364" y="1915184"/>
            <a:ext cx="3214115" cy="2688348"/>
          </a:xfrm>
          <a:prstGeom prst="rect">
            <a:avLst/>
          </a:prstGeom>
          <a:noFill/>
        </p:spPr>
      </p:pic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3878316" y="2070537"/>
            <a:ext cx="5265684" cy="1345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1800" b="0" kern="0" dirty="0" smtClean="0">
                <a:latin typeface="+mn-lt"/>
                <a:ea typeface="+mn-ea"/>
              </a:rPr>
              <a:t>Architecture: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smtClean="0">
                <a:latin typeface="+mn-lt"/>
                <a:ea typeface="+mn-ea"/>
              </a:rPr>
              <a:t>Open a </a:t>
            </a:r>
            <a:r>
              <a:rPr lang="en-US" sz="1800" b="0" kern="0" dirty="0" err="1" smtClean="0">
                <a:latin typeface="+mn-lt"/>
                <a:ea typeface="+mn-ea"/>
              </a:rPr>
              <a:t>WebSocket</a:t>
            </a:r>
            <a:r>
              <a:rPr lang="en-US" sz="1800" b="0" kern="0" dirty="0" smtClean="0">
                <a:latin typeface="+mn-lt"/>
                <a:ea typeface="+mn-ea"/>
              </a:rPr>
              <a:t> communication with the server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smtClean="0">
                <a:latin typeface="+mn-lt"/>
                <a:ea typeface="+mn-ea"/>
              </a:rPr>
              <a:t>Listen </a:t>
            </a:r>
            <a:r>
              <a:rPr lang="en-US" sz="1800" b="0" kern="0" dirty="0" err="1" smtClean="0">
                <a:latin typeface="+mn-lt"/>
                <a:ea typeface="+mn-ea"/>
              </a:rPr>
              <a:t>WebSocket</a:t>
            </a:r>
            <a:r>
              <a:rPr lang="en-US" sz="1800" b="0" kern="0" dirty="0" smtClean="0">
                <a:latin typeface="+mn-lt"/>
                <a:ea typeface="+mn-ea"/>
              </a:rPr>
              <a:t> messages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smtClean="0">
                <a:latin typeface="+mn-lt"/>
                <a:ea typeface="+mn-ea"/>
              </a:rPr>
              <a:t>Update the real-time graph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connecting sensors to the cloud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6467" y="1778821"/>
            <a:ext cx="8775700" cy="3203082"/>
          </a:xfrm>
        </p:spPr>
        <p:txBody>
          <a:bodyPr/>
          <a:lstStyle/>
          <a:p>
            <a:r>
              <a:rPr lang="en-US" dirty="0" err="1" smtClean="0"/>
              <a:t>WebSocket</a:t>
            </a:r>
            <a:r>
              <a:rPr lang="en-US" dirty="0" smtClean="0"/>
              <a:t> server:</a:t>
            </a:r>
          </a:p>
          <a:p>
            <a:pPr lvl="1"/>
            <a:r>
              <a:rPr lang="en-US" dirty="0" smtClean="0"/>
              <a:t>Based on Tornado </a:t>
            </a:r>
            <a:r>
              <a:rPr lang="en-US" dirty="0" err="1" smtClean="0"/>
              <a:t>webserver</a:t>
            </a:r>
            <a:endParaRPr lang="en-US" dirty="0" smtClean="0"/>
          </a:p>
          <a:p>
            <a:pPr lvl="1"/>
            <a:r>
              <a:rPr lang="fr-FR" i="1" dirty="0" smtClean="0"/>
              <a:t>ws://sockets.mbed.org/ws/</a:t>
            </a:r>
            <a:r>
              <a:rPr lang="fr-FR" i="1" dirty="0" smtClean="0">
                <a:solidFill>
                  <a:srgbClr val="FF0000"/>
                </a:solidFill>
              </a:rPr>
              <a:t>&lt;channel&gt;</a:t>
            </a:r>
            <a:r>
              <a:rPr lang="fr-FR" i="1" dirty="0" smtClean="0"/>
              <a:t>/</a:t>
            </a:r>
            <a:r>
              <a:rPr lang="fr-FR" i="1" dirty="0" smtClean="0">
                <a:solidFill>
                  <a:schemeClr val="accent3"/>
                </a:solidFill>
              </a:rPr>
              <a:t>&lt;mode&gt;</a:t>
            </a:r>
            <a:endParaRPr lang="en-US" i="1" dirty="0" smtClean="0">
              <a:solidFill>
                <a:schemeClr val="accent3"/>
              </a:solidFill>
            </a:endParaRPr>
          </a:p>
          <a:p>
            <a:pPr lvl="1"/>
            <a:r>
              <a:rPr lang="en-US" dirty="0" smtClean="0"/>
              <a:t>A client is connected over a “</a:t>
            </a:r>
            <a:r>
              <a:rPr lang="en-US" b="1" dirty="0" smtClean="0"/>
              <a:t>channel</a:t>
            </a:r>
            <a:r>
              <a:rPr lang="en-US" dirty="0" smtClean="0"/>
              <a:t>” and a “</a:t>
            </a:r>
            <a:r>
              <a:rPr lang="en-US" b="1" dirty="0" smtClean="0"/>
              <a:t>connection mode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Over a same channel, messages can be exchanged according the connection mode:</a:t>
            </a:r>
          </a:p>
          <a:p>
            <a:pPr lvl="2"/>
            <a:r>
              <a:rPr lang="en-US" dirty="0" smtClean="0"/>
              <a:t>Write-Only (</a:t>
            </a:r>
            <a:r>
              <a:rPr lang="en-US" dirty="0" err="1" smtClean="0"/>
              <a:t>wo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Read-Only (</a:t>
            </a:r>
            <a:r>
              <a:rPr lang="en-US" dirty="0" err="1" smtClean="0"/>
              <a:t>ro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Read-Write (</a:t>
            </a:r>
            <a:r>
              <a:rPr lang="en-US" dirty="0" err="1" smtClean="0"/>
              <a:t>rw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connecting sensors to the cloud</a:t>
            </a:r>
            <a:endParaRPr lang="en-US" dirty="0"/>
          </a:p>
        </p:txBody>
      </p:sp>
      <p:pic>
        <p:nvPicPr>
          <p:cNvPr id="7170" name="Picture 2" descr="C:\Users\samux\Desktop\ARM-internship-report\presentation_en\qr_cod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168" y="1520497"/>
            <a:ext cx="4000501" cy="4000500"/>
          </a:xfrm>
          <a:prstGeom prst="rect">
            <a:avLst/>
          </a:prstGeom>
          <a:noFill/>
        </p:spPr>
      </p:pic>
      <p:sp>
        <p:nvSpPr>
          <p:cNvPr id="7" name="ZoneTexte 6">
            <a:hlinkClick r:id="rId3"/>
          </p:cNvPr>
          <p:cNvSpPr txBox="1"/>
          <p:nvPr/>
        </p:nvSpPr>
        <p:spPr>
          <a:xfrm>
            <a:off x="5373891" y="3342290"/>
            <a:ext cx="3423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Dashboard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RPC over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6977" y="1263816"/>
            <a:ext cx="8775700" cy="1374282"/>
          </a:xfrm>
        </p:spPr>
        <p:txBody>
          <a:bodyPr/>
          <a:lstStyle/>
          <a:p>
            <a:r>
              <a:rPr lang="en-US" dirty="0" smtClean="0"/>
              <a:t>Objectives:</a:t>
            </a:r>
          </a:p>
          <a:p>
            <a:pPr lvl="1"/>
            <a:r>
              <a:rPr lang="en-US" dirty="0" smtClean="0"/>
              <a:t>Execute a method on a distant </a:t>
            </a:r>
            <a:r>
              <a:rPr lang="en-US" dirty="0" err="1" smtClean="0"/>
              <a:t>mbed</a:t>
            </a:r>
            <a:endParaRPr lang="en-US" dirty="0" smtClean="0"/>
          </a:p>
          <a:p>
            <a:pPr lvl="1"/>
            <a:r>
              <a:rPr lang="en-US" dirty="0" err="1" smtClean="0"/>
              <a:t>WebSocket</a:t>
            </a:r>
            <a:r>
              <a:rPr lang="en-US" dirty="0" smtClean="0"/>
              <a:t> communication</a:t>
            </a:r>
            <a:endParaRPr lang="en-US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222743" y="3013789"/>
            <a:ext cx="8775700" cy="1374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Application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examples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22313" marR="0" lvl="1" indent="-2778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2000" b="0" kern="0" dirty="0" smtClean="0">
                <a:latin typeface="+mn-lt"/>
              </a:rPr>
              <a:t>Handle remotely a whole system</a:t>
            </a:r>
          </a:p>
          <a:p>
            <a:pPr marL="1179513" lvl="2" indent="-2778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Medical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 applications</a:t>
            </a:r>
          </a:p>
          <a:p>
            <a:pPr marL="1179513" lvl="2" indent="-2778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2000" b="0" kern="0" dirty="0" err="1" smtClean="0">
                <a:latin typeface="+mn-lt"/>
              </a:rPr>
              <a:t>Mbed</a:t>
            </a:r>
            <a:r>
              <a:rPr lang="en-US" sz="2000" b="0" kern="0" dirty="0" smtClean="0">
                <a:latin typeface="+mn-lt"/>
              </a:rPr>
              <a:t> located in places where people cannot go frequently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  <a:p>
            <a:pPr marL="722313" marR="0" lvl="1" indent="-2778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RPC over </a:t>
            </a:r>
            <a:r>
              <a:rPr lang="en-US" dirty="0" err="1" smtClean="0"/>
              <a:t>WebSockets</a:t>
            </a:r>
            <a:endParaRPr lang="en-US" dirty="0"/>
          </a:p>
        </p:txBody>
      </p:sp>
      <p:pic>
        <p:nvPicPr>
          <p:cNvPr id="1026" name="Picture 2" descr="C:\Users\samux\Desktop\ARM-internship-report\report\rpc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6775" y="846291"/>
            <a:ext cx="3879209" cy="5482963"/>
          </a:xfrm>
          <a:prstGeom prst="rect">
            <a:avLst/>
          </a:prstGeom>
          <a:noFill/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575496"/>
          </a:xfrm>
        </p:spPr>
        <p:txBody>
          <a:bodyPr/>
          <a:lstStyle/>
          <a:p>
            <a:r>
              <a:rPr lang="en-US" dirty="0" smtClean="0"/>
              <a:t>Architecture:</a:t>
            </a:r>
            <a:endParaRPr lang="en-US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5204646" y="2456740"/>
            <a:ext cx="3939354" cy="1978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1800" b="0" kern="0" noProof="0" dirty="0" err="1" smtClean="0">
                <a:latin typeface="+mn-lt"/>
                <a:ea typeface="+mn-ea"/>
              </a:rPr>
              <a:t>Mbed</a:t>
            </a:r>
            <a:r>
              <a:rPr lang="en-US" sz="1800" b="0" kern="0" noProof="0" dirty="0" smtClean="0">
                <a:latin typeface="+mn-lt"/>
                <a:ea typeface="+mn-ea"/>
              </a:rPr>
              <a:t>(s) connected to a </a:t>
            </a:r>
            <a:r>
              <a:rPr lang="en-US" sz="1800" b="0" kern="0" noProof="0" dirty="0" err="1" smtClean="0">
                <a:latin typeface="+mn-lt"/>
                <a:ea typeface="+mn-ea"/>
              </a:rPr>
              <a:t>WebSocket</a:t>
            </a:r>
            <a:r>
              <a:rPr lang="en-US" sz="1800" b="0" kern="0" noProof="0" dirty="0" smtClean="0">
                <a:latin typeface="+mn-lt"/>
                <a:ea typeface="+mn-ea"/>
              </a:rPr>
              <a:t> server</a:t>
            </a:r>
          </a:p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1800" b="0" kern="0" noProof="0" dirty="0" smtClean="0">
                <a:latin typeface="+mn-lt"/>
                <a:ea typeface="+mn-ea"/>
              </a:rPr>
              <a:t>Sub-networks organization</a:t>
            </a:r>
            <a:endParaRPr lang="en-US" sz="1800" b="0" kern="0" noProof="0" dirty="0" smtClean="0">
              <a:latin typeface="+mn-lt"/>
              <a:ea typeface="+mn-ea"/>
            </a:endParaRPr>
          </a:p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</a:t>
            </a:r>
            <a:r>
              <a:rPr kumimoji="0" lang="en-US" sz="1800" b="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each sub-network, an </a:t>
            </a:r>
            <a:r>
              <a:rPr kumimoji="0" lang="en-US" sz="1800" b="0" i="0" u="none" strike="noStrike" kern="0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mbed</a:t>
            </a:r>
            <a:r>
              <a:rPr kumimoji="0" lang="en-US" sz="1800" b="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must have a unique id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JSON messages between clients and server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RPC over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748813"/>
            <a:ext cx="8775700" cy="3224103"/>
          </a:xfrm>
        </p:spPr>
        <p:txBody>
          <a:bodyPr/>
          <a:lstStyle/>
          <a:p>
            <a:r>
              <a:rPr lang="en-US" dirty="0" smtClean="0"/>
              <a:t>Messages exchanged:</a:t>
            </a:r>
          </a:p>
          <a:p>
            <a:pPr lvl="1"/>
            <a:r>
              <a:rPr lang="en-US" dirty="0" smtClean="0"/>
              <a:t>CALL</a:t>
            </a:r>
          </a:p>
          <a:p>
            <a:pPr lvl="1"/>
            <a:r>
              <a:rPr lang="en-US" dirty="0" smtClean="0"/>
              <a:t>RESULT</a:t>
            </a:r>
          </a:p>
          <a:p>
            <a:pPr lvl="1"/>
            <a:r>
              <a:rPr lang="en-US" dirty="0" smtClean="0"/>
              <a:t>REGISTER</a:t>
            </a:r>
          </a:p>
          <a:p>
            <a:pPr lvl="1"/>
            <a:r>
              <a:rPr lang="en-US" dirty="0" smtClean="0"/>
              <a:t>INFO_METHODS</a:t>
            </a:r>
          </a:p>
          <a:p>
            <a:pPr lvl="1"/>
            <a:r>
              <a:rPr lang="en-US" dirty="0" smtClean="0"/>
              <a:t>ERROR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Messages examples:</a:t>
            </a:r>
          </a:p>
          <a:p>
            <a:pPr>
              <a:buNone/>
            </a:pPr>
            <a:r>
              <a:rPr lang="en-US" dirty="0" smtClean="0"/>
              <a:t>	</a:t>
            </a:r>
          </a:p>
        </p:txBody>
      </p:sp>
      <p:grpSp>
        <p:nvGrpSpPr>
          <p:cNvPr id="16" name="Groupe 15"/>
          <p:cNvGrpSpPr/>
          <p:nvPr/>
        </p:nvGrpSpPr>
        <p:grpSpPr>
          <a:xfrm>
            <a:off x="304800" y="3930880"/>
            <a:ext cx="8366234" cy="733446"/>
            <a:chOff x="304800" y="4120060"/>
            <a:chExt cx="8366234" cy="733446"/>
          </a:xfrm>
        </p:grpSpPr>
        <p:grpSp>
          <p:nvGrpSpPr>
            <p:cNvPr id="14" name="Groupe 13"/>
            <p:cNvGrpSpPr/>
            <p:nvPr/>
          </p:nvGrpSpPr>
          <p:grpSpPr>
            <a:xfrm>
              <a:off x="304800" y="4120060"/>
              <a:ext cx="8366234" cy="733446"/>
              <a:chOff x="304800" y="4141080"/>
              <a:chExt cx="8366234" cy="733446"/>
            </a:xfrm>
          </p:grpSpPr>
          <p:sp>
            <p:nvSpPr>
              <p:cNvPr id="4" name="ZoneTexte 3"/>
              <p:cNvSpPr txBox="1"/>
              <p:nvPr/>
            </p:nvSpPr>
            <p:spPr>
              <a:xfrm>
                <a:off x="304800" y="4141080"/>
                <a:ext cx="8366234" cy="3077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b="0" dirty="0" smtClean="0">
                    <a:latin typeface="Book Antiqua" pitchFamily="18" charset="0"/>
                  </a:rPr>
                  <a:t>            {“</a:t>
                </a:r>
                <a:r>
                  <a:rPr lang="en-US" dirty="0" smtClean="0">
                    <a:latin typeface="Book Antiqua" pitchFamily="18" charset="0"/>
                  </a:rPr>
                  <a:t>from</a:t>
                </a:r>
                <a:r>
                  <a:rPr lang="en-US" b="0" dirty="0" smtClean="0">
                    <a:latin typeface="Book Antiqua" pitchFamily="18" charset="0"/>
                  </a:rPr>
                  <a:t>”: “mbed1”, “</a:t>
                </a:r>
                <a:r>
                  <a:rPr lang="en-US" dirty="0" smtClean="0">
                    <a:latin typeface="Book Antiqua" pitchFamily="18" charset="0"/>
                  </a:rPr>
                  <a:t>to</a:t>
                </a:r>
                <a:r>
                  <a:rPr lang="en-US" b="0" dirty="0" smtClean="0">
                    <a:latin typeface="Book Antiqua" pitchFamily="18" charset="0"/>
                  </a:rPr>
                  <a:t>”: “gateway”, “</a:t>
                </a:r>
                <a:r>
                  <a:rPr lang="en-US" dirty="0" err="1" smtClean="0">
                    <a:latin typeface="Book Antiqua" pitchFamily="18" charset="0"/>
                  </a:rPr>
                  <a:t>msg</a:t>
                </a:r>
                <a:r>
                  <a:rPr lang="en-US" b="0" dirty="0" smtClean="0">
                    <a:latin typeface="Book Antiqua" pitchFamily="18" charset="0"/>
                  </a:rPr>
                  <a:t>”:”REGISTER”,  “</a:t>
                </a:r>
                <a:r>
                  <a:rPr lang="en-US" dirty="0" smtClean="0">
                    <a:latin typeface="Book Antiqua" pitchFamily="18" charset="0"/>
                  </a:rPr>
                  <a:t>fn</a:t>
                </a:r>
                <a:r>
                  <a:rPr lang="en-US" b="0" dirty="0" smtClean="0">
                    <a:latin typeface="Book Antiqua" pitchFamily="18" charset="0"/>
                  </a:rPr>
                  <a:t>”: “echo”, “</a:t>
                </a:r>
                <a:r>
                  <a:rPr lang="en-US" dirty="0" smtClean="0">
                    <a:latin typeface="Book Antiqua" pitchFamily="18" charset="0"/>
                  </a:rPr>
                  <a:t>id</a:t>
                </a:r>
                <a:r>
                  <a:rPr lang="en-US" b="0" dirty="0" smtClean="0">
                    <a:latin typeface="Book Antiqua" pitchFamily="18" charset="0"/>
                  </a:rPr>
                  <a:t>”:  10}</a:t>
                </a:r>
              </a:p>
            </p:txBody>
          </p:sp>
          <p:sp>
            <p:nvSpPr>
              <p:cNvPr id="7" name="ZoneTexte 6"/>
              <p:cNvSpPr txBox="1"/>
              <p:nvPr/>
            </p:nvSpPr>
            <p:spPr>
              <a:xfrm>
                <a:off x="310055" y="4566749"/>
                <a:ext cx="8345214" cy="3077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b="0" dirty="0" smtClean="0">
                    <a:latin typeface="Book Antiqua" pitchFamily="18" charset="0"/>
                  </a:rPr>
                  <a:t>            {“</a:t>
                </a:r>
                <a:r>
                  <a:rPr lang="en-US" dirty="0" smtClean="0">
                    <a:latin typeface="Book Antiqua" pitchFamily="18" charset="0"/>
                  </a:rPr>
                  <a:t>from</a:t>
                </a:r>
                <a:r>
                  <a:rPr lang="en-US" b="0" dirty="0" smtClean="0">
                    <a:latin typeface="Book Antiqua" pitchFamily="18" charset="0"/>
                  </a:rPr>
                  <a:t>”: “gateway”, “</a:t>
                </a:r>
                <a:r>
                  <a:rPr lang="en-US" dirty="0" smtClean="0">
                    <a:latin typeface="Book Antiqua" pitchFamily="18" charset="0"/>
                  </a:rPr>
                  <a:t>to</a:t>
                </a:r>
                <a:r>
                  <a:rPr lang="en-US" b="0" dirty="0" smtClean="0">
                    <a:latin typeface="Book Antiqua" pitchFamily="18" charset="0"/>
                  </a:rPr>
                  <a:t>”: “mbed1”, “</a:t>
                </a:r>
                <a:r>
                  <a:rPr lang="en-US" dirty="0" err="1" smtClean="0">
                    <a:latin typeface="Book Antiqua" pitchFamily="18" charset="0"/>
                  </a:rPr>
                  <a:t>msg</a:t>
                </a:r>
                <a:r>
                  <a:rPr lang="en-US" b="0" dirty="0" smtClean="0">
                    <a:latin typeface="Book Antiqua" pitchFamily="18" charset="0"/>
                  </a:rPr>
                  <a:t>”:”REGISTER_OK”,  “</a:t>
                </a:r>
                <a:r>
                  <a:rPr lang="en-US" dirty="0" smtClean="0">
                    <a:latin typeface="Book Antiqua" pitchFamily="18" charset="0"/>
                  </a:rPr>
                  <a:t>id</a:t>
                </a:r>
                <a:r>
                  <a:rPr lang="en-US" b="0" dirty="0" smtClean="0">
                    <a:latin typeface="Book Antiqua" pitchFamily="18" charset="0"/>
                  </a:rPr>
                  <a:t>”:  10}</a:t>
                </a:r>
              </a:p>
            </p:txBody>
          </p:sp>
        </p:grpSp>
        <p:cxnSp>
          <p:nvCxnSpPr>
            <p:cNvPr id="9" name="Connecteur droit avec flèche 8"/>
            <p:cNvCxnSpPr/>
            <p:nvPr/>
          </p:nvCxnSpPr>
          <p:spPr bwMode="auto">
            <a:xfrm>
              <a:off x="430924" y="4277710"/>
              <a:ext cx="44143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Connecteur droit avec flèche 10"/>
            <p:cNvCxnSpPr/>
            <p:nvPr/>
          </p:nvCxnSpPr>
          <p:spPr bwMode="auto">
            <a:xfrm flipH="1">
              <a:off x="420414" y="4740166"/>
              <a:ext cx="430924" cy="1051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7" name="Groupe 16"/>
          <p:cNvGrpSpPr/>
          <p:nvPr/>
        </p:nvGrpSpPr>
        <p:grpSpPr>
          <a:xfrm>
            <a:off x="289034" y="5218389"/>
            <a:ext cx="8350469" cy="764980"/>
            <a:chOff x="289034" y="5270939"/>
            <a:chExt cx="8350469" cy="764980"/>
          </a:xfrm>
        </p:grpSpPr>
        <p:grpSp>
          <p:nvGrpSpPr>
            <p:cNvPr id="15" name="Groupe 14"/>
            <p:cNvGrpSpPr/>
            <p:nvPr/>
          </p:nvGrpSpPr>
          <p:grpSpPr>
            <a:xfrm>
              <a:off x="289034" y="5270939"/>
              <a:ext cx="8350469" cy="764980"/>
              <a:chOff x="289034" y="5270939"/>
              <a:chExt cx="8350469" cy="764980"/>
            </a:xfrm>
          </p:grpSpPr>
          <p:sp>
            <p:nvSpPr>
              <p:cNvPr id="5" name="ZoneTexte 4"/>
              <p:cNvSpPr txBox="1"/>
              <p:nvPr/>
            </p:nvSpPr>
            <p:spPr>
              <a:xfrm>
                <a:off x="289034" y="5270939"/>
                <a:ext cx="8345214" cy="3077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b="0" dirty="0" smtClean="0">
                    <a:latin typeface="Book Antiqua" pitchFamily="18" charset="0"/>
                  </a:rPr>
                  <a:t>             {“</a:t>
                </a:r>
                <a:r>
                  <a:rPr lang="en-US" dirty="0" smtClean="0">
                    <a:latin typeface="Book Antiqua" pitchFamily="18" charset="0"/>
                  </a:rPr>
                  <a:t>from</a:t>
                </a:r>
                <a:r>
                  <a:rPr lang="en-US" b="0" dirty="0" smtClean="0">
                    <a:latin typeface="Book Antiqua" pitchFamily="18" charset="0"/>
                  </a:rPr>
                  <a:t>”: “mbed2”, “</a:t>
                </a:r>
                <a:r>
                  <a:rPr lang="en-US" dirty="0" smtClean="0">
                    <a:latin typeface="Book Antiqua" pitchFamily="18" charset="0"/>
                  </a:rPr>
                  <a:t>to</a:t>
                </a:r>
                <a:r>
                  <a:rPr lang="en-US" b="0" dirty="0" smtClean="0">
                    <a:latin typeface="Book Antiqua" pitchFamily="18" charset="0"/>
                  </a:rPr>
                  <a:t>”: “mbed1”, “</a:t>
                </a:r>
                <a:r>
                  <a:rPr lang="en-US" dirty="0" err="1" smtClean="0">
                    <a:latin typeface="Book Antiqua" pitchFamily="18" charset="0"/>
                  </a:rPr>
                  <a:t>msg</a:t>
                </a:r>
                <a:r>
                  <a:rPr lang="en-US" b="0" dirty="0" smtClean="0">
                    <a:latin typeface="Book Antiqua" pitchFamily="18" charset="0"/>
                  </a:rPr>
                  <a:t>”:”CALL”,  “</a:t>
                </a:r>
                <a:r>
                  <a:rPr lang="en-US" dirty="0" smtClean="0">
                    <a:latin typeface="Book Antiqua" pitchFamily="18" charset="0"/>
                  </a:rPr>
                  <a:t>fn</a:t>
                </a:r>
                <a:r>
                  <a:rPr lang="en-US" b="0" dirty="0" smtClean="0">
                    <a:latin typeface="Book Antiqua" pitchFamily="18" charset="0"/>
                  </a:rPr>
                  <a:t>”: “echo”,  “</a:t>
                </a:r>
                <a:r>
                  <a:rPr lang="en-US" dirty="0" err="1" smtClean="0">
                    <a:latin typeface="Book Antiqua" pitchFamily="18" charset="0"/>
                  </a:rPr>
                  <a:t>params</a:t>
                </a:r>
                <a:r>
                  <a:rPr lang="en-US" b="0" dirty="0" smtClean="0">
                    <a:latin typeface="Book Antiqua" pitchFamily="18" charset="0"/>
                  </a:rPr>
                  <a:t>”: “Hello!”, “</a:t>
                </a:r>
                <a:r>
                  <a:rPr lang="en-US" dirty="0" smtClean="0">
                    <a:latin typeface="Book Antiqua" pitchFamily="18" charset="0"/>
                  </a:rPr>
                  <a:t>id</a:t>
                </a:r>
                <a:r>
                  <a:rPr lang="en-US" b="0" dirty="0" smtClean="0">
                    <a:latin typeface="Book Antiqua" pitchFamily="18" charset="0"/>
                  </a:rPr>
                  <a:t>”:  13}</a:t>
                </a:r>
              </a:p>
            </p:txBody>
          </p:sp>
          <p:sp>
            <p:nvSpPr>
              <p:cNvPr id="6" name="ZoneTexte 5"/>
              <p:cNvSpPr txBox="1"/>
              <p:nvPr/>
            </p:nvSpPr>
            <p:spPr>
              <a:xfrm>
                <a:off x="294289" y="5728142"/>
                <a:ext cx="8345214" cy="3077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b="0" dirty="0" smtClean="0">
                    <a:latin typeface="Book Antiqua" pitchFamily="18" charset="0"/>
                  </a:rPr>
                  <a:t>             {“</a:t>
                </a:r>
                <a:r>
                  <a:rPr lang="en-US" dirty="0" smtClean="0">
                    <a:latin typeface="Book Antiqua" pitchFamily="18" charset="0"/>
                  </a:rPr>
                  <a:t>from</a:t>
                </a:r>
                <a:r>
                  <a:rPr lang="en-US" b="0" dirty="0" smtClean="0">
                    <a:latin typeface="Book Antiqua" pitchFamily="18" charset="0"/>
                  </a:rPr>
                  <a:t>”: “mbed1”, “</a:t>
                </a:r>
                <a:r>
                  <a:rPr lang="en-US" dirty="0" smtClean="0">
                    <a:latin typeface="Book Antiqua" pitchFamily="18" charset="0"/>
                  </a:rPr>
                  <a:t>to</a:t>
                </a:r>
                <a:r>
                  <a:rPr lang="en-US" b="0" dirty="0" smtClean="0">
                    <a:latin typeface="Book Antiqua" pitchFamily="18" charset="0"/>
                  </a:rPr>
                  <a:t>”: “</a:t>
                </a:r>
                <a:r>
                  <a:rPr lang="en-US" b="0" dirty="0" smtClean="0">
                    <a:latin typeface="Book Antiqua" pitchFamily="18" charset="0"/>
                  </a:rPr>
                  <a:t>mbed2”, </a:t>
                </a:r>
                <a:r>
                  <a:rPr lang="en-US" b="0" dirty="0" smtClean="0">
                    <a:latin typeface="Book Antiqua" pitchFamily="18" charset="0"/>
                  </a:rPr>
                  <a:t>“</a:t>
                </a:r>
                <a:r>
                  <a:rPr lang="en-US" dirty="0" err="1" smtClean="0">
                    <a:latin typeface="Book Antiqua" pitchFamily="18" charset="0"/>
                  </a:rPr>
                  <a:t>msg</a:t>
                </a:r>
                <a:r>
                  <a:rPr lang="en-US" b="0" dirty="0" smtClean="0">
                    <a:latin typeface="Book Antiqua" pitchFamily="18" charset="0"/>
                  </a:rPr>
                  <a:t>”:”RESULT”,  “</a:t>
                </a:r>
                <a:r>
                  <a:rPr lang="en-US" dirty="0" smtClean="0">
                    <a:latin typeface="Book Antiqua" pitchFamily="18" charset="0"/>
                  </a:rPr>
                  <a:t>res</a:t>
                </a:r>
                <a:r>
                  <a:rPr lang="en-US" b="0" dirty="0" smtClean="0">
                    <a:latin typeface="Book Antiqua" pitchFamily="18" charset="0"/>
                  </a:rPr>
                  <a:t>”: “Hello!”, “</a:t>
                </a:r>
                <a:r>
                  <a:rPr lang="en-US" dirty="0" smtClean="0">
                    <a:latin typeface="Book Antiqua" pitchFamily="18" charset="0"/>
                  </a:rPr>
                  <a:t>id</a:t>
                </a:r>
                <a:r>
                  <a:rPr lang="en-US" b="0" dirty="0" smtClean="0">
                    <a:latin typeface="Book Antiqua" pitchFamily="18" charset="0"/>
                  </a:rPr>
                  <a:t>”:  13}</a:t>
                </a:r>
              </a:p>
            </p:txBody>
          </p:sp>
        </p:grpSp>
        <p:cxnSp>
          <p:nvCxnSpPr>
            <p:cNvPr id="12" name="Connecteur droit avec flèche 11"/>
            <p:cNvCxnSpPr/>
            <p:nvPr/>
          </p:nvCxnSpPr>
          <p:spPr bwMode="auto">
            <a:xfrm>
              <a:off x="436179" y="5449613"/>
              <a:ext cx="44143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Connecteur droit avec flèche 12"/>
            <p:cNvCxnSpPr/>
            <p:nvPr/>
          </p:nvCxnSpPr>
          <p:spPr bwMode="auto">
            <a:xfrm flipH="1">
              <a:off x="415159" y="5901559"/>
              <a:ext cx="430924" cy="1051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8" name="ZoneTexte 17"/>
          <p:cNvSpPr txBox="1"/>
          <p:nvPr/>
        </p:nvSpPr>
        <p:spPr>
          <a:xfrm>
            <a:off x="3096609" y="4708634"/>
            <a:ext cx="2610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 method transaction</a:t>
            </a:r>
            <a:endParaRPr lang="en-US" dirty="0"/>
          </a:p>
        </p:txBody>
      </p:sp>
      <p:sp>
        <p:nvSpPr>
          <p:cNvPr id="19" name="ZoneTexte 18"/>
          <p:cNvSpPr txBox="1"/>
          <p:nvPr/>
        </p:nvSpPr>
        <p:spPr>
          <a:xfrm>
            <a:off x="3025286" y="6027682"/>
            <a:ext cx="2847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Distant method call transaction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RPC over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6977" y="2398932"/>
            <a:ext cx="8775700" cy="2120516"/>
          </a:xfrm>
        </p:spPr>
        <p:txBody>
          <a:bodyPr/>
          <a:lstStyle/>
          <a:p>
            <a:r>
              <a:rPr lang="fr-FR" dirty="0" err="1" smtClean="0"/>
              <a:t>WebSocket</a:t>
            </a:r>
            <a:r>
              <a:rPr lang="fr-FR" dirty="0" smtClean="0"/>
              <a:t> server:</a:t>
            </a:r>
          </a:p>
          <a:p>
            <a:pPr lvl="1"/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Tornado</a:t>
            </a:r>
            <a:r>
              <a:rPr lang="fr-FR" dirty="0" smtClean="0"/>
              <a:t> </a:t>
            </a:r>
            <a:r>
              <a:rPr lang="fr-FR" dirty="0" err="1" smtClean="0"/>
              <a:t>webserver</a:t>
            </a:r>
            <a:r>
              <a:rPr lang="fr-FR" dirty="0" smtClean="0"/>
              <a:t> (Python)</a:t>
            </a:r>
          </a:p>
          <a:p>
            <a:pPr lvl="1"/>
            <a:r>
              <a:rPr lang="fr-FR" i="1" dirty="0" smtClean="0"/>
              <a:t>ws://sockets.mbed.org/rpc/</a:t>
            </a:r>
            <a:r>
              <a:rPr lang="fr-FR" i="1" dirty="0" smtClean="0">
                <a:solidFill>
                  <a:srgbClr val="FF0000"/>
                </a:solidFill>
              </a:rPr>
              <a:t>&lt;sub-network&gt;</a:t>
            </a:r>
            <a:r>
              <a:rPr lang="fr-FR" i="1" dirty="0" smtClean="0"/>
              <a:t>/</a:t>
            </a:r>
            <a:r>
              <a:rPr lang="fr-FR" i="1" dirty="0" smtClean="0">
                <a:solidFill>
                  <a:schemeClr val="accent3"/>
                </a:solidFill>
              </a:rPr>
              <a:t>&lt;mbed_id&gt;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Manage all sub-networks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Manage messages exchanged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RPC over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1300709"/>
          </a:xfrm>
        </p:spPr>
        <p:txBody>
          <a:bodyPr/>
          <a:lstStyle/>
          <a:p>
            <a:r>
              <a:rPr lang="en-US" dirty="0" err="1" smtClean="0"/>
              <a:t>Mbed</a:t>
            </a:r>
            <a:r>
              <a:rPr lang="en-US" dirty="0" smtClean="0"/>
              <a:t> boards requirements:</a:t>
            </a:r>
          </a:p>
          <a:p>
            <a:pPr lvl="1"/>
            <a:r>
              <a:rPr lang="en-US" dirty="0" err="1" smtClean="0"/>
              <a:t>Wifi</a:t>
            </a:r>
            <a:r>
              <a:rPr lang="en-US" dirty="0" smtClean="0"/>
              <a:t> module or Ethernet connection</a:t>
            </a:r>
          </a:p>
          <a:p>
            <a:pPr lvl="1"/>
            <a:r>
              <a:rPr lang="en-US" dirty="0" smtClean="0"/>
              <a:t>RPC library</a:t>
            </a:r>
          </a:p>
          <a:p>
            <a:pPr lvl="1"/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52551" y="2480465"/>
            <a:ext cx="4445875" cy="3231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b="0" dirty="0" smtClean="0">
                <a:solidFill>
                  <a:srgbClr val="0070C0"/>
                </a:solidFill>
                <a:latin typeface="Book Antiqua" pitchFamily="18" charset="0"/>
              </a:rPr>
              <a:t>void</a:t>
            </a:r>
            <a:r>
              <a:rPr lang="en-US" sz="1200" b="0" dirty="0" smtClean="0">
                <a:latin typeface="Book Antiqua" pitchFamily="18" charset="0"/>
              </a:rPr>
              <a:t> echo(</a:t>
            </a:r>
            <a:r>
              <a:rPr lang="en-US" sz="1200" b="0" dirty="0" err="1" smtClean="0">
                <a:latin typeface="Book Antiqua" pitchFamily="18" charset="0"/>
              </a:rPr>
              <a:t>MbedJSONValue</a:t>
            </a:r>
            <a:r>
              <a:rPr lang="en-US" sz="1200" b="0" dirty="0" smtClean="0">
                <a:latin typeface="Book Antiqua" pitchFamily="18" charset="0"/>
              </a:rPr>
              <a:t>&amp; in, </a:t>
            </a:r>
            <a:r>
              <a:rPr lang="en-US" sz="1200" b="0" dirty="0" err="1" smtClean="0">
                <a:latin typeface="Book Antiqua" pitchFamily="18" charset="0"/>
              </a:rPr>
              <a:t>MbedJSONValue</a:t>
            </a:r>
            <a:r>
              <a:rPr lang="en-US" sz="1200" b="0" dirty="0" smtClean="0">
                <a:latin typeface="Book Antiqua" pitchFamily="18" charset="0"/>
              </a:rPr>
              <a:t>&amp; out)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{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 out = </a:t>
            </a:r>
            <a:r>
              <a:rPr lang="en-US" sz="1200" b="0" dirty="0" err="1" smtClean="0">
                <a:latin typeface="Book Antiqua" pitchFamily="18" charset="0"/>
              </a:rPr>
              <a:t>in.get</a:t>
            </a:r>
            <a:r>
              <a:rPr lang="en-US" sz="1200" b="0" dirty="0" smtClean="0">
                <a:latin typeface="Book Antiqua" pitchFamily="18" charset="0"/>
              </a:rPr>
              <a:t>&lt;string&gt;();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}  </a:t>
            </a:r>
          </a:p>
          <a:p>
            <a:pPr algn="l"/>
            <a:endParaRPr lang="en-US" sz="1200" b="0" dirty="0" smtClean="0">
              <a:latin typeface="Book Antiqua" pitchFamily="18" charset="0"/>
            </a:endParaRPr>
          </a:p>
          <a:p>
            <a:pPr algn="l"/>
            <a:r>
              <a:rPr lang="en-US" sz="1200" b="0" dirty="0" err="1" smtClean="0">
                <a:solidFill>
                  <a:srgbClr val="0070C0"/>
                </a:solidFill>
                <a:latin typeface="Book Antiqua" pitchFamily="18" charset="0"/>
              </a:rPr>
              <a:t>int</a:t>
            </a:r>
            <a:r>
              <a:rPr lang="en-US" sz="1200" b="0" dirty="0" smtClean="0">
                <a:solidFill>
                  <a:srgbClr val="0070C0"/>
                </a:solidFill>
                <a:latin typeface="Book Antiqua" pitchFamily="18" charset="0"/>
              </a:rPr>
              <a:t> </a:t>
            </a:r>
            <a:r>
              <a:rPr lang="en-US" sz="1200" b="0" dirty="0" smtClean="0">
                <a:latin typeface="Book Antiqua" pitchFamily="18" charset="0"/>
              </a:rPr>
              <a:t>main()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{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b="0" dirty="0" err="1" smtClean="0">
                <a:latin typeface="Book Antiqua" pitchFamily="18" charset="0"/>
              </a:rPr>
              <a:t>WebSocket</a:t>
            </a:r>
            <a:r>
              <a:rPr lang="en-US" sz="1200" b="0" dirty="0" smtClean="0">
                <a:latin typeface="Book Antiqua" pitchFamily="18" charset="0"/>
              </a:rPr>
              <a:t> </a:t>
            </a:r>
            <a:r>
              <a:rPr lang="en-US" sz="1200" b="0" dirty="0" err="1" smtClean="0">
                <a:latin typeface="Book Antiqua" pitchFamily="18" charset="0"/>
              </a:rPr>
              <a:t>ws</a:t>
            </a:r>
            <a:r>
              <a:rPr lang="en-US" sz="1200" b="0" dirty="0" smtClean="0">
                <a:latin typeface="Book Antiqua" pitchFamily="18" charset="0"/>
              </a:rPr>
              <a:t>(“ws://sockets.mbed.org/rpc/</a:t>
            </a:r>
            <a:r>
              <a:rPr lang="en-US" sz="1200" dirty="0" smtClean="0">
                <a:latin typeface="Book Antiqua" pitchFamily="18" charset="0"/>
              </a:rPr>
              <a:t>net/mbed1</a:t>
            </a:r>
            <a:r>
              <a:rPr lang="en-US" sz="1200" b="0" dirty="0" smtClean="0">
                <a:latin typeface="Book Antiqua" pitchFamily="18" charset="0"/>
              </a:rPr>
              <a:t>”);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dirty="0" err="1" smtClean="0">
                <a:latin typeface="Book Antiqua" pitchFamily="18" charset="0"/>
              </a:rPr>
              <a:t>MbedJSONRpc</a:t>
            </a:r>
            <a:r>
              <a:rPr lang="en-US" sz="1200" dirty="0" smtClean="0">
                <a:latin typeface="Book Antiqua" pitchFamily="18" charset="0"/>
              </a:rPr>
              <a:t> </a:t>
            </a:r>
            <a:r>
              <a:rPr lang="en-US" sz="1200" dirty="0" err="1" smtClean="0">
                <a:latin typeface="Book Antiqua" pitchFamily="18" charset="0"/>
              </a:rPr>
              <a:t>rpc</a:t>
            </a:r>
            <a:r>
              <a:rPr lang="en-US" sz="1200" dirty="0" smtClean="0">
                <a:latin typeface="Book Antiqua" pitchFamily="18" charset="0"/>
              </a:rPr>
              <a:t>(&amp;</a:t>
            </a:r>
            <a:r>
              <a:rPr lang="en-US" sz="1200" dirty="0" err="1" smtClean="0">
                <a:latin typeface="Book Antiqua" pitchFamily="18" charset="0"/>
              </a:rPr>
              <a:t>ws</a:t>
            </a:r>
            <a:r>
              <a:rPr lang="en-US" sz="1200" dirty="0" smtClean="0">
                <a:latin typeface="Book Antiqua" pitchFamily="18" charset="0"/>
              </a:rPr>
              <a:t>);</a:t>
            </a:r>
          </a:p>
          <a:p>
            <a:pPr algn="l"/>
            <a:endParaRPr lang="en-US" sz="1200" b="0" dirty="0" smtClean="0">
              <a:latin typeface="Book Antiqua" pitchFamily="18" charset="0"/>
            </a:endParaRP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b="0" dirty="0" err="1" smtClean="0">
                <a:latin typeface="Book Antiqua" pitchFamily="18" charset="0"/>
              </a:rPr>
              <a:t>connectWifi</a:t>
            </a:r>
            <a:r>
              <a:rPr lang="en-US" sz="1200" b="0" dirty="0" smtClean="0">
                <a:latin typeface="Book Antiqua" pitchFamily="18" charset="0"/>
              </a:rPr>
              <a:t>();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b="0" dirty="0" err="1" smtClean="0">
                <a:latin typeface="Book Antiqua" pitchFamily="18" charset="0"/>
              </a:rPr>
              <a:t>connectWebSocket</a:t>
            </a:r>
            <a:r>
              <a:rPr lang="en-US" sz="1200" b="0" dirty="0" smtClean="0">
                <a:latin typeface="Book Antiqua" pitchFamily="18" charset="0"/>
              </a:rPr>
              <a:t>();</a:t>
            </a:r>
          </a:p>
          <a:p>
            <a:pPr algn="l"/>
            <a:endParaRPr lang="en-US" sz="1200" b="0" dirty="0" smtClean="0">
              <a:latin typeface="Book Antiqua" pitchFamily="18" charset="0"/>
            </a:endParaRP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 </a:t>
            </a:r>
            <a:r>
              <a:rPr lang="en-US" sz="1200" dirty="0" err="1" smtClean="0">
                <a:latin typeface="Book Antiqua" pitchFamily="18" charset="0"/>
              </a:rPr>
              <a:t>rpc.registerMethod</a:t>
            </a:r>
            <a:r>
              <a:rPr lang="en-US" sz="1200" dirty="0" smtClean="0">
                <a:latin typeface="Book Antiqua" pitchFamily="18" charset="0"/>
              </a:rPr>
              <a:t>(“echo”, &amp;echo);</a:t>
            </a:r>
          </a:p>
          <a:p>
            <a:pPr algn="l"/>
            <a:endParaRPr lang="en-US" sz="1200" b="0" dirty="0" smtClean="0">
              <a:latin typeface="Book Antiqua" pitchFamily="18" charset="0"/>
            </a:endParaRP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 </a:t>
            </a:r>
            <a:r>
              <a:rPr lang="en-US" sz="1200" dirty="0" err="1" smtClean="0">
                <a:latin typeface="Book Antiqua" pitchFamily="18" charset="0"/>
              </a:rPr>
              <a:t>rpc.work</a:t>
            </a:r>
            <a:r>
              <a:rPr lang="en-US" sz="1200" dirty="0" smtClean="0">
                <a:latin typeface="Book Antiqua" pitchFamily="18" charset="0"/>
              </a:rPr>
              <a:t>();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}</a:t>
            </a:r>
            <a:endParaRPr lang="en-US" sz="1200" b="0" dirty="0">
              <a:latin typeface="Book Antiqua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540468" y="2480463"/>
            <a:ext cx="4466898" cy="3231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b="0" dirty="0" err="1" smtClean="0">
                <a:solidFill>
                  <a:srgbClr val="0070C0"/>
                </a:solidFill>
                <a:latin typeface="Book Antiqua" pitchFamily="18" charset="0"/>
              </a:rPr>
              <a:t>int</a:t>
            </a:r>
            <a:r>
              <a:rPr lang="en-US" sz="1200" b="0" dirty="0" smtClean="0">
                <a:latin typeface="Book Antiqua" pitchFamily="18" charset="0"/>
              </a:rPr>
              <a:t> main(void)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{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b="0" dirty="0" err="1" smtClean="0">
                <a:latin typeface="Book Antiqua" pitchFamily="18" charset="0"/>
              </a:rPr>
              <a:t>WebSocket</a:t>
            </a:r>
            <a:r>
              <a:rPr lang="en-US" sz="1200" b="0" dirty="0" smtClean="0">
                <a:latin typeface="Book Antiqua" pitchFamily="18" charset="0"/>
              </a:rPr>
              <a:t> </a:t>
            </a:r>
            <a:r>
              <a:rPr lang="en-US" sz="1200" b="0" dirty="0" err="1" smtClean="0">
                <a:latin typeface="Book Antiqua" pitchFamily="18" charset="0"/>
              </a:rPr>
              <a:t>ws</a:t>
            </a:r>
            <a:r>
              <a:rPr lang="en-US" sz="1200" b="0" dirty="0" smtClean="0">
                <a:latin typeface="Book Antiqua" pitchFamily="18" charset="0"/>
              </a:rPr>
              <a:t>(“ws://sockets.mbed.org/rpc/</a:t>
            </a:r>
            <a:r>
              <a:rPr lang="en-US" sz="1200" dirty="0" smtClean="0">
                <a:latin typeface="Book Antiqua" pitchFamily="18" charset="0"/>
              </a:rPr>
              <a:t>net/mbed2</a:t>
            </a:r>
            <a:r>
              <a:rPr lang="en-US" sz="1200" b="0" dirty="0" smtClean="0">
                <a:latin typeface="Book Antiqua" pitchFamily="18" charset="0"/>
              </a:rPr>
              <a:t>”);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dirty="0" err="1" smtClean="0">
                <a:latin typeface="Book Antiqua" pitchFamily="18" charset="0"/>
              </a:rPr>
              <a:t>MbedJSONRpc</a:t>
            </a:r>
            <a:r>
              <a:rPr lang="en-US" sz="1200" dirty="0" smtClean="0">
                <a:latin typeface="Book Antiqua" pitchFamily="18" charset="0"/>
              </a:rPr>
              <a:t> </a:t>
            </a:r>
            <a:r>
              <a:rPr lang="en-US" sz="1200" dirty="0" err="1" smtClean="0">
                <a:latin typeface="Book Antiqua" pitchFamily="18" charset="0"/>
              </a:rPr>
              <a:t>rpc</a:t>
            </a:r>
            <a:r>
              <a:rPr lang="en-US" sz="1200" dirty="0" smtClean="0">
                <a:latin typeface="Book Antiqua" pitchFamily="18" charset="0"/>
              </a:rPr>
              <a:t>(&amp;</a:t>
            </a:r>
            <a:r>
              <a:rPr lang="en-US" sz="1200" dirty="0" err="1" smtClean="0">
                <a:latin typeface="Book Antiqua" pitchFamily="18" charset="0"/>
              </a:rPr>
              <a:t>ws</a:t>
            </a:r>
            <a:r>
              <a:rPr lang="en-US" sz="1200" dirty="0" smtClean="0">
                <a:latin typeface="Book Antiqua" pitchFamily="18" charset="0"/>
              </a:rPr>
              <a:t>);</a:t>
            </a:r>
          </a:p>
          <a:p>
            <a:pPr algn="l"/>
            <a:endParaRPr lang="en-US" sz="1200" b="0" dirty="0" smtClean="0">
              <a:latin typeface="Book Antiqua" pitchFamily="18" charset="0"/>
            </a:endParaRP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b="0" dirty="0" err="1" smtClean="0">
                <a:latin typeface="Book Antiqua" pitchFamily="18" charset="0"/>
              </a:rPr>
              <a:t>MbedJSONValue</a:t>
            </a:r>
            <a:r>
              <a:rPr lang="en-US" sz="1200" b="0" dirty="0" smtClean="0">
                <a:latin typeface="Book Antiqua" pitchFamily="18" charset="0"/>
              </a:rPr>
              <a:t> in = “Hello!”;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b="0" dirty="0" err="1" smtClean="0">
                <a:latin typeface="Book Antiqua" pitchFamily="18" charset="0"/>
              </a:rPr>
              <a:t>MbedJSONValue</a:t>
            </a:r>
            <a:r>
              <a:rPr lang="en-US" sz="1200" b="0" dirty="0" smtClean="0">
                <a:latin typeface="Book Antiqua" pitchFamily="18" charset="0"/>
              </a:rPr>
              <a:t> out;</a:t>
            </a:r>
          </a:p>
          <a:p>
            <a:pPr algn="l"/>
            <a:endParaRPr lang="en-US" sz="1200" b="0" dirty="0" smtClean="0">
              <a:latin typeface="Book Antiqua" pitchFamily="18" charset="0"/>
            </a:endParaRP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b="0" dirty="0" err="1" smtClean="0">
                <a:latin typeface="Book Antiqua" pitchFamily="18" charset="0"/>
              </a:rPr>
              <a:t>connectWifi</a:t>
            </a:r>
            <a:r>
              <a:rPr lang="en-US" sz="1200" b="0" dirty="0" smtClean="0">
                <a:latin typeface="Book Antiqua" pitchFamily="18" charset="0"/>
              </a:rPr>
              <a:t>();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b="0" dirty="0" err="1" smtClean="0">
                <a:latin typeface="Book Antiqua" pitchFamily="18" charset="0"/>
              </a:rPr>
              <a:t>connectWebSocket</a:t>
            </a:r>
            <a:r>
              <a:rPr lang="en-US" sz="1200" b="0" dirty="0" smtClean="0">
                <a:latin typeface="Book Antiqua" pitchFamily="18" charset="0"/>
              </a:rPr>
              <a:t>();</a:t>
            </a:r>
          </a:p>
          <a:p>
            <a:pPr algn="l"/>
            <a:endParaRPr lang="en-US" sz="1200" b="0" dirty="0" smtClean="0">
              <a:latin typeface="Book Antiqua" pitchFamily="18" charset="0"/>
            </a:endParaRP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dirty="0" err="1" smtClean="0">
                <a:latin typeface="Book Antiqua" pitchFamily="18" charset="0"/>
              </a:rPr>
              <a:t>rpc.call</a:t>
            </a:r>
            <a:r>
              <a:rPr lang="en-US" sz="1200" dirty="0" smtClean="0">
                <a:latin typeface="Book Antiqua" pitchFamily="18" charset="0"/>
              </a:rPr>
              <a:t>(“echo”, “mbed1”, in, out);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b="0" dirty="0" err="1" smtClean="0">
                <a:latin typeface="Book Antiqua" pitchFamily="18" charset="0"/>
              </a:rPr>
              <a:t>printf</a:t>
            </a:r>
            <a:r>
              <a:rPr lang="en-US" sz="1200" b="0" dirty="0" smtClean="0">
                <a:latin typeface="Book Antiqua" pitchFamily="18" charset="0"/>
              </a:rPr>
              <a:t>(“result: %s”, </a:t>
            </a:r>
            <a:r>
              <a:rPr lang="en-US" sz="1200" b="0" dirty="0" err="1" smtClean="0">
                <a:latin typeface="Book Antiqua" pitchFamily="18" charset="0"/>
              </a:rPr>
              <a:t>out.get</a:t>
            </a:r>
            <a:r>
              <a:rPr lang="en-US" sz="1200" b="0" dirty="0" smtClean="0">
                <a:latin typeface="Book Antiqua" pitchFamily="18" charset="0"/>
              </a:rPr>
              <a:t>&lt;string&gt;());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}</a:t>
            </a:r>
          </a:p>
          <a:p>
            <a:pPr algn="l"/>
            <a:endParaRPr lang="en-US" sz="1200" b="0" dirty="0" smtClean="0">
              <a:latin typeface="Book Antiqua" pitchFamily="18" charset="0"/>
            </a:endParaRPr>
          </a:p>
          <a:p>
            <a:pPr algn="l"/>
            <a:endParaRPr lang="en-US" sz="1200" b="0" dirty="0" smtClean="0">
              <a:latin typeface="Book Antiqua" pitchFamily="18" charset="0"/>
            </a:endParaRPr>
          </a:p>
          <a:p>
            <a:pPr algn="l"/>
            <a:endParaRPr lang="en-US" sz="1200" b="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Overview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1290199"/>
          </a:xfrm>
        </p:spPr>
        <p:txBody>
          <a:bodyPr/>
          <a:lstStyle/>
          <a:p>
            <a:r>
              <a:rPr lang="en-US" dirty="0" smtClean="0"/>
              <a:t>Speed:</a:t>
            </a:r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1513489" y="1439041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7416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USB 1.0</a:t>
                      </a:r>
                    </a:p>
                  </a:txBody>
                  <a:tcPr>
                    <a:solidFill>
                      <a:srgbClr val="95BA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Low-speed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Full-speed</a:t>
                      </a:r>
                    </a:p>
                  </a:txBody>
                  <a:tcPr>
                    <a:solidFill>
                      <a:srgbClr val="95BA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1.5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Mbit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Mbit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</a:t>
                      </a:r>
                    </a:p>
                  </a:txBody>
                  <a:tcPr>
                    <a:solidFill>
                      <a:srgbClr val="95BAC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USB 2.0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High Speed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480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Mbit</a:t>
                      </a:r>
                      <a:r>
                        <a:rPr lang="en-US" b="0" baseline="0" dirty="0" smtClean="0"/>
                        <a:t>/s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USB  3.0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Super Speed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5 </a:t>
                      </a:r>
                      <a:r>
                        <a:rPr lang="en-US" b="0" dirty="0" err="1" smtClean="0"/>
                        <a:t>Gbit</a:t>
                      </a:r>
                      <a:r>
                        <a:rPr lang="en-US" b="0" dirty="0" smtClean="0"/>
                        <a:t>/s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368300" y="3234506"/>
            <a:ext cx="8775700" cy="528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2400" b="0" kern="0" dirty="0" smtClean="0">
                <a:latin typeface="+mn-lt"/>
                <a:ea typeface="+mn-ea"/>
              </a:rPr>
              <a:t>Topology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 host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2400" b="0" kern="0" dirty="0" smtClean="0">
                <a:latin typeface="+mn-lt"/>
                <a:ea typeface="+mn-ea"/>
              </a:rPr>
              <a:t>S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everal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devices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2400" b="0" kern="0" dirty="0" smtClean="0">
                <a:latin typeface="+mn-lt"/>
                <a:ea typeface="+mn-ea"/>
              </a:rPr>
              <a:t>T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iered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star architecture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C:\Users\samux\Desktop\ARM-internship-report\report\usb_component_topolog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0836" y="3121573"/>
            <a:ext cx="3581463" cy="30398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6978" y="1384300"/>
            <a:ext cx="8775700" cy="54737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Mbed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Internet of Things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err="1" smtClean="0"/>
              <a:t>WebSockets</a:t>
            </a:r>
            <a:endParaRPr lang="en-US" dirty="0" smtClean="0"/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smtClean="0"/>
              <a:t>Connecting sensors to the cloud</a:t>
            </a:r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smtClean="0"/>
              <a:t>Remote Procedure Call (RPC) over </a:t>
            </a:r>
            <a:r>
              <a:rPr lang="en-US" dirty="0" err="1" smtClean="0"/>
              <a:t>WebSocket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USB Device Stack</a:t>
            </a:r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smtClean="0"/>
              <a:t>USB Overview</a:t>
            </a:r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smtClean="0"/>
              <a:t>Stack architecture</a:t>
            </a:r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smtClean="0"/>
              <a:t>USB HID class</a:t>
            </a:r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smtClean="0"/>
              <a:t>USB Audio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1290199"/>
          </a:xfrm>
        </p:spPr>
        <p:txBody>
          <a:bodyPr/>
          <a:lstStyle/>
          <a:p>
            <a:r>
              <a:rPr lang="en-US" dirty="0" smtClean="0"/>
              <a:t>Transfers:</a:t>
            </a:r>
          </a:p>
          <a:p>
            <a:pPr lvl="1"/>
            <a:r>
              <a:rPr lang="en-US" dirty="0" smtClean="0"/>
              <a:t>Between “</a:t>
            </a:r>
            <a:r>
              <a:rPr lang="en-US" b="1" dirty="0" smtClean="0"/>
              <a:t>endpoints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Different types according to different requirements</a:t>
            </a:r>
            <a:endParaRPr lang="en-US" dirty="0"/>
          </a:p>
        </p:txBody>
      </p:sp>
      <p:sp>
        <p:nvSpPr>
          <p:cNvPr id="4" name="Espace réservé du conten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Overview</a:t>
            </a:r>
            <a:endParaRPr lang="en-US" dirty="0"/>
          </a:p>
        </p:txBody>
      </p:sp>
      <p:pic>
        <p:nvPicPr>
          <p:cNvPr id="2050" name="Picture 2" descr="C:\Users\samux\Desktop\ARM-internship-report\report\endpoin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532" y="2059206"/>
            <a:ext cx="7897620" cy="42015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Overview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1731634"/>
          </a:xfrm>
        </p:spPr>
        <p:txBody>
          <a:bodyPr/>
          <a:lstStyle/>
          <a:p>
            <a:r>
              <a:rPr lang="en-US" dirty="0" smtClean="0"/>
              <a:t>Enumeration:</a:t>
            </a:r>
          </a:p>
          <a:p>
            <a:pPr lvl="1"/>
            <a:r>
              <a:rPr lang="en-US" dirty="0" smtClean="0"/>
              <a:t>The host </a:t>
            </a:r>
            <a:r>
              <a:rPr lang="en-US" dirty="0" smtClean="0"/>
              <a:t>sets </a:t>
            </a:r>
            <a:r>
              <a:rPr lang="en-US" dirty="0" smtClean="0"/>
              <a:t>a </a:t>
            </a:r>
            <a:r>
              <a:rPr lang="en-US" b="1" dirty="0" smtClean="0"/>
              <a:t>unique address </a:t>
            </a:r>
            <a:r>
              <a:rPr lang="en-US" dirty="0" smtClean="0"/>
              <a:t>to the device</a:t>
            </a:r>
          </a:p>
          <a:p>
            <a:pPr lvl="1"/>
            <a:r>
              <a:rPr lang="en-US" dirty="0" smtClean="0"/>
              <a:t>The host learns about the device capabilities</a:t>
            </a:r>
          </a:p>
          <a:p>
            <a:pPr lvl="1"/>
            <a:r>
              <a:rPr lang="en-US" dirty="0" smtClean="0"/>
              <a:t>Device capabilities </a:t>
            </a:r>
            <a:r>
              <a:rPr lang="en-US" dirty="0" smtClean="0"/>
              <a:t>are contained </a:t>
            </a:r>
            <a:r>
              <a:rPr lang="en-US" dirty="0" smtClean="0"/>
              <a:t>in </a:t>
            </a:r>
            <a:r>
              <a:rPr lang="en-US" b="1" dirty="0" smtClean="0"/>
              <a:t>descriptors</a:t>
            </a:r>
          </a:p>
          <a:p>
            <a:pPr lvl="1"/>
            <a:endParaRPr lang="en-US" dirty="0"/>
          </a:p>
        </p:txBody>
      </p:sp>
      <p:pic>
        <p:nvPicPr>
          <p:cNvPr id="3074" name="Picture 2" descr="C:\Users\samux\Desktop\ARM-internship-report\report\desc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7404" y="2911366"/>
            <a:ext cx="7126442" cy="31531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stack architecture</a:t>
            </a:r>
            <a:endParaRPr lang="en-US" dirty="0"/>
          </a:p>
        </p:txBody>
      </p:sp>
      <p:pic>
        <p:nvPicPr>
          <p:cNvPr id="4098" name="Picture 2" descr="C:\Users\samux\Desktop\ARM-internship-report\report\usb_arch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2" y="1471449"/>
            <a:ext cx="8768678" cy="40811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USBHAL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895952"/>
            <a:ext cx="9806152" cy="5473700"/>
          </a:xfrm>
        </p:spPr>
        <p:txBody>
          <a:bodyPr/>
          <a:lstStyle/>
          <a:p>
            <a:r>
              <a:rPr lang="en-US" dirty="0" smtClean="0"/>
              <a:t>USBHAL class:</a:t>
            </a:r>
          </a:p>
          <a:p>
            <a:pPr lvl="1"/>
            <a:r>
              <a:rPr lang="en-US" dirty="0" smtClean="0"/>
              <a:t>USB Hardware Abstraction layer for the LPC11U24 and the LPC1768</a:t>
            </a:r>
          </a:p>
          <a:p>
            <a:pPr lvl="1"/>
            <a:r>
              <a:rPr lang="en-US" dirty="0" smtClean="0"/>
              <a:t>Implemented in two different .</a:t>
            </a:r>
            <a:r>
              <a:rPr lang="en-US" dirty="0" err="1" smtClean="0"/>
              <a:t>cpp</a:t>
            </a:r>
            <a:r>
              <a:rPr lang="en-US" dirty="0" smtClean="0"/>
              <a:t> files with a unique .h</a:t>
            </a:r>
          </a:p>
          <a:p>
            <a:pPr lvl="1"/>
            <a:r>
              <a:rPr lang="en-US" dirty="0" smtClean="0"/>
              <a:t>A macro is defined by the compiler according to the target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Low level methods:</a:t>
            </a:r>
          </a:p>
          <a:p>
            <a:pPr lvl="2"/>
            <a:r>
              <a:rPr lang="en-US" dirty="0" smtClean="0"/>
              <a:t>Write an Endpoint</a:t>
            </a:r>
          </a:p>
          <a:p>
            <a:pPr lvl="2"/>
            <a:r>
              <a:rPr lang="en-US" dirty="0" smtClean="0"/>
              <a:t>Read an Endpoint</a:t>
            </a:r>
          </a:p>
          <a:p>
            <a:pPr lvl="2"/>
            <a:r>
              <a:rPr lang="en-US" dirty="0" smtClean="0"/>
              <a:t>IRQ handler which calls virtual functions:</a:t>
            </a:r>
          </a:p>
          <a:p>
            <a:pPr lvl="3"/>
            <a:r>
              <a:rPr lang="en-US" dirty="0" err="1" smtClean="0"/>
              <a:t>EPx_OUT_callback</a:t>
            </a:r>
            <a:r>
              <a:rPr lang="en-US" dirty="0" smtClean="0"/>
              <a:t>(): data received</a:t>
            </a:r>
          </a:p>
          <a:p>
            <a:pPr lvl="3"/>
            <a:r>
              <a:rPr lang="en-US" dirty="0" err="1" smtClean="0"/>
              <a:t>Epx_IN_callback</a:t>
            </a:r>
            <a:r>
              <a:rPr lang="en-US" dirty="0" smtClean="0"/>
              <a:t>(): data sent</a:t>
            </a:r>
          </a:p>
          <a:p>
            <a:pPr lvl="3"/>
            <a:r>
              <a:rPr lang="en-US" dirty="0" smtClean="0"/>
              <a:t>SOF(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frameNumber</a:t>
            </a:r>
            <a:r>
              <a:rPr lang="en-US" dirty="0" smtClean="0"/>
              <a:t>): Start Of Frame event (each ms)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</a:t>
            </a:r>
            <a:r>
              <a:rPr lang="en-US" dirty="0" err="1" smtClean="0"/>
              <a:t>USBDevice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USBDevice</a:t>
            </a:r>
            <a:r>
              <a:rPr lang="en-US" dirty="0" smtClean="0"/>
              <a:t> class:</a:t>
            </a:r>
          </a:p>
          <a:p>
            <a:pPr lvl="1"/>
            <a:r>
              <a:rPr lang="en-US" dirty="0" smtClean="0"/>
              <a:t>No difference between the two targets</a:t>
            </a:r>
          </a:p>
          <a:p>
            <a:pPr lvl="1"/>
            <a:r>
              <a:rPr lang="en-US" dirty="0" smtClean="0"/>
              <a:t>Enumeration step for “standard” descriptors:</a:t>
            </a:r>
          </a:p>
          <a:p>
            <a:endParaRPr lang="en-US" dirty="0"/>
          </a:p>
        </p:txBody>
      </p:sp>
      <p:pic>
        <p:nvPicPr>
          <p:cNvPr id="1026" name="Picture 2" descr="C:\Users\samux\Desktop\ARM-internship-report\report\setup_packet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610" y="2375346"/>
            <a:ext cx="8926761" cy="31360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USB HID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522944"/>
          </a:xfrm>
        </p:spPr>
        <p:txBody>
          <a:bodyPr/>
          <a:lstStyle/>
          <a:p>
            <a:r>
              <a:rPr lang="en-US" dirty="0" smtClean="0"/>
              <a:t>Human Interface device (HID):</a:t>
            </a:r>
          </a:p>
          <a:p>
            <a:pPr lvl="1"/>
            <a:r>
              <a:rPr lang="en-US" dirty="0" smtClean="0"/>
              <a:t>primarily defined </a:t>
            </a:r>
            <a:r>
              <a:rPr lang="en-US" dirty="0" smtClean="0"/>
              <a:t>for devices </a:t>
            </a:r>
            <a:r>
              <a:rPr lang="en-US" dirty="0" smtClean="0"/>
              <a:t>that are </a:t>
            </a:r>
            <a:r>
              <a:rPr lang="en-US" dirty="0" smtClean="0"/>
              <a:t>used by </a:t>
            </a:r>
            <a:r>
              <a:rPr lang="en-US" dirty="0" smtClean="0"/>
              <a:t>humans</a:t>
            </a:r>
          </a:p>
          <a:p>
            <a:pPr lvl="1"/>
            <a:r>
              <a:rPr lang="en-US" dirty="0" smtClean="0"/>
              <a:t>Examples: mouse, keyboard, joystick</a:t>
            </a:r>
          </a:p>
          <a:p>
            <a:pPr lvl="1"/>
            <a:r>
              <a:rPr lang="en-US" dirty="0" smtClean="0"/>
              <a:t>Can be a solution to exchange raw data with a computer</a:t>
            </a:r>
          </a:p>
          <a:p>
            <a:pPr lvl="1"/>
            <a:r>
              <a:rPr lang="en-US" dirty="0" smtClean="0"/>
              <a:t>A HID driver is built-in in all operating systems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Class requirements:</a:t>
            </a:r>
          </a:p>
          <a:p>
            <a:pPr lvl="2"/>
            <a:r>
              <a:rPr lang="en-US" dirty="0" smtClean="0"/>
              <a:t>Interrupt IN endpoint to send data</a:t>
            </a:r>
          </a:p>
          <a:p>
            <a:pPr lvl="2"/>
            <a:r>
              <a:rPr lang="en-US" dirty="0" smtClean="0"/>
              <a:t>Interrupt OUT endpoint to receive data</a:t>
            </a:r>
          </a:p>
          <a:p>
            <a:pPr lvl="2"/>
            <a:r>
              <a:rPr lang="en-US" dirty="0" smtClean="0"/>
              <a:t>Data are exchanged in data structure called “</a:t>
            </a:r>
            <a:r>
              <a:rPr lang="en-US" b="1" dirty="0" smtClean="0"/>
              <a:t>reports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A </a:t>
            </a:r>
            <a:r>
              <a:rPr lang="en-US" b="1" dirty="0" smtClean="0"/>
              <a:t>report descriptor </a:t>
            </a:r>
            <a:r>
              <a:rPr lang="en-US" dirty="0" smtClean="0"/>
              <a:t>defines format and size of a report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Generic USB HID device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157655" y="1219229"/>
            <a:ext cx="4498428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uint8_t </a:t>
            </a:r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* USBHID::</a:t>
            </a:r>
            <a:r>
              <a:rPr lang="en-US" sz="1200" b="0" dirty="0" err="1" smtClean="0">
                <a:solidFill>
                  <a:schemeClr val="tx1"/>
                </a:solidFill>
                <a:latin typeface="Book Antiqua" pitchFamily="18" charset="0"/>
              </a:rPr>
              <a:t>reportDesc</a:t>
            </a:r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() {</a:t>
            </a: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   static uint8_t </a:t>
            </a:r>
            <a:r>
              <a:rPr lang="en-US" sz="1200" b="0" dirty="0" err="1" smtClean="0">
                <a:solidFill>
                  <a:schemeClr val="tx1"/>
                </a:solidFill>
                <a:latin typeface="Book Antiqua" pitchFamily="18" charset="0"/>
              </a:rPr>
              <a:t>reportDescriptor</a:t>
            </a:r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[] = {</a:t>
            </a: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       0x06, LSB(0xFFAB), MSB(0xFFAB),</a:t>
            </a: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       0x0A, LSB(0x0200), MSB(0x0200),</a:t>
            </a: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       0xA1, 0x01,         </a:t>
            </a:r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	// </a:t>
            </a:r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Collection </a:t>
            </a:r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0x01</a:t>
            </a:r>
          </a:p>
          <a:p>
            <a:pPr algn="l"/>
            <a:endParaRPr lang="en-US" sz="1200" b="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r>
              <a:rPr lang="en-US" sz="1200" b="0" dirty="0" smtClean="0"/>
              <a:t>       // </a:t>
            </a:r>
            <a:r>
              <a:rPr lang="en-US" sz="1200" b="0" dirty="0" smtClean="0"/>
              <a:t>data </a:t>
            </a:r>
            <a:r>
              <a:rPr lang="en-US" sz="1200" b="0" dirty="0" smtClean="0"/>
              <a:t>are sent </a:t>
            </a:r>
            <a:r>
              <a:rPr lang="en-US" sz="1200" b="0" dirty="0" smtClean="0"/>
              <a:t>in </a:t>
            </a:r>
            <a:r>
              <a:rPr lang="en-US" sz="1200" b="0" dirty="0" smtClean="0"/>
              <a:t>packets containing </a:t>
            </a:r>
            <a:r>
              <a:rPr lang="en-US" sz="1200" b="0" dirty="0" smtClean="0"/>
              <a:t>input </a:t>
            </a:r>
            <a:r>
              <a:rPr lang="en-US" sz="1200" b="0" dirty="0" smtClean="0"/>
              <a:t>length bytes</a:t>
            </a:r>
            <a:endParaRPr lang="en-US" sz="1200" b="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       0x75, 0x08,         </a:t>
            </a:r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	// </a:t>
            </a:r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report size = 8 bits</a:t>
            </a: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       0x15, 0x00,         </a:t>
            </a:r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	// </a:t>
            </a:r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logical minimum = 0</a:t>
            </a: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       0x26, 0xFF, 0x00,   </a:t>
            </a:r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	// </a:t>
            </a:r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logical maximum = 255</a:t>
            </a: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       0x95, </a:t>
            </a:r>
            <a:r>
              <a:rPr lang="en-US" sz="1200" b="0" dirty="0" err="1" smtClean="0">
                <a:solidFill>
                  <a:schemeClr val="tx1"/>
                </a:solidFill>
                <a:latin typeface="Book Antiqua" pitchFamily="18" charset="0"/>
              </a:rPr>
              <a:t>input_length</a:t>
            </a:r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,      </a:t>
            </a:r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// </a:t>
            </a:r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report count</a:t>
            </a: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       0x09, 0x01,         </a:t>
            </a:r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	// </a:t>
            </a:r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usage</a:t>
            </a: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       0x81, 0x02,         </a:t>
            </a:r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	// </a:t>
            </a:r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Input (array</a:t>
            </a:r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)</a:t>
            </a:r>
          </a:p>
          <a:p>
            <a:pPr algn="l"/>
            <a:endParaRPr lang="en-US" sz="1200" b="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r>
              <a:rPr lang="en-US" sz="1200" b="0" dirty="0" smtClean="0"/>
              <a:t>       // data are sent in packets containing input length </a:t>
            </a:r>
            <a:r>
              <a:rPr lang="en-US" sz="1200" b="0" dirty="0" smtClean="0"/>
              <a:t>bytes</a:t>
            </a:r>
            <a:endParaRPr lang="en-US" sz="1200" b="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       0x95, </a:t>
            </a:r>
            <a:r>
              <a:rPr lang="en-US" sz="1200" b="0" dirty="0" err="1" smtClean="0">
                <a:solidFill>
                  <a:schemeClr val="tx1"/>
                </a:solidFill>
                <a:latin typeface="Book Antiqua" pitchFamily="18" charset="0"/>
              </a:rPr>
              <a:t>output_length</a:t>
            </a:r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,    </a:t>
            </a:r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// </a:t>
            </a:r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report count</a:t>
            </a: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       0x09, 0x02,         </a:t>
            </a:r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	// </a:t>
            </a:r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usage</a:t>
            </a: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       0x91, 0x02,         </a:t>
            </a:r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	// </a:t>
            </a:r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Output (array)</a:t>
            </a: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       0xC0                </a:t>
            </a:r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	// </a:t>
            </a:r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end collection</a:t>
            </a:r>
          </a:p>
          <a:p>
            <a:pPr algn="l"/>
            <a:endParaRPr lang="en-US" sz="1200" b="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   };</a:t>
            </a: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   </a:t>
            </a:r>
            <a:r>
              <a:rPr lang="en-US" sz="1200" b="0" dirty="0" err="1" smtClean="0">
                <a:solidFill>
                  <a:schemeClr val="tx1"/>
                </a:solidFill>
                <a:latin typeface="Book Antiqua" pitchFamily="18" charset="0"/>
              </a:rPr>
              <a:t>reportLength</a:t>
            </a:r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= </a:t>
            </a:r>
            <a:r>
              <a:rPr lang="en-US" sz="1200" b="0" dirty="0" err="1" smtClean="0">
                <a:solidFill>
                  <a:schemeClr val="tx1"/>
                </a:solidFill>
                <a:latin typeface="Book Antiqua" pitchFamily="18" charset="0"/>
              </a:rPr>
              <a:t>sizeof</a:t>
            </a:r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(</a:t>
            </a:r>
            <a:r>
              <a:rPr lang="en-US" sz="1200" b="0" dirty="0" err="1" smtClean="0">
                <a:solidFill>
                  <a:schemeClr val="tx1"/>
                </a:solidFill>
                <a:latin typeface="Book Antiqua" pitchFamily="18" charset="0"/>
              </a:rPr>
              <a:t>reportDescriptor</a:t>
            </a:r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);</a:t>
            </a: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   return </a:t>
            </a:r>
            <a:r>
              <a:rPr lang="en-US" sz="1200" b="0" dirty="0" err="1" smtClean="0">
                <a:solidFill>
                  <a:schemeClr val="tx1"/>
                </a:solidFill>
                <a:latin typeface="Book Antiqua" pitchFamily="18" charset="0"/>
              </a:rPr>
              <a:t>reportDescriptor</a:t>
            </a:r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;</a:t>
            </a: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}</a:t>
            </a:r>
            <a:endParaRPr lang="en-US" sz="1200" b="0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778978" y="2430463"/>
            <a:ext cx="4133795" cy="522944"/>
          </a:xfrm>
        </p:spPr>
        <p:txBody>
          <a:bodyPr/>
          <a:lstStyle/>
          <a:p>
            <a:r>
              <a:rPr lang="en-US" dirty="0" smtClean="0"/>
              <a:t>Once a report defined:</a:t>
            </a:r>
          </a:p>
          <a:p>
            <a:pPr lvl="1"/>
            <a:r>
              <a:rPr lang="en-US" dirty="0" smtClean="0"/>
              <a:t>Data can be exchanged between computer and device by writing and reading the two interrupts endpoints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USB Audio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1700103"/>
          </a:xfrm>
        </p:spPr>
        <p:txBody>
          <a:bodyPr/>
          <a:lstStyle/>
          <a:p>
            <a:r>
              <a:rPr lang="en-US" dirty="0" smtClean="0"/>
              <a:t>Enable the </a:t>
            </a:r>
            <a:r>
              <a:rPr lang="en-US" dirty="0" err="1" smtClean="0"/>
              <a:t>mbed</a:t>
            </a:r>
            <a:r>
              <a:rPr lang="en-US" dirty="0" smtClean="0"/>
              <a:t> to:</a:t>
            </a:r>
          </a:p>
          <a:p>
            <a:pPr lvl="1"/>
            <a:r>
              <a:rPr lang="en-US" dirty="0" smtClean="0"/>
              <a:t>Send and receive audio packets to or from a computer</a:t>
            </a:r>
          </a:p>
          <a:p>
            <a:pPr lvl="1"/>
            <a:r>
              <a:rPr lang="en-US" dirty="0" smtClean="0"/>
              <a:t>Class requirements:</a:t>
            </a:r>
          </a:p>
          <a:p>
            <a:pPr lvl="2"/>
            <a:r>
              <a:rPr lang="en-US" dirty="0" smtClean="0"/>
              <a:t>Isochronous IN endpoint to send audio packets</a:t>
            </a:r>
          </a:p>
          <a:p>
            <a:pPr lvl="2"/>
            <a:r>
              <a:rPr lang="en-US" dirty="0" smtClean="0"/>
              <a:t>Isochronous OUT endpoint to receive audio packets</a:t>
            </a:r>
          </a:p>
          <a:p>
            <a:pPr lvl="2"/>
            <a:r>
              <a:rPr lang="en-US" dirty="0" smtClean="0"/>
              <a:t>Format of data exchanged: PCM 16 bits signed</a:t>
            </a:r>
            <a:endParaRPr lang="en-US" dirty="0"/>
          </a:p>
        </p:txBody>
      </p:sp>
      <p:pic>
        <p:nvPicPr>
          <p:cNvPr id="3074" name="Picture 2" descr="C:\Users\samux\Desktop\ARM-internship-report\report\audio_arch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1967" y="3328609"/>
            <a:ext cx="6616065" cy="27118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USB Audio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2477868"/>
          </a:xfrm>
        </p:spPr>
        <p:txBody>
          <a:bodyPr/>
          <a:lstStyle/>
          <a:p>
            <a:r>
              <a:rPr lang="en-US" dirty="0" smtClean="0"/>
              <a:t>Timing requirement:</a:t>
            </a:r>
          </a:p>
          <a:p>
            <a:pPr lvl="1"/>
            <a:r>
              <a:rPr lang="en-US" dirty="0" smtClean="0"/>
              <a:t>Use of the Start of Frame event generated each millisecond</a:t>
            </a:r>
          </a:p>
          <a:p>
            <a:pPr lvl="1"/>
            <a:r>
              <a:rPr lang="en-US" dirty="0" smtClean="0"/>
              <a:t>Example: reception of a 48kHz stereo stream</a:t>
            </a:r>
          </a:p>
          <a:p>
            <a:pPr lvl="2"/>
            <a:r>
              <a:rPr lang="en-US" dirty="0" smtClean="0"/>
              <a:t>Each sample is 16 bits (2 bytes) long: 48 * 2 bytes received for one channel each millisecond</a:t>
            </a:r>
          </a:p>
          <a:p>
            <a:pPr lvl="2"/>
            <a:r>
              <a:rPr lang="en-US" dirty="0" smtClean="0"/>
              <a:t>For 2 channels, 48 * 2 * 2 bytes will be received each millisecond 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250733" y="3386341"/>
            <a:ext cx="60644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AUDIO LENGTH PACKET = (FREQ / 500) *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nb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channel</a:t>
            </a:r>
            <a:endParaRPr lang="en-US" sz="18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C:\Users\samux\Desktop\ARM-internship-report\report\pcm_stere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4535" y="4152415"/>
            <a:ext cx="6877051" cy="175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USB Audio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2067965"/>
          </a:xfrm>
        </p:spPr>
        <p:txBody>
          <a:bodyPr/>
          <a:lstStyle/>
          <a:p>
            <a:r>
              <a:rPr lang="en-US" dirty="0" smtClean="0"/>
              <a:t>Implementation:</a:t>
            </a:r>
          </a:p>
          <a:p>
            <a:pPr lvl="1"/>
            <a:r>
              <a:rPr lang="en-US" dirty="0" smtClean="0"/>
              <a:t>If a user wants to read an audio packet:</a:t>
            </a:r>
          </a:p>
          <a:p>
            <a:pPr lvl="2"/>
            <a:r>
              <a:rPr lang="en-US" dirty="0" smtClean="0"/>
              <a:t>Try to read the OUT isochronous endpoint on a SOF event</a:t>
            </a:r>
          </a:p>
          <a:p>
            <a:pPr lvl="1"/>
            <a:r>
              <a:rPr lang="en-US" dirty="0" smtClean="0"/>
              <a:t>If a user wants to send an audio packet:</a:t>
            </a:r>
          </a:p>
          <a:p>
            <a:pPr lvl="2"/>
            <a:r>
              <a:rPr lang="en-US" dirty="0" smtClean="0"/>
              <a:t>Write it on the IN isochronous endpoint on a SOF event</a:t>
            </a:r>
            <a:endParaRPr lang="en-US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 bwMode="auto">
          <a:xfrm>
            <a:off x="158093" y="3917676"/>
            <a:ext cx="8775700" cy="1700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TODO: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put photo of I2S and microphone on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mbed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Mbed</a:t>
            </a:r>
            <a:endParaRPr lang="en-US" dirty="0"/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313339" y="1682202"/>
            <a:ext cx="8501063" cy="4262438"/>
            <a:chOff x="249" y="1162"/>
            <a:chExt cx="5355" cy="2685"/>
          </a:xfrm>
        </p:grpSpPr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3969" y="1162"/>
              <a:ext cx="1635" cy="1145"/>
              <a:chOff x="3878" y="1162"/>
              <a:chExt cx="1635" cy="1145"/>
            </a:xfrm>
          </p:grpSpPr>
          <p:pic>
            <p:nvPicPr>
              <p:cNvPr id="25" name="Picture 11" descr="mbed-compiler-or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105" y="1162"/>
                <a:ext cx="1179" cy="9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sp>
            <p:nvSpPr>
              <p:cNvPr id="26" name="Text Box 12"/>
              <p:cNvSpPr txBox="1">
                <a:spLocks noChangeArrowheads="1"/>
              </p:cNvSpPr>
              <p:nvPr/>
            </p:nvSpPr>
            <p:spPr bwMode="auto">
              <a:xfrm>
                <a:off x="3878" y="2115"/>
                <a:ext cx="163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 b="1"/>
                  <a:t>Lightweight Online Compiler</a:t>
                </a:r>
              </a:p>
            </p:txBody>
          </p: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4105" y="2614"/>
              <a:ext cx="1431" cy="1233"/>
              <a:chOff x="3969" y="2523"/>
              <a:chExt cx="1431" cy="1233"/>
            </a:xfrm>
          </p:grpSpPr>
          <p:pic>
            <p:nvPicPr>
              <p:cNvPr id="23" name="Picture 13" descr="mbed-microcontroller-angled"/>
              <p:cNvPicPr>
                <a:picLocks noChangeAspect="1" noChangeArrowheads="1"/>
              </p:cNvPicPr>
              <p:nvPr/>
            </p:nvPicPr>
            <p:blipFill>
              <a:blip r:embed="rId3"/>
              <a:srcRect l="1071" r="1071"/>
              <a:stretch>
                <a:fillRect/>
              </a:stretch>
            </p:blipFill>
            <p:spPr bwMode="auto">
              <a:xfrm>
                <a:off x="4059" y="2523"/>
                <a:ext cx="1198" cy="9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sp>
            <p:nvSpPr>
              <p:cNvPr id="24" name="Text Box 14"/>
              <p:cNvSpPr txBox="1">
                <a:spLocks noChangeArrowheads="1"/>
              </p:cNvSpPr>
              <p:nvPr/>
            </p:nvSpPr>
            <p:spPr bwMode="auto">
              <a:xfrm>
                <a:off x="3969" y="3430"/>
                <a:ext cx="1431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400" b="1"/>
                  <a:t>Cortex-M3 MCU in a </a:t>
                </a:r>
                <a:br>
                  <a:rPr lang="en-GB" sz="1400" b="1"/>
                </a:br>
                <a:r>
                  <a:rPr lang="en-GB" sz="1400" b="1"/>
                  <a:t>Prototyping Form-Factor</a:t>
                </a:r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431" y="1162"/>
              <a:ext cx="1270" cy="1278"/>
              <a:chOff x="340" y="2387"/>
              <a:chExt cx="1270" cy="1278"/>
            </a:xfrm>
          </p:grpSpPr>
          <p:pic>
            <p:nvPicPr>
              <p:cNvPr id="21" name="Picture 15"/>
              <p:cNvPicPr>
                <a:picLocks noChangeAspect="1" noChangeArrowheads="1"/>
              </p:cNvPicPr>
              <p:nvPr/>
            </p:nvPicPr>
            <p:blipFill>
              <a:blip r:embed="rId4"/>
              <a:srcRect b="1219"/>
              <a:stretch>
                <a:fillRect/>
              </a:stretch>
            </p:blipFill>
            <p:spPr bwMode="auto">
              <a:xfrm>
                <a:off x="385" y="2387"/>
                <a:ext cx="1179" cy="9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340" y="3339"/>
                <a:ext cx="1270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GB" sz="1400" b="1"/>
                  <a:t>Dedicated Developer</a:t>
                </a:r>
                <a:br>
                  <a:rPr lang="en-GB" sz="1400" b="1"/>
                </a:br>
                <a:r>
                  <a:rPr lang="en-GB" sz="1400" b="1"/>
                  <a:t>Web Platform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249" y="2614"/>
              <a:ext cx="1632" cy="1144"/>
              <a:chOff x="204" y="981"/>
              <a:chExt cx="1632" cy="1144"/>
            </a:xfrm>
          </p:grpSpPr>
          <p:pic>
            <p:nvPicPr>
              <p:cNvPr id="19" name="Picture 17" descr="mbedLibrary"/>
              <p:cNvPicPr>
                <a:picLocks noChangeAspect="1" noChangeArrowheads="1"/>
              </p:cNvPicPr>
              <p:nvPr/>
            </p:nvPicPr>
            <p:blipFill>
              <a:blip r:embed="rId5"/>
              <a:srcRect b="1472"/>
              <a:stretch>
                <a:fillRect/>
              </a:stretch>
            </p:blipFill>
            <p:spPr bwMode="auto">
              <a:xfrm>
                <a:off x="431" y="981"/>
                <a:ext cx="1180" cy="9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sp>
            <p:nvSpPr>
              <p:cNvPr id="20" name="Text Box 18"/>
              <p:cNvSpPr txBox="1">
                <a:spLocks noChangeArrowheads="1"/>
              </p:cNvSpPr>
              <p:nvPr/>
            </p:nvSpPr>
            <p:spPr bwMode="auto">
              <a:xfrm>
                <a:off x="204" y="1933"/>
                <a:ext cx="16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GB" sz="1400" b="1"/>
                  <a:t>High-level Peripheral APIs</a:t>
                </a:r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1837" y="1616"/>
              <a:ext cx="2132" cy="1954"/>
              <a:chOff x="1837" y="1434"/>
              <a:chExt cx="2132" cy="1954"/>
            </a:xfrm>
          </p:grpSpPr>
          <p:sp>
            <p:nvSpPr>
              <p:cNvPr id="11" name="Line 24"/>
              <p:cNvSpPr>
                <a:spLocks noChangeShapeType="1"/>
              </p:cNvSpPr>
              <p:nvPr/>
            </p:nvSpPr>
            <p:spPr bwMode="auto">
              <a:xfrm>
                <a:off x="1837" y="1434"/>
                <a:ext cx="1088" cy="771"/>
              </a:xfrm>
              <a:prstGeom prst="line">
                <a:avLst/>
              </a:prstGeom>
              <a:noFill/>
              <a:ln w="63500">
                <a:solidFill>
                  <a:srgbClr val="00AAFF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 Box 23"/>
              <p:cNvSpPr txBox="1">
                <a:spLocks noChangeArrowheads="1"/>
              </p:cNvSpPr>
              <p:nvPr/>
            </p:nvSpPr>
            <p:spPr bwMode="auto">
              <a:xfrm>
                <a:off x="2245" y="3022"/>
                <a:ext cx="1307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b="1">
                    <a:solidFill>
                      <a:srgbClr val="00AAFF"/>
                    </a:solidFill>
                    <a:latin typeface="Trebuchet MS" pitchFamily="34" charset="0"/>
                  </a:rPr>
                  <a:t>Rapid Prototyping</a:t>
                </a:r>
              </a:p>
              <a:p>
                <a:pPr algn="ctr"/>
                <a:r>
                  <a:rPr lang="en-GB" sz="1600" b="1">
                    <a:solidFill>
                      <a:srgbClr val="00AAFF"/>
                    </a:solidFill>
                    <a:latin typeface="Trebuchet MS" pitchFamily="34" charset="0"/>
                  </a:rPr>
                  <a:t>for Microcontrollers</a:t>
                </a:r>
              </a:p>
            </p:txBody>
          </p:sp>
          <p:sp>
            <p:nvSpPr>
              <p:cNvPr id="13" name="Line 25"/>
              <p:cNvSpPr>
                <a:spLocks noChangeShapeType="1"/>
              </p:cNvSpPr>
              <p:nvPr/>
            </p:nvSpPr>
            <p:spPr bwMode="auto">
              <a:xfrm flipV="1">
                <a:off x="1837" y="2205"/>
                <a:ext cx="1088" cy="726"/>
              </a:xfrm>
              <a:prstGeom prst="line">
                <a:avLst/>
              </a:prstGeom>
              <a:noFill/>
              <a:ln w="63500">
                <a:solidFill>
                  <a:srgbClr val="00AAFF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26"/>
              <p:cNvSpPr>
                <a:spLocks noChangeShapeType="1"/>
              </p:cNvSpPr>
              <p:nvPr/>
            </p:nvSpPr>
            <p:spPr bwMode="auto">
              <a:xfrm flipV="1">
                <a:off x="2925" y="1434"/>
                <a:ext cx="1044" cy="771"/>
              </a:xfrm>
              <a:prstGeom prst="line">
                <a:avLst/>
              </a:prstGeom>
              <a:noFill/>
              <a:ln w="63500">
                <a:solidFill>
                  <a:srgbClr val="00AAFF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27"/>
              <p:cNvSpPr>
                <a:spLocks noChangeShapeType="1"/>
              </p:cNvSpPr>
              <p:nvPr/>
            </p:nvSpPr>
            <p:spPr bwMode="auto">
              <a:xfrm>
                <a:off x="2925" y="2205"/>
                <a:ext cx="1044" cy="726"/>
              </a:xfrm>
              <a:prstGeom prst="line">
                <a:avLst/>
              </a:prstGeom>
              <a:noFill/>
              <a:ln w="63500">
                <a:solidFill>
                  <a:srgbClr val="00AAFF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" name="Group 9"/>
              <p:cNvGrpSpPr>
                <a:grpSpLocks/>
              </p:cNvGrpSpPr>
              <p:nvPr/>
            </p:nvGrpSpPr>
            <p:grpSpPr bwMode="auto">
              <a:xfrm>
                <a:off x="2200" y="1480"/>
                <a:ext cx="1406" cy="1406"/>
                <a:chOff x="2064" y="981"/>
                <a:chExt cx="1406" cy="1406"/>
              </a:xfrm>
            </p:grpSpPr>
            <p:sp>
              <p:nvSpPr>
                <p:cNvPr id="17" name="Oval 6"/>
                <p:cNvSpPr>
                  <a:spLocks noChangeArrowheads="1"/>
                </p:cNvSpPr>
                <p:nvPr/>
              </p:nvSpPr>
              <p:spPr bwMode="auto">
                <a:xfrm>
                  <a:off x="2064" y="981"/>
                  <a:ext cx="1406" cy="1406"/>
                </a:xfrm>
                <a:prstGeom prst="ellipse">
                  <a:avLst/>
                </a:prstGeom>
                <a:solidFill>
                  <a:schemeClr val="bg1"/>
                </a:solidFill>
                <a:ln w="63500">
                  <a:solidFill>
                    <a:srgbClr val="00AA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8" name="Picture 4" descr="mbed-logo-blue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2200" y="1480"/>
                  <a:ext cx="1134" cy="362"/>
                </a:xfrm>
                <a:prstGeom prst="rect">
                  <a:avLst/>
                </a:prstGeom>
                <a:noFill/>
              </p:spPr>
            </p:pic>
          </p:grpSp>
        </p:grpSp>
      </p:grpSp>
      <p:sp>
        <p:nvSpPr>
          <p:cNvPr id="28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617537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Mbed</a:t>
            </a:r>
            <a:r>
              <a:rPr lang="en-US" dirty="0" smtClean="0"/>
              <a:t>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of Things (IOT)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7985" y="1074628"/>
            <a:ext cx="8775700" cy="1437344"/>
          </a:xfrm>
        </p:spPr>
        <p:txBody>
          <a:bodyPr/>
          <a:lstStyle/>
          <a:p>
            <a:r>
              <a:rPr lang="en-US" dirty="0" smtClean="0"/>
              <a:t>Physical objects addressable via the Internet</a:t>
            </a:r>
          </a:p>
          <a:p>
            <a:r>
              <a:rPr lang="en-US" dirty="0" smtClean="0"/>
              <a:t>More and more devices connected to the Internet:</a:t>
            </a:r>
          </a:p>
          <a:p>
            <a:pPr lvl="1"/>
            <a:r>
              <a:rPr lang="en-US" dirty="0" smtClean="0"/>
              <a:t>15 billion by 2015 according a prediction from Cisco</a:t>
            </a:r>
            <a:endParaRPr lang="en-US" dirty="0"/>
          </a:p>
        </p:txBody>
      </p:sp>
      <p:grpSp>
        <p:nvGrpSpPr>
          <p:cNvPr id="8" name="Groupe 7"/>
          <p:cNvGrpSpPr/>
          <p:nvPr/>
        </p:nvGrpSpPr>
        <p:grpSpPr>
          <a:xfrm>
            <a:off x="231228" y="2835112"/>
            <a:ext cx="9080938" cy="1437344"/>
            <a:chOff x="283779" y="2982256"/>
            <a:chExt cx="9080938" cy="1437344"/>
          </a:xfrm>
        </p:grpSpPr>
        <p:sp>
          <p:nvSpPr>
            <p:cNvPr id="6" name="Espace réservé du contenu 2"/>
            <p:cNvSpPr txBox="1">
              <a:spLocks/>
            </p:cNvSpPr>
            <p:nvPr/>
          </p:nvSpPr>
          <p:spPr bwMode="auto">
            <a:xfrm>
              <a:off x="589017" y="2982256"/>
              <a:ext cx="8775700" cy="1437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65113" marR="0" lvl="0" indent="-265113" algn="l" defTabSz="914400" rtl="0" eaLnBrk="1" fontAlgn="ctr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1"/>
                </a:buClr>
                <a:buSzPct val="125000"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       Connecting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 microcontrollers to the Internet is the first step of the IOT:</a:t>
              </a:r>
              <a:endParaRPr lang="en-US" sz="2000" b="0" kern="0" dirty="0" smtClean="0">
                <a:latin typeface="+mn-lt"/>
              </a:endParaRPr>
            </a:p>
            <a:p>
              <a:pPr marL="1179513" lvl="2" indent="-265113" algn="l" fontAlgn="ctr">
                <a:spcBef>
                  <a:spcPct val="25000"/>
                </a:spcBef>
                <a:buClr>
                  <a:schemeClr val="accent1"/>
                </a:buClr>
                <a:buSzPct val="125000"/>
                <a:buFont typeface="Wingdings" pitchFamily="2" charset="2"/>
                <a:buChar char="§"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Smart buildings</a:t>
              </a:r>
            </a:p>
            <a:p>
              <a:pPr marL="1179513" lvl="2" indent="-265113" algn="l" fontAlgn="ctr">
                <a:spcBef>
                  <a:spcPct val="25000"/>
                </a:spcBef>
                <a:buClr>
                  <a:schemeClr val="accent1"/>
                </a:buClr>
                <a:buSzPct val="125000"/>
                <a:buFont typeface="Wingdings" pitchFamily="2" charset="2"/>
                <a:buChar char="§"/>
              </a:pPr>
              <a:r>
                <a:rPr lang="en-US" sz="2000" b="0" kern="0" dirty="0" smtClean="0">
                  <a:latin typeface="+mn-lt"/>
                </a:rPr>
                <a:t>Medical devices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lèche droite 6"/>
            <p:cNvSpPr/>
            <p:nvPr/>
          </p:nvSpPr>
          <p:spPr bwMode="auto">
            <a:xfrm>
              <a:off x="283779" y="3090040"/>
              <a:ext cx="767255" cy="231228"/>
            </a:xfrm>
            <a:prstGeom prst="right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</p:grpSp>
      <p:pic>
        <p:nvPicPr>
          <p:cNvPr id="1027" name="Picture 3" descr="C:\Users\samux\Desktop\ARM-internship-report\presentation_en\internet-of-thing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7406" y="3449140"/>
            <a:ext cx="3279502" cy="2681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915" y="1032558"/>
            <a:ext cx="8775700" cy="2225620"/>
          </a:xfrm>
        </p:spPr>
        <p:txBody>
          <a:bodyPr/>
          <a:lstStyle/>
          <a:p>
            <a:r>
              <a:rPr lang="en-US" dirty="0" smtClean="0"/>
              <a:t>New HTML5 feature providing:</a:t>
            </a:r>
          </a:p>
          <a:p>
            <a:pPr lvl="1"/>
            <a:r>
              <a:rPr lang="en-US" dirty="0" smtClean="0"/>
              <a:t>Full-duplex communication over a single TCP socket</a:t>
            </a:r>
          </a:p>
          <a:p>
            <a:pPr lvl="1"/>
            <a:r>
              <a:rPr lang="en-US" dirty="0" smtClean="0"/>
              <a:t>Overhead reduction</a:t>
            </a:r>
          </a:p>
          <a:p>
            <a:pPr lvl="1"/>
            <a:r>
              <a:rPr lang="en-US" dirty="0" smtClean="0"/>
              <a:t>Less traffic</a:t>
            </a:r>
          </a:p>
          <a:p>
            <a:pPr lvl="1"/>
            <a:r>
              <a:rPr lang="en-US" dirty="0" smtClean="0"/>
              <a:t>Standard and secure connections (</a:t>
            </a:r>
            <a:r>
              <a:rPr lang="en-US" dirty="0" err="1" smtClean="0"/>
              <a:t>ws</a:t>
            </a:r>
            <a:r>
              <a:rPr lang="en-US" dirty="0" smtClean="0"/>
              <a:t>:// and </a:t>
            </a:r>
            <a:r>
              <a:rPr lang="en-US" dirty="0" err="1" smtClean="0"/>
              <a:t>wss</a:t>
            </a:r>
            <a:r>
              <a:rPr lang="en-US" dirty="0" smtClean="0"/>
              <a:t>:// URL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Why a such new feature ?</a:t>
            </a:r>
          </a:p>
          <a:p>
            <a:pPr lvl="1"/>
            <a:r>
              <a:rPr lang="en-US" dirty="0" smtClean="0"/>
              <a:t>Replace </a:t>
            </a:r>
            <a:r>
              <a:rPr lang="en-US" dirty="0" smtClean="0"/>
              <a:t>all existing polling techniques (AJAX)</a:t>
            </a:r>
          </a:p>
          <a:p>
            <a:pPr lvl="1"/>
            <a:r>
              <a:rPr lang="en-US" dirty="0" smtClean="0"/>
              <a:t>Allow a real server-push </a:t>
            </a:r>
            <a:r>
              <a:rPr lang="en-US" dirty="0" smtClean="0"/>
              <a:t>mechanism</a:t>
            </a:r>
            <a:endParaRPr lang="en-US" dirty="0"/>
          </a:p>
        </p:txBody>
      </p:sp>
      <p:pic>
        <p:nvPicPr>
          <p:cNvPr id="4098" name="Picture 2" descr="C:\Users\samux\Desktop\ARM-internship-report\presentation_en\html5-1-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2074" y="923808"/>
            <a:ext cx="2054535" cy="13884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</a:t>
            </a:r>
            <a:r>
              <a:rPr lang="en-US" dirty="0" err="1" smtClean="0"/>
              <a:t>WebSockets</a:t>
            </a:r>
            <a:endParaRPr lang="en-US" dirty="0"/>
          </a:p>
        </p:txBody>
      </p:sp>
      <p:pic>
        <p:nvPicPr>
          <p:cNvPr id="2050" name="Picture 2" descr="C:\Users\samux\Desktop\ARM-internship-report\report\ws_po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8193" y="992636"/>
            <a:ext cx="4599106" cy="3285075"/>
          </a:xfrm>
          <a:prstGeom prst="rect">
            <a:avLst/>
          </a:prstGeom>
          <a:noFill/>
        </p:spPr>
      </p:pic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574840" y="4632380"/>
            <a:ext cx="8775700" cy="2225620"/>
          </a:xfrm>
        </p:spPr>
        <p:txBody>
          <a:bodyPr/>
          <a:lstStyle/>
          <a:p>
            <a:r>
              <a:rPr lang="en-US" dirty="0" smtClean="0"/>
              <a:t>Once the connection is established:</a:t>
            </a:r>
          </a:p>
          <a:p>
            <a:pPr lvl="1"/>
            <a:r>
              <a:rPr lang="en-US" dirty="0" smtClean="0"/>
              <a:t>Messages can flow between browser and server</a:t>
            </a:r>
          </a:p>
          <a:p>
            <a:pPr lvl="1"/>
            <a:r>
              <a:rPr lang="en-US" dirty="0" smtClean="0"/>
              <a:t>No need to send a request to the server to receive a data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533454"/>
          </a:xfrm>
        </p:spPr>
        <p:txBody>
          <a:bodyPr/>
          <a:lstStyle/>
          <a:p>
            <a:r>
              <a:rPr lang="en-US" dirty="0" smtClean="0"/>
              <a:t>Handshake: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57763" y="1355838"/>
            <a:ext cx="3977905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latin typeface="Book Antiqua" pitchFamily="18" charset="0"/>
              </a:rPr>
              <a:t>GET</a:t>
            </a:r>
            <a:r>
              <a:rPr lang="en-US" sz="1200" b="0" dirty="0" smtClean="0">
                <a:latin typeface="Book Antiqua" pitchFamily="18" charset="0"/>
              </a:rPr>
              <a:t> /</a:t>
            </a:r>
            <a:r>
              <a:rPr lang="en-US" sz="1200" b="0" dirty="0" err="1" smtClean="0">
                <a:latin typeface="Book Antiqua" pitchFamily="18" charset="0"/>
              </a:rPr>
              <a:t>ws</a:t>
            </a:r>
            <a:r>
              <a:rPr lang="en-US" sz="1200" b="0" dirty="0" smtClean="0">
                <a:latin typeface="Book Antiqua" pitchFamily="18" charset="0"/>
              </a:rPr>
              <a:t> HTTP/1.1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Host:</a:t>
            </a:r>
            <a:r>
              <a:rPr lang="en-US" sz="1200" b="0" dirty="0" smtClean="0">
                <a:latin typeface="Book Antiqua" pitchFamily="18" charset="0"/>
              </a:rPr>
              <a:t> example.org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Connection: Upgrade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Sec-</a:t>
            </a:r>
            <a:r>
              <a:rPr lang="en-US" sz="1200" dirty="0" err="1" smtClean="0">
                <a:latin typeface="Book Antiqua" pitchFamily="18" charset="0"/>
              </a:rPr>
              <a:t>WebSocket</a:t>
            </a:r>
            <a:r>
              <a:rPr lang="en-US" sz="1200" dirty="0" smtClean="0">
                <a:latin typeface="Book Antiqua" pitchFamily="18" charset="0"/>
              </a:rPr>
              <a:t>-Key:</a:t>
            </a:r>
            <a:r>
              <a:rPr lang="en-US" sz="1200" b="0" dirty="0" smtClean="0">
                <a:latin typeface="Book Antiqua" pitchFamily="18" charset="0"/>
              </a:rPr>
              <a:t> dGhlIHNhbXBsZSBub25jZQ==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Upgrade: </a:t>
            </a:r>
            <a:r>
              <a:rPr lang="en-US" sz="1200" dirty="0" err="1" smtClean="0">
                <a:latin typeface="Book Antiqua" pitchFamily="18" charset="0"/>
              </a:rPr>
              <a:t>WebSocket</a:t>
            </a:r>
            <a:endParaRPr lang="en-US" sz="1200" dirty="0" smtClean="0">
              <a:latin typeface="Book Antiqua" pitchFamily="18" charset="0"/>
            </a:endParaRPr>
          </a:p>
          <a:p>
            <a:pPr algn="l"/>
            <a:r>
              <a:rPr lang="en-US" sz="1200" dirty="0" smtClean="0">
                <a:latin typeface="Book Antiqua" pitchFamily="18" charset="0"/>
              </a:rPr>
              <a:t>Origin:</a:t>
            </a:r>
            <a:r>
              <a:rPr lang="en-US" sz="1200" b="0" dirty="0" smtClean="0">
                <a:latin typeface="Book Antiqua" pitchFamily="18" charset="0"/>
              </a:rPr>
              <a:t> http://example.org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Sec-</a:t>
            </a:r>
            <a:r>
              <a:rPr lang="en-US" sz="1200" dirty="0" err="1" smtClean="0">
                <a:latin typeface="Book Antiqua" pitchFamily="18" charset="0"/>
              </a:rPr>
              <a:t>WebSocket</a:t>
            </a:r>
            <a:r>
              <a:rPr lang="en-US" sz="1200" dirty="0" smtClean="0">
                <a:latin typeface="Book Antiqua" pitchFamily="18" charset="0"/>
              </a:rPr>
              <a:t>-Version:</a:t>
            </a:r>
            <a:r>
              <a:rPr lang="en-US" sz="1200" b="0" dirty="0" smtClean="0">
                <a:latin typeface="Book Antiqua" pitchFamily="18" charset="0"/>
              </a:rPr>
              <a:t> 13</a:t>
            </a:r>
            <a:endParaRPr lang="en-US" sz="1200" b="0" dirty="0">
              <a:latin typeface="Book Antiqua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478079" y="1644872"/>
            <a:ext cx="4444294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>
                <a:latin typeface="Book Antiqua" pitchFamily="18" charset="0"/>
              </a:rPr>
              <a:t>HTTP/1.1</a:t>
            </a:r>
            <a:r>
              <a:rPr lang="en-US" sz="1200" b="0" dirty="0" smtClean="0">
                <a:latin typeface="Book Antiqua" pitchFamily="18" charset="0"/>
              </a:rPr>
              <a:t> 101 Switching Protocols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Upgrade:</a:t>
            </a:r>
            <a:r>
              <a:rPr lang="en-US" sz="1200" b="0" dirty="0" smtClean="0">
                <a:latin typeface="Book Antiqua" pitchFamily="18" charset="0"/>
              </a:rPr>
              <a:t> </a:t>
            </a:r>
            <a:r>
              <a:rPr lang="en-US" sz="1200" b="0" dirty="0" err="1" smtClean="0">
                <a:latin typeface="Book Antiqua" pitchFamily="18" charset="0"/>
              </a:rPr>
              <a:t>websocket</a:t>
            </a:r>
            <a:endParaRPr lang="en-US" sz="1200" b="0" dirty="0" smtClean="0">
              <a:latin typeface="Book Antiqua" pitchFamily="18" charset="0"/>
            </a:endParaRPr>
          </a:p>
          <a:p>
            <a:pPr algn="l"/>
            <a:r>
              <a:rPr lang="en-US" sz="1200" dirty="0" smtClean="0">
                <a:latin typeface="Book Antiqua" pitchFamily="18" charset="0"/>
              </a:rPr>
              <a:t>Connection:</a:t>
            </a:r>
            <a:r>
              <a:rPr lang="en-US" sz="1200" b="0" dirty="0" smtClean="0">
                <a:latin typeface="Book Antiqua" pitchFamily="18" charset="0"/>
              </a:rPr>
              <a:t> Upgrade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Sec-</a:t>
            </a:r>
            <a:r>
              <a:rPr lang="en-US" sz="1200" dirty="0" err="1" smtClean="0">
                <a:latin typeface="Book Antiqua" pitchFamily="18" charset="0"/>
              </a:rPr>
              <a:t>WebSocket</a:t>
            </a:r>
            <a:r>
              <a:rPr lang="en-US" sz="1200" dirty="0" smtClean="0">
                <a:latin typeface="Book Antiqua" pitchFamily="18" charset="0"/>
              </a:rPr>
              <a:t>-Accept:</a:t>
            </a:r>
            <a:r>
              <a:rPr lang="en-US" sz="1200" b="0" dirty="0" smtClean="0">
                <a:latin typeface="Book Antiqua" pitchFamily="18" charset="0"/>
              </a:rPr>
              <a:t> s3pPLMBiTxaQ9kYGzzhZRbK+xOo=</a:t>
            </a:r>
            <a:endParaRPr lang="en-US" sz="1200" b="0" dirty="0">
              <a:latin typeface="Book Antiqua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03980" y="2732697"/>
            <a:ext cx="348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request from a client to upgrade </a:t>
            </a:r>
          </a:p>
          <a:p>
            <a:r>
              <a:rPr lang="en-US" dirty="0" smtClean="0"/>
              <a:t>from HTTP to </a:t>
            </a:r>
            <a:r>
              <a:rPr lang="en-US" dirty="0" err="1" smtClean="0"/>
              <a:t>WebSocket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5532863" y="2548768"/>
            <a:ext cx="2393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 from the server</a:t>
            </a:r>
            <a:endParaRPr lang="en-US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249018" y="3418441"/>
            <a:ext cx="8775700" cy="470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framing: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 descr="C:\Users\samux\Desktop\ARM-internship-report\report\frame_w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4420" y="3478931"/>
            <a:ext cx="5302422" cy="29264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connecting sensors to the cloud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 of this project:</a:t>
            </a:r>
          </a:p>
          <a:p>
            <a:pPr lvl="1"/>
            <a:r>
              <a:rPr lang="en-US" dirty="0" smtClean="0"/>
              <a:t>Access sensor data all over the world</a:t>
            </a:r>
          </a:p>
          <a:p>
            <a:pPr lvl="1"/>
            <a:r>
              <a:rPr lang="en-US" dirty="0" smtClean="0"/>
              <a:t>Display real-time graphs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WebSockets</a:t>
            </a:r>
            <a:r>
              <a:rPr lang="en-US" dirty="0" smtClean="0"/>
              <a:t> for more efficiency</a:t>
            </a:r>
          </a:p>
          <a:p>
            <a:pPr lvl="1"/>
            <a:r>
              <a:rPr lang="en-US" dirty="0" smtClean="0"/>
              <a:t>Using the new </a:t>
            </a:r>
            <a:r>
              <a:rPr lang="en-US" dirty="0" err="1" smtClean="0"/>
              <a:t>mbed</a:t>
            </a:r>
            <a:r>
              <a:rPr lang="en-US" dirty="0" smtClean="0"/>
              <a:t> Cortex M0 board</a:t>
            </a:r>
            <a:endParaRPr lang="en-US" dirty="0"/>
          </a:p>
        </p:txBody>
      </p:sp>
      <p:pic>
        <p:nvPicPr>
          <p:cNvPr id="4" name="Picture 2" descr="C:\Users\samux\Desktop\ARM-internship-report\report\logo_w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5159" y="3331779"/>
            <a:ext cx="4961941" cy="23017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connecting sensors to the cloud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Architecture:</a:t>
            </a:r>
            <a:endParaRPr lang="en-US" dirty="0"/>
          </a:p>
        </p:txBody>
      </p:sp>
      <p:grpSp>
        <p:nvGrpSpPr>
          <p:cNvPr id="18" name="Groupe 17"/>
          <p:cNvGrpSpPr/>
          <p:nvPr/>
        </p:nvGrpSpPr>
        <p:grpSpPr>
          <a:xfrm>
            <a:off x="1787517" y="1093076"/>
            <a:ext cx="5554359" cy="2879833"/>
            <a:chOff x="986710" y="1187669"/>
            <a:chExt cx="6705665" cy="3090041"/>
          </a:xfrm>
        </p:grpSpPr>
        <p:sp>
          <p:nvSpPr>
            <p:cNvPr id="4" name="Cylindre 3"/>
            <p:cNvSpPr/>
            <p:nvPr/>
          </p:nvSpPr>
          <p:spPr bwMode="auto">
            <a:xfrm>
              <a:off x="3520965" y="1187669"/>
              <a:ext cx="1681656" cy="1114097"/>
            </a:xfrm>
            <a:prstGeom prst="ca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3435981" y="1639613"/>
              <a:ext cx="1847181" cy="495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WebSocket</a:t>
              </a:r>
              <a:r>
                <a:rPr lang="en-US" sz="1200" dirty="0" smtClean="0"/>
                <a:t> Server</a:t>
              </a:r>
            </a:p>
            <a:p>
              <a:r>
                <a:rPr lang="en-US" sz="1200" dirty="0" smtClean="0"/>
                <a:t>(Python)</a:t>
              </a:r>
              <a:endParaRPr lang="en-US" sz="1200" dirty="0"/>
            </a:p>
          </p:txBody>
        </p:sp>
        <p:sp>
          <p:nvSpPr>
            <p:cNvPr id="6" name="Rectangle à coins arrondis 5"/>
            <p:cNvSpPr/>
            <p:nvPr/>
          </p:nvSpPr>
          <p:spPr bwMode="auto">
            <a:xfrm>
              <a:off x="998483" y="3457903"/>
              <a:ext cx="1439917" cy="819807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986710" y="3510454"/>
              <a:ext cx="1490548" cy="693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Mbed</a:t>
              </a:r>
              <a:r>
                <a:rPr lang="en-US" sz="1200" dirty="0" smtClean="0"/>
                <a:t> board + </a:t>
              </a:r>
            </a:p>
            <a:p>
              <a:r>
                <a:rPr lang="en-US" sz="1200" dirty="0" smtClean="0"/>
                <a:t>Sensor</a:t>
              </a:r>
            </a:p>
            <a:p>
              <a:r>
                <a:rPr lang="en-US" sz="1200" dirty="0" smtClean="0"/>
                <a:t>(C++)</a:t>
              </a:r>
              <a:endParaRPr lang="en-US" sz="1200" dirty="0"/>
            </a:p>
          </p:txBody>
        </p:sp>
        <p:sp>
          <p:nvSpPr>
            <p:cNvPr id="8" name="Rectangle à coins arrondis 7"/>
            <p:cNvSpPr/>
            <p:nvPr/>
          </p:nvSpPr>
          <p:spPr bwMode="auto">
            <a:xfrm>
              <a:off x="3526221" y="3452647"/>
              <a:ext cx="1532719" cy="819808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405940" y="3599792"/>
              <a:ext cx="1728586" cy="495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Desktop browser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Javascript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10" name="Rectangle à coins arrondis 9"/>
            <p:cNvSpPr/>
            <p:nvPr/>
          </p:nvSpPr>
          <p:spPr bwMode="auto">
            <a:xfrm>
              <a:off x="6180083" y="3415861"/>
              <a:ext cx="1439917" cy="819807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6105063" y="3563006"/>
              <a:ext cx="1587312" cy="495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Mobile browser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Javascript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cxnSp>
          <p:nvCxnSpPr>
            <p:cNvPr id="13" name="Connecteur droit avec flèche 12"/>
            <p:cNvCxnSpPr/>
            <p:nvPr/>
          </p:nvCxnSpPr>
          <p:spPr bwMode="auto">
            <a:xfrm flipV="1">
              <a:off x="1996966" y="2280745"/>
              <a:ext cx="1418896" cy="100899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5" name="Connecteur droit avec flèche 14"/>
            <p:cNvCxnSpPr/>
            <p:nvPr/>
          </p:nvCxnSpPr>
          <p:spPr bwMode="auto">
            <a:xfrm>
              <a:off x="4235669" y="2438400"/>
              <a:ext cx="10510" cy="92491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7" name="Connecteur droit avec flèche 16"/>
            <p:cNvCxnSpPr/>
            <p:nvPr/>
          </p:nvCxnSpPr>
          <p:spPr bwMode="auto">
            <a:xfrm>
              <a:off x="5150069" y="2375338"/>
              <a:ext cx="1650124" cy="90389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sp>
        <p:nvSpPr>
          <p:cNvPr id="20" name="Espace réservé du contenu 2"/>
          <p:cNvSpPr txBox="1">
            <a:spLocks/>
          </p:cNvSpPr>
          <p:nvPr/>
        </p:nvSpPr>
        <p:spPr bwMode="auto">
          <a:xfrm>
            <a:off x="1376855" y="4414344"/>
            <a:ext cx="6863256" cy="14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1800" b="0" kern="0" dirty="0" smtClean="0">
                <a:latin typeface="+mn-lt"/>
                <a:ea typeface="+mn-ea"/>
              </a:rPr>
              <a:t>Browsers will receive sensor data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Mbed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board send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streaming to the server sensor data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baseline="0" dirty="0" smtClean="0">
                <a:latin typeface="+mn-lt"/>
                <a:ea typeface="+mn-ea"/>
              </a:rPr>
              <a:t>The server will</a:t>
            </a:r>
            <a:r>
              <a:rPr lang="en-US" sz="1800" b="0" kern="0" dirty="0" smtClean="0">
                <a:latin typeface="+mn-lt"/>
                <a:ea typeface="+mn-ea"/>
              </a:rPr>
              <a:t> broadcast each messages received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Browsers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can then read the values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M_Public_2007_0409">
  <a:themeElements>
    <a:clrScheme name="ARM APPROVED COLOURS">
      <a:dk1>
        <a:srgbClr val="000000"/>
      </a:dk1>
      <a:lt1>
        <a:srgbClr val="FFFFFF"/>
      </a:lt1>
      <a:dk2>
        <a:srgbClr val="D93D89"/>
      </a:dk2>
      <a:lt2>
        <a:srgbClr val="FAA61A"/>
      </a:lt2>
      <a:accent1>
        <a:srgbClr val="128CAB"/>
      </a:accent1>
      <a:accent2>
        <a:srgbClr val="911B1D"/>
      </a:accent2>
      <a:accent3>
        <a:srgbClr val="9FB43B"/>
      </a:accent3>
      <a:accent4>
        <a:srgbClr val="000000"/>
      </a:accent4>
      <a:accent5>
        <a:srgbClr val="AAC5D2"/>
      </a:accent5>
      <a:accent6>
        <a:srgbClr val="FFFFFF"/>
      </a:accent6>
      <a:hlink>
        <a:srgbClr val="FFFFFF"/>
      </a:hlink>
      <a:folHlink>
        <a:srgbClr val="9A8B7C"/>
      </a:folHlink>
    </a:clrScheme>
    <a:fontScheme name="ARM_CONF_2009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ARM_CONF_2009b 1">
        <a:dk1>
          <a:srgbClr val="000000"/>
        </a:dk1>
        <a:lt1>
          <a:srgbClr val="FFFFFF"/>
        </a:lt1>
        <a:dk2>
          <a:srgbClr val="D93D89"/>
        </a:dk2>
        <a:lt2>
          <a:srgbClr val="FAA61A"/>
        </a:lt2>
        <a:accent1>
          <a:srgbClr val="128CAB"/>
        </a:accent1>
        <a:accent2>
          <a:srgbClr val="911B1D"/>
        </a:accent2>
        <a:accent3>
          <a:srgbClr val="FFFFFF"/>
        </a:accent3>
        <a:accent4>
          <a:srgbClr val="000000"/>
        </a:accent4>
        <a:accent5>
          <a:srgbClr val="AAC5D2"/>
        </a:accent5>
        <a:accent6>
          <a:srgbClr val="831719"/>
        </a:accent6>
        <a:hlink>
          <a:srgbClr val="9FB43B"/>
        </a:hlink>
        <a:folHlink>
          <a:srgbClr val="9A8B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ARM_Public_2007_0409</Template>
  <TotalTime>723</TotalTime>
  <Words>1346</Words>
  <Application>Microsoft Office PowerPoint</Application>
  <PresentationFormat>Affichage à l'écran (4:3)</PresentationFormat>
  <Paragraphs>285</Paragraphs>
  <Slides>29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0" baseType="lpstr">
      <vt:lpstr>ARM_Public_2007_0409</vt:lpstr>
      <vt:lpstr>Embedded systems: From the cloud to a global connectivity</vt:lpstr>
      <vt:lpstr>Outline</vt:lpstr>
      <vt:lpstr>Mbed</vt:lpstr>
      <vt:lpstr>Internet of Things (IOT)</vt:lpstr>
      <vt:lpstr>IOT: WebSockets</vt:lpstr>
      <vt:lpstr>IOT: WebSockets</vt:lpstr>
      <vt:lpstr>IOT: WebSockets</vt:lpstr>
      <vt:lpstr>IOT: connecting sensors to the cloud</vt:lpstr>
      <vt:lpstr>IOT: connecting sensors to the cloud</vt:lpstr>
      <vt:lpstr>IOT: connecting sensors to the cloud</vt:lpstr>
      <vt:lpstr>IOT: connecting sensors to the cloud</vt:lpstr>
      <vt:lpstr>IOT: connecting sensors to the cloud</vt:lpstr>
      <vt:lpstr>IOT: connecting sensors to the cloud</vt:lpstr>
      <vt:lpstr>IOT: RPC over WebSockets</vt:lpstr>
      <vt:lpstr>IOT: RPC over WebSockets</vt:lpstr>
      <vt:lpstr>IOT: RPC over WebSockets</vt:lpstr>
      <vt:lpstr>IOT: RPC over WebSockets</vt:lpstr>
      <vt:lpstr>IOT: RPC over WebSockets</vt:lpstr>
      <vt:lpstr>USB Device: Overview</vt:lpstr>
      <vt:lpstr>USB Device: Overview</vt:lpstr>
      <vt:lpstr>USB Device: Overview</vt:lpstr>
      <vt:lpstr>USB Device: stack architecture</vt:lpstr>
      <vt:lpstr>USB Device: USBHAL</vt:lpstr>
      <vt:lpstr>USB Device: USBDevice</vt:lpstr>
      <vt:lpstr>USB Device: USB HID</vt:lpstr>
      <vt:lpstr>USB Device: Generic USB HID device</vt:lpstr>
      <vt:lpstr>USB Device: USB Audio</vt:lpstr>
      <vt:lpstr>USB Device: USB Audio</vt:lpstr>
      <vt:lpstr>USB Device: USB Audio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systems, Internet of Things and Communication</dc:title>
  <dc:creator>samux</dc:creator>
  <cp:lastModifiedBy>samux</cp:lastModifiedBy>
  <cp:revision>109</cp:revision>
  <dcterms:created xsi:type="dcterms:W3CDTF">2012-01-11T18:41:48Z</dcterms:created>
  <dcterms:modified xsi:type="dcterms:W3CDTF">2012-01-14T14:39:13Z</dcterms:modified>
</cp:coreProperties>
</file>