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90" r:id="rId4"/>
    <p:sldId id="286" r:id="rId5"/>
    <p:sldId id="259" r:id="rId6"/>
    <p:sldId id="260" r:id="rId7"/>
    <p:sldId id="262" r:id="rId8"/>
    <p:sldId id="264" r:id="rId9"/>
    <p:sldId id="265" r:id="rId10"/>
    <p:sldId id="268" r:id="rId11"/>
    <p:sldId id="266" r:id="rId12"/>
    <p:sldId id="267" r:id="rId13"/>
    <p:sldId id="269" r:id="rId14"/>
    <p:sldId id="287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err="1" smtClean="0"/>
              <a:t>Mbed</a:t>
            </a:r>
            <a:r>
              <a:rPr lang="en-GB" sz="4000" dirty="0" smtClean="0"/>
              <a:t>:</a:t>
            </a:r>
            <a:br>
              <a:rPr lang="en-GB" sz="4000" dirty="0" smtClean="0"/>
            </a:br>
            <a:r>
              <a:rPr lang="en-GB" sz="4000" dirty="0" err="1" smtClean="0"/>
              <a:t>D’une</a:t>
            </a:r>
            <a:r>
              <a:rPr lang="en-GB" sz="4000" dirty="0" smtClean="0"/>
              <a:t> </a:t>
            </a:r>
            <a:r>
              <a:rPr lang="en-GB" sz="4000" dirty="0" err="1" smtClean="0"/>
              <a:t>connectivité</a:t>
            </a:r>
            <a:r>
              <a:rPr lang="en-GB" sz="4000" dirty="0" smtClean="0"/>
              <a:t> locale à </a:t>
            </a:r>
            <a:r>
              <a:rPr lang="en-GB" sz="4000" dirty="0" err="1" smtClean="0"/>
              <a:t>l’Internet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Stage </a:t>
            </a:r>
            <a:r>
              <a:rPr lang="en-US" sz="2000" i="1" dirty="0" err="1" smtClean="0"/>
              <a:t>d’ingénieur</a:t>
            </a:r>
            <a:r>
              <a:rPr lang="en-US" sz="2000" i="1" dirty="0" smtClean="0"/>
              <a:t>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smtClean="0"/>
              <a:t>Server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Basée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webserver</a:t>
            </a:r>
            <a:r>
              <a:rPr lang="en-US" dirty="0" smtClean="0"/>
              <a:t> Tornado</a:t>
            </a:r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Un client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connecté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un “</a:t>
            </a:r>
            <a:r>
              <a:rPr lang="en-US" b="1" dirty="0" smtClean="0"/>
              <a:t>channel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sein</a:t>
            </a:r>
            <a:r>
              <a:rPr lang="en-US" dirty="0" smtClean="0"/>
              <a:t> d’un </a:t>
            </a:r>
            <a:r>
              <a:rPr lang="en-US" dirty="0" err="1" smtClean="0"/>
              <a:t>même</a:t>
            </a:r>
            <a:r>
              <a:rPr lang="en-US" dirty="0" smtClean="0"/>
              <a:t> channel, des messages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échangés</a:t>
            </a:r>
            <a:r>
              <a:rPr lang="en-US" dirty="0" smtClean="0"/>
              <a:t> </a:t>
            </a:r>
            <a:r>
              <a:rPr lang="en-US" dirty="0" err="1" smtClean="0"/>
              <a:t>selon</a:t>
            </a:r>
            <a:r>
              <a:rPr lang="en-US" dirty="0" smtClean="0"/>
              <a:t> un “</a:t>
            </a:r>
            <a:r>
              <a:rPr lang="en-US" b="1" dirty="0" smtClean="0"/>
              <a:t>mode de </a:t>
            </a:r>
            <a:r>
              <a:rPr lang="en-US" b="1" dirty="0" err="1" smtClean="0"/>
              <a:t>connexion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Cartes</a:t>
            </a:r>
            <a:r>
              <a:rPr lang="en-US" dirty="0" smtClean="0"/>
              <a:t> à base de </a:t>
            </a:r>
            <a:r>
              <a:rPr lang="en-US" dirty="0" err="1" smtClean="0"/>
              <a:t>mbed</a:t>
            </a:r>
            <a:r>
              <a:rPr lang="en-US" dirty="0" smtClean="0"/>
              <a:t>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93700" y="4148908"/>
            <a:ext cx="7609472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à Internet: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Module </a:t>
            </a: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de Roving Networks:</a:t>
            </a: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Pile TCP/IP </a:t>
            </a:r>
            <a:r>
              <a:rPr lang="en-US" sz="1800" b="0" kern="0" dirty="0" err="1" smtClean="0">
                <a:latin typeface="+mn-lt"/>
                <a:ea typeface="+mn-ea"/>
              </a:rPr>
              <a:t>integrée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1179513" lvl="2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avec le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via un port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série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Bibliothèque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Connexion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au server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WebSocket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C:\Users\samux\Desktop\ARM-internship-report\presentation_fr\acc_board_compon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8442" y="1246079"/>
            <a:ext cx="3130496" cy="2878164"/>
          </a:xfrm>
          <a:prstGeom prst="rect">
            <a:avLst/>
          </a:prstGeom>
          <a:noFill/>
        </p:spPr>
      </p:pic>
      <p:pic>
        <p:nvPicPr>
          <p:cNvPr id="1027" name="Picture 3" descr="C:\Users\samux\Desktop\ARM-internship-report\presentation_fr\env_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395" y="1469163"/>
            <a:ext cx="3147932" cy="2367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Navigateurs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151709" y="2393266"/>
            <a:ext cx="4992291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Ouverture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d’une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connexion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avec le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Écoute</a:t>
            </a:r>
            <a:r>
              <a:rPr lang="en-US" sz="1800" b="0" kern="0" dirty="0" smtClean="0">
                <a:latin typeface="+mn-lt"/>
                <a:ea typeface="+mn-ea"/>
              </a:rPr>
              <a:t> de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Mise</a:t>
            </a:r>
            <a:r>
              <a:rPr lang="en-US" sz="1800" b="0" kern="0" dirty="0" smtClean="0">
                <a:latin typeface="+mn-lt"/>
                <a:ea typeface="+mn-ea"/>
              </a:rPr>
              <a:t> à jour des </a:t>
            </a:r>
            <a:r>
              <a:rPr lang="en-US" sz="1800" b="0" kern="0" dirty="0" err="1" smtClean="0">
                <a:latin typeface="+mn-lt"/>
                <a:ea typeface="+mn-ea"/>
              </a:rPr>
              <a:t>graphes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selon</a:t>
            </a:r>
            <a:r>
              <a:rPr lang="en-US" sz="1800" b="0" kern="0" dirty="0" smtClean="0">
                <a:latin typeface="+mn-lt"/>
                <a:ea typeface="+mn-ea"/>
              </a:rPr>
              <a:t> le message </a:t>
            </a:r>
            <a:r>
              <a:rPr lang="en-US" sz="1800" b="0" kern="0" dirty="0" err="1" smtClean="0">
                <a:latin typeface="+mn-lt"/>
                <a:ea typeface="+mn-ea"/>
              </a:rPr>
              <a:t>reçu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samux\Desktop\ARM-internship-report\report\dashboard_acc_en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96" y="1398495"/>
            <a:ext cx="3766213" cy="47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Tableau de </a:t>
            </a:r>
            <a:r>
              <a:rPr lang="en-US" dirty="0" err="1" smtClean="0">
                <a:solidFill>
                  <a:schemeClr val="tx1"/>
                </a:solidFill>
              </a:rPr>
              <a:t>bord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</a:t>
            </a:r>
            <a:r>
              <a:rPr lang="en-US" dirty="0" smtClean="0"/>
              <a:t>USB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Modes de communication: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6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260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err="1" smtClean="0">
                <a:latin typeface="+mn-lt"/>
                <a:ea typeface="+mn-ea"/>
              </a:rPr>
              <a:t>Topologie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Un </a:t>
            </a:r>
            <a:r>
              <a:rPr lang="en-US" sz="2400" b="0" kern="0" dirty="0" err="1" smtClean="0">
                <a:latin typeface="+mn-lt"/>
                <a:ea typeface="+mn-ea"/>
              </a:rPr>
              <a:t>hôte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err="1" smtClean="0">
                <a:latin typeface="+mn-lt"/>
                <a:ea typeface="+mn-ea"/>
              </a:rPr>
              <a:t>Plusieurs</a:t>
            </a:r>
            <a:r>
              <a:rPr lang="en-US" sz="2400" b="0" kern="0" dirty="0" smtClean="0">
                <a:latin typeface="+mn-lt"/>
                <a:ea typeface="+mn-ea"/>
              </a:rPr>
              <a:t> </a:t>
            </a:r>
            <a:r>
              <a:rPr lang="en-US" sz="2400" b="0" kern="0" dirty="0" err="1" smtClean="0">
                <a:latin typeface="+mn-lt"/>
                <a:ea typeface="+mn-ea"/>
              </a:rPr>
              <a:t>périphériques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Bus </a:t>
            </a:r>
            <a:r>
              <a:rPr lang="en-US" sz="2400" b="0" kern="0" dirty="0" err="1" smtClean="0">
                <a:latin typeface="+mn-lt"/>
                <a:ea typeface="+mn-ea"/>
              </a:rPr>
              <a:t>étoilé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489896"/>
          </a:xfrm>
        </p:spPr>
        <p:txBody>
          <a:bodyPr/>
          <a:lstStyle/>
          <a:p>
            <a:r>
              <a:rPr lang="en-US" dirty="0" err="1" smtClean="0"/>
              <a:t>Transferts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de </a:t>
            </a:r>
            <a:r>
              <a:rPr lang="en-US" dirty="0" err="1" smtClean="0"/>
              <a:t>transferts</a:t>
            </a:r>
            <a:r>
              <a:rPr lang="en-US" dirty="0" smtClean="0"/>
              <a:t> </a:t>
            </a:r>
            <a:r>
              <a:rPr lang="en-US" dirty="0" err="1" smtClean="0"/>
              <a:t>adaptés</a:t>
            </a:r>
            <a:r>
              <a:rPr lang="en-US" dirty="0" smtClean="0"/>
              <a:t> à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besoins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Introduction</a:t>
            </a:r>
            <a:endParaRPr lang="en-US" dirty="0"/>
          </a:p>
        </p:txBody>
      </p:sp>
      <p:pic>
        <p:nvPicPr>
          <p:cNvPr id="2050" name="Picture 2" descr="C:\Users\samux\Desktop\ARM-internship-report\presentation_fr\endpoi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4" y="2238704"/>
            <a:ext cx="7572451" cy="37976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b="1" dirty="0" err="1" smtClean="0"/>
              <a:t>Énumeration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L’hôte</a:t>
            </a:r>
            <a:r>
              <a:rPr lang="en-US" dirty="0" smtClean="0"/>
              <a:t> </a:t>
            </a:r>
            <a:r>
              <a:rPr lang="en-US" dirty="0" err="1" smtClean="0"/>
              <a:t>assigne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</a:t>
            </a:r>
            <a:r>
              <a:rPr lang="en-US" dirty="0" smtClean="0"/>
              <a:t> unique au </a:t>
            </a:r>
            <a:r>
              <a:rPr lang="en-US" dirty="0" err="1" smtClean="0"/>
              <a:t>périphérique</a:t>
            </a:r>
            <a:endParaRPr lang="en-US" dirty="0" smtClean="0"/>
          </a:p>
          <a:p>
            <a:pPr lvl="1"/>
            <a:r>
              <a:rPr lang="en-US" dirty="0" smtClean="0"/>
              <a:t>Identification du </a:t>
            </a:r>
            <a:r>
              <a:rPr lang="en-US" dirty="0" err="1" smtClean="0"/>
              <a:t>périphérique</a:t>
            </a:r>
            <a:r>
              <a:rPr lang="en-US" dirty="0" smtClean="0"/>
              <a:t> </a:t>
            </a:r>
            <a:r>
              <a:rPr lang="en-US" dirty="0" err="1" smtClean="0"/>
              <a:t>auprès</a:t>
            </a:r>
            <a:r>
              <a:rPr lang="en-US" dirty="0" smtClean="0"/>
              <a:t> de </a:t>
            </a:r>
            <a:r>
              <a:rPr lang="en-US" dirty="0" err="1" smtClean="0"/>
              <a:t>l’hôte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“</a:t>
            </a:r>
            <a:r>
              <a:rPr lang="en-US" b="1" dirty="0" err="1" smtClean="0"/>
              <a:t>descripteurs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384" y="2816773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49" y="1187672"/>
            <a:ext cx="5475890" cy="4099033"/>
          </a:xfrm>
          <a:prstGeom prst="rect">
            <a:avLst/>
          </a:prstGeom>
          <a:noFill/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450299" y="1211263"/>
            <a:ext cx="4797293" cy="5473700"/>
          </a:xfrm>
        </p:spPr>
        <p:txBody>
          <a:bodyPr/>
          <a:lstStyle/>
          <a:p>
            <a:r>
              <a:rPr lang="en-US" dirty="0" smtClean="0"/>
              <a:t>Abstraction du hardware</a:t>
            </a:r>
          </a:p>
          <a:p>
            <a:r>
              <a:rPr lang="en-US" dirty="0" smtClean="0"/>
              <a:t>USB IRQ handler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USBDevice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Pas de </a:t>
            </a:r>
            <a:r>
              <a:rPr lang="en-US" dirty="0" err="1" smtClean="0"/>
              <a:t>différence</a:t>
            </a:r>
            <a:r>
              <a:rPr lang="en-US" dirty="0" smtClean="0"/>
              <a:t> entre les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mbeds</a:t>
            </a:r>
            <a:endParaRPr lang="en-US" dirty="0" smtClean="0"/>
          </a:p>
          <a:p>
            <a:pPr lvl="1"/>
            <a:r>
              <a:rPr lang="en-US" dirty="0" err="1" smtClean="0"/>
              <a:t>Énumération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3074" name="Picture 2" descr="C:\Users\samux\Desktop\ARM-internship-report\presentation_fr\setup_pack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206" y="2432720"/>
            <a:ext cx="8765628" cy="3432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</a:t>
            </a:r>
            <a:r>
              <a:rPr lang="en-US" dirty="0" smtClean="0"/>
              <a:t>: nouveau standard d’HTML5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</a:p>
          <a:p>
            <a:pPr marL="444500" indent="-457200">
              <a:buFont typeface="+mj-lt"/>
              <a:buAutoNum type="arabicPeriod"/>
            </a:pPr>
            <a:r>
              <a:rPr lang="en-US" dirty="0" smtClean="0"/>
              <a:t>Pile USB Device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Introduction à </a:t>
            </a:r>
            <a:r>
              <a:rPr lang="en-US" dirty="0" err="1" smtClean="0"/>
              <a:t>l’USB</a:t>
            </a:r>
            <a:endParaRPr lang="en-US" dirty="0" smtClean="0"/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HID 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err="1" smtClean="0"/>
              <a:t>Classe</a:t>
            </a:r>
            <a:r>
              <a:rPr lang="en-US" dirty="0" smtClean="0"/>
              <a:t> 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(HID):</a:t>
            </a:r>
          </a:p>
          <a:p>
            <a:pPr lvl="1"/>
            <a:r>
              <a:rPr lang="en-US" dirty="0" err="1" smtClean="0"/>
              <a:t>Exemples</a:t>
            </a:r>
            <a:r>
              <a:rPr lang="en-US" dirty="0" smtClean="0"/>
              <a:t>: </a:t>
            </a:r>
            <a:r>
              <a:rPr lang="en-US" dirty="0" err="1" smtClean="0"/>
              <a:t>souris</a:t>
            </a:r>
            <a:r>
              <a:rPr lang="en-US" dirty="0" smtClean="0"/>
              <a:t>, clavier, joystick</a:t>
            </a:r>
          </a:p>
          <a:p>
            <a:pPr lvl="1"/>
            <a:r>
              <a:rPr lang="en-US" dirty="0" smtClean="0"/>
              <a:t>Solution pour </a:t>
            </a:r>
            <a:r>
              <a:rPr lang="en-US" dirty="0" err="1" smtClean="0"/>
              <a:t>échanger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brutes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pilote</a:t>
            </a:r>
            <a:r>
              <a:rPr lang="en-US" dirty="0" smtClean="0"/>
              <a:t> HID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OS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Transfert</a:t>
            </a:r>
            <a:r>
              <a:rPr lang="en-US" dirty="0" smtClean="0"/>
              <a:t> </a:t>
            </a:r>
            <a:r>
              <a:rPr lang="en-US" dirty="0" err="1" smtClean="0"/>
              <a:t>d’interruption</a:t>
            </a:r>
            <a:r>
              <a:rPr lang="en-US" dirty="0" smtClean="0"/>
              <a:t> pour </a:t>
            </a:r>
            <a:r>
              <a:rPr lang="en-US" dirty="0" err="1" smtClean="0"/>
              <a:t>envoyer</a:t>
            </a:r>
            <a:r>
              <a:rPr lang="en-US" dirty="0" smtClean="0"/>
              <a:t> et </a:t>
            </a:r>
            <a:r>
              <a:rPr lang="en-US" dirty="0" err="1" smtClean="0"/>
              <a:t>recevoir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 smtClean="0"/>
          </a:p>
          <a:p>
            <a:pPr lvl="2"/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contenues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“</a:t>
            </a:r>
            <a:r>
              <a:rPr lang="en-US" b="1" dirty="0" smtClean="0"/>
              <a:t>report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Un </a:t>
            </a:r>
            <a:r>
              <a:rPr lang="en-US" dirty="0" err="1" smtClean="0"/>
              <a:t>descripteur</a:t>
            </a:r>
            <a:r>
              <a:rPr lang="en-US" dirty="0" smtClean="0"/>
              <a:t> de </a:t>
            </a:r>
            <a:r>
              <a:rPr lang="en-US" b="1" dirty="0" smtClean="0"/>
              <a:t>report </a:t>
            </a:r>
            <a:r>
              <a:rPr lang="en-US" dirty="0" err="1" smtClean="0"/>
              <a:t>définit</a:t>
            </a:r>
            <a:r>
              <a:rPr lang="en-US" dirty="0" smtClean="0"/>
              <a:t> le format et la </a:t>
            </a:r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échangées</a:t>
            </a:r>
            <a:endParaRPr lang="en-US" dirty="0"/>
          </a:p>
        </p:txBody>
      </p:sp>
      <p:pic>
        <p:nvPicPr>
          <p:cNvPr id="2050" name="Picture 2" descr="C:\Users\samux\Desktop\ARM-internship-report\presentation_en\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06062"/>
            <a:ext cx="2286000" cy="1181100"/>
          </a:xfrm>
          <a:prstGeom prst="rect">
            <a:avLst/>
          </a:prstGeom>
          <a:noFill/>
        </p:spPr>
      </p:pic>
      <p:pic>
        <p:nvPicPr>
          <p:cNvPr id="2051" name="Picture 3" descr="C:\Users\samux\Desktop\ARM-internship-report\presentation_en\m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046" y="4721171"/>
            <a:ext cx="1257300" cy="1257300"/>
          </a:xfrm>
          <a:prstGeom prst="rect">
            <a:avLst/>
          </a:prstGeom>
          <a:noFill/>
        </p:spPr>
      </p:pic>
      <p:pic>
        <p:nvPicPr>
          <p:cNvPr id="2053" name="Picture 5" descr="C:\Users\samux\Desktop\ARM-internship-report\presentation_en\ulin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058" y="4540470"/>
            <a:ext cx="1878001" cy="1565001"/>
          </a:xfrm>
          <a:prstGeom prst="rect">
            <a:avLst/>
          </a:prstGeom>
          <a:noFill/>
        </p:spPr>
      </p:pic>
      <p:pic>
        <p:nvPicPr>
          <p:cNvPr id="2054" name="Picture 6" descr="C:\Users\samux\Desktop\ARM-internship-report\presentation_en\ps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452" y="4584260"/>
            <a:ext cx="1934005" cy="1597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Generique</a:t>
            </a:r>
            <a:r>
              <a:rPr lang="en-US" dirty="0" smtClean="0"/>
              <a:t> USB HID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426" y="1022076"/>
            <a:ext cx="4554208" cy="522944"/>
          </a:xfrm>
        </p:spPr>
        <p:txBody>
          <a:bodyPr/>
          <a:lstStyle/>
          <a:p>
            <a:r>
              <a:rPr lang="en-US" dirty="0" err="1" smtClean="0"/>
              <a:t>Descripteur</a:t>
            </a:r>
            <a:r>
              <a:rPr lang="en-US" dirty="0" smtClean="0"/>
              <a:t> de report </a:t>
            </a:r>
            <a:r>
              <a:rPr lang="en-US" dirty="0" err="1" smtClean="0"/>
              <a:t>inclut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: 8bits</a:t>
            </a:r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 </a:t>
            </a:r>
            <a:r>
              <a:rPr lang="en-US" dirty="0" err="1" smtClean="0"/>
              <a:t>échangés</a:t>
            </a:r>
            <a:endParaRPr lang="en-US" dirty="0"/>
          </a:p>
        </p:txBody>
      </p:sp>
      <p:pic>
        <p:nvPicPr>
          <p:cNvPr id="3074" name="Picture 2" descr="C:\Users\samux\Desktop\ARM-internship-report\report\hid_py_raw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363" y="2985154"/>
            <a:ext cx="6372225" cy="3143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513490" y="3752193"/>
            <a:ext cx="3468413" cy="18918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3490" y="4477407"/>
            <a:ext cx="4067503" cy="15450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5320261" y="1121925"/>
            <a:ext cx="4133795" cy="52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1106153"/>
            <a:ext cx="8775700" cy="1700103"/>
          </a:xfrm>
        </p:spPr>
        <p:txBody>
          <a:bodyPr/>
          <a:lstStyle/>
          <a:p>
            <a:r>
              <a:rPr lang="en-US" dirty="0" err="1" smtClean="0"/>
              <a:t>Échange</a:t>
            </a:r>
            <a:r>
              <a:rPr lang="en-US" dirty="0" smtClean="0"/>
              <a:t> de packets audio (PCM 16 bits </a:t>
            </a:r>
            <a:r>
              <a:rPr lang="en-US" dirty="0" err="1" smtClean="0"/>
              <a:t>signés</a:t>
            </a:r>
            <a:r>
              <a:rPr lang="en-US" dirty="0" smtClean="0"/>
              <a:t>) avec </a:t>
            </a:r>
            <a:r>
              <a:rPr lang="en-US" dirty="0" err="1" smtClean="0"/>
              <a:t>l’hôte</a:t>
            </a:r>
            <a:endParaRPr lang="en-US" dirty="0" smtClean="0"/>
          </a:p>
          <a:p>
            <a:r>
              <a:rPr lang="en-US" dirty="0" err="1" smtClean="0"/>
              <a:t>Spécificité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r>
              <a:rPr lang="en-US" dirty="0" smtClean="0"/>
              <a:t>:</a:t>
            </a:r>
          </a:p>
          <a:p>
            <a:pPr lvl="1"/>
            <a:r>
              <a:rPr lang="fr-FR" dirty="0" smtClean="0"/>
              <a:t>transferts isochrone</a:t>
            </a:r>
            <a:endParaRPr lang="en-US" dirty="0"/>
          </a:p>
        </p:txBody>
      </p:sp>
      <p:pic>
        <p:nvPicPr>
          <p:cNvPr id="4098" name="Picture 2" descr="C:\Users\samux\Desktop\ARM-internship-report\presentation_fr\audio_arch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04" y="2594102"/>
            <a:ext cx="8542637" cy="3501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err="1" smtClean="0"/>
              <a:t>Traîtement</a:t>
            </a:r>
            <a:r>
              <a:rPr lang="en-US" dirty="0" smtClean="0"/>
              <a:t> des packets audio:</a:t>
            </a:r>
          </a:p>
          <a:p>
            <a:pPr lvl="1"/>
            <a:r>
              <a:rPr lang="en-US" dirty="0" smtClean="0"/>
              <a:t>Durant le </a:t>
            </a:r>
            <a:r>
              <a:rPr lang="en-US" b="1" dirty="0" smtClean="0"/>
              <a:t>Start of </a:t>
            </a:r>
            <a:r>
              <a:rPr lang="en-US" b="1" dirty="0" smtClean="0"/>
              <a:t>Frame</a:t>
            </a:r>
            <a:r>
              <a:rPr lang="en-US" dirty="0" smtClean="0"/>
              <a:t> </a:t>
            </a:r>
            <a:r>
              <a:rPr lang="en-US" dirty="0" err="1" smtClean="0"/>
              <a:t>évènement</a:t>
            </a:r>
            <a:r>
              <a:rPr lang="en-US" dirty="0" smtClean="0"/>
              <a:t> </a:t>
            </a:r>
            <a:r>
              <a:rPr lang="en-US" dirty="0" err="1" smtClean="0"/>
              <a:t>généré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milliseconde</a:t>
            </a:r>
            <a:endParaRPr lang="en-US" dirty="0" smtClean="0"/>
          </a:p>
          <a:p>
            <a:pPr lvl="1"/>
            <a:r>
              <a:rPr lang="en-US" dirty="0" err="1" smtClean="0"/>
              <a:t>Taille</a:t>
            </a:r>
            <a:r>
              <a:rPr lang="en-US" dirty="0" smtClean="0"/>
              <a:t> des packets: variable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fréquence</a:t>
            </a:r>
            <a:r>
              <a:rPr lang="en-US" dirty="0" smtClean="0"/>
              <a:t> et le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canaux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187672" y="2850305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TAILLE PACKET AUDIO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473" y="3710980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pic>
        <p:nvPicPr>
          <p:cNvPr id="4098" name="Picture 2" descr="C:\Users\samux\Desktop\ARM-internship-report\report\i2s_usb_aud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22" y="2503113"/>
            <a:ext cx="2505328" cy="3340437"/>
          </a:xfrm>
          <a:prstGeom prst="rect">
            <a:avLst/>
          </a:prstGeom>
          <a:noFill/>
        </p:spPr>
      </p:pic>
      <p:pic>
        <p:nvPicPr>
          <p:cNvPr id="4099" name="Picture 3" descr="C:\Users\samux\Desktop\ARM-internship-report\report\usb_audio_play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786" y="2570225"/>
            <a:ext cx="5124014" cy="3215715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311220"/>
          </a:xfrm>
        </p:spPr>
        <p:txBody>
          <a:bodyPr/>
          <a:lstStyle/>
          <a:p>
            <a:r>
              <a:rPr lang="en-US" dirty="0" smtClean="0"/>
              <a:t>Tests de la </a:t>
            </a:r>
            <a:r>
              <a:rPr lang="en-US" dirty="0" err="1" smtClean="0"/>
              <a:t>classe</a:t>
            </a:r>
            <a:r>
              <a:rPr lang="en-US" dirty="0" smtClean="0"/>
              <a:t> USB Audio:</a:t>
            </a:r>
          </a:p>
          <a:p>
            <a:pPr lvl="1"/>
            <a:r>
              <a:rPr lang="en-US" dirty="0" smtClean="0"/>
              <a:t>I2S/I2C DAC pour la </a:t>
            </a:r>
            <a:r>
              <a:rPr lang="en-US" dirty="0" err="1" smtClean="0"/>
              <a:t>réception</a:t>
            </a:r>
            <a:r>
              <a:rPr lang="en-US" dirty="0" smtClean="0"/>
              <a:t> de packets audio</a:t>
            </a:r>
          </a:p>
          <a:p>
            <a:pPr lvl="1"/>
            <a:r>
              <a:rPr lang="en-US" dirty="0" err="1" smtClean="0"/>
              <a:t>Logiciel</a:t>
            </a:r>
            <a:r>
              <a:rPr lang="en-US" dirty="0" smtClean="0"/>
              <a:t> </a:t>
            </a:r>
            <a:r>
              <a:rPr lang="en-US" dirty="0" err="1" smtClean="0"/>
              <a:t>permettant</a:t>
            </a:r>
            <a:r>
              <a:rPr lang="en-US" dirty="0" smtClean="0"/>
              <a:t> la capture de packets audio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Introduction d’un nouveau standard d’HTML5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embarqués</a:t>
            </a:r>
            <a:endParaRPr lang="en-US" dirty="0" smtClean="0"/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Internet:</a:t>
            </a:r>
          </a:p>
          <a:p>
            <a:pPr lvl="2"/>
            <a:r>
              <a:rPr lang="en-US" dirty="0" smtClean="0"/>
              <a:t>Premiers prototypes</a:t>
            </a:r>
          </a:p>
          <a:p>
            <a:pPr lvl="2"/>
            <a:r>
              <a:rPr lang="en-US" dirty="0" err="1" smtClean="0"/>
              <a:t>Démontre</a:t>
            </a:r>
            <a:r>
              <a:rPr lang="en-US" dirty="0" smtClean="0"/>
              <a:t> le </a:t>
            </a:r>
            <a:r>
              <a:rPr lang="en-US" dirty="0" err="1" smtClean="0"/>
              <a:t>potentiel</a:t>
            </a:r>
            <a:r>
              <a:rPr lang="en-US" dirty="0" smtClean="0"/>
              <a:t> de </a:t>
            </a:r>
            <a:r>
              <a:rPr lang="en-US" dirty="0" err="1" smtClean="0"/>
              <a:t>l’IoD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Un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reconnu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périphérique</a:t>
            </a:r>
            <a:r>
              <a:rPr lang="en-US" dirty="0" smtClean="0"/>
              <a:t> USB:</a:t>
            </a:r>
          </a:p>
          <a:p>
            <a:pPr lvl="1"/>
            <a:r>
              <a:rPr lang="en-US" dirty="0" smtClean="0"/>
              <a:t>HID: </a:t>
            </a:r>
            <a:r>
              <a:rPr lang="en-US" dirty="0" err="1" smtClean="0"/>
              <a:t>generique</a:t>
            </a:r>
            <a:r>
              <a:rPr lang="en-US" dirty="0" smtClean="0"/>
              <a:t> HID, </a:t>
            </a:r>
            <a:r>
              <a:rPr lang="en-US" dirty="0" err="1" smtClean="0"/>
              <a:t>souris</a:t>
            </a:r>
            <a:r>
              <a:rPr lang="en-US" dirty="0" smtClean="0"/>
              <a:t>, clavier</a:t>
            </a:r>
          </a:p>
          <a:p>
            <a:pPr lvl="1"/>
            <a:r>
              <a:rPr lang="en-US" dirty="0" smtClean="0"/>
              <a:t>Port </a:t>
            </a:r>
            <a:r>
              <a:rPr lang="en-US" dirty="0" err="1" smtClean="0"/>
              <a:t>série</a:t>
            </a:r>
            <a:r>
              <a:rPr lang="en-US" dirty="0" smtClean="0"/>
              <a:t> </a:t>
            </a:r>
            <a:r>
              <a:rPr lang="en-US" dirty="0" err="1" smtClean="0"/>
              <a:t>virtuel</a:t>
            </a:r>
            <a:endParaRPr lang="en-US" dirty="0" smtClean="0"/>
          </a:p>
          <a:p>
            <a:pPr lvl="1"/>
            <a:r>
              <a:rPr lang="en-US" dirty="0" smtClean="0"/>
              <a:t>Mass Storage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Merci de </a:t>
            </a:r>
            <a:r>
              <a:rPr lang="en-US" dirty="0" err="1" smtClean="0"/>
              <a:t>votre</a:t>
            </a:r>
            <a:r>
              <a:rPr lang="en-US" dirty="0" smtClean="0"/>
              <a:t> attention!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 questions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97474" y="1682201"/>
            <a:ext cx="8201026" cy="4217988"/>
            <a:chOff x="302" y="1162"/>
            <a:chExt cx="5166" cy="2657"/>
          </a:xfrm>
        </p:grpSpPr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143" y="1162"/>
              <a:ext cx="1179" cy="1147"/>
              <a:chOff x="4052" y="1162"/>
              <a:chExt cx="1179" cy="1147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052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316" y="2115"/>
                <a:ext cx="76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IDE en </a:t>
                </a:r>
                <a:r>
                  <a:rPr lang="en-GB" sz="1400" b="1" dirty="0" err="1" smtClean="0"/>
                  <a:t>ligne</a:t>
                </a:r>
                <a:endParaRPr lang="en-GB" sz="1400" b="1" dirty="0"/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43" y="1962"/>
              <a:ext cx="15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err="1" smtClean="0"/>
                <a:t>Cartes</a:t>
              </a:r>
              <a:r>
                <a:rPr lang="en-GB" sz="1400" b="1" dirty="0" smtClean="0"/>
                <a:t> à base de Cortex-M3</a:t>
              </a:r>
            </a:p>
            <a:p>
              <a:pPr algn="ctr"/>
              <a:r>
                <a:rPr lang="en-GB" dirty="0" smtClean="0"/>
                <a:t>e</a:t>
              </a:r>
              <a:r>
                <a:rPr lang="en-GB" dirty="0" smtClean="0"/>
                <a:t>t Cortex-M0</a:t>
              </a:r>
              <a:endParaRPr lang="en-GB" sz="1400" b="1" dirty="0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198" y="3489"/>
              <a:ext cx="127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GB" dirty="0" smtClean="0"/>
                <a:t>Website </a:t>
              </a:r>
              <a:r>
                <a:rPr lang="en-GB" dirty="0" err="1" smtClean="0"/>
                <a:t>Mbed</a:t>
              </a:r>
              <a:r>
                <a:rPr lang="en-GB" dirty="0" smtClean="0"/>
                <a:t>:</a:t>
              </a:r>
            </a:p>
            <a:p>
              <a:pPr algn="ctr"/>
              <a:r>
                <a:rPr lang="en-GB" sz="1400" b="1" dirty="0" err="1" smtClean="0"/>
                <a:t>communauté</a:t>
              </a:r>
              <a:endParaRPr lang="en-GB" sz="1400" b="1" dirty="0"/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02" y="2614"/>
              <a:ext cx="1632" cy="1144"/>
              <a:chOff x="257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3"/>
              <a:srcRect b="1472"/>
              <a:stretch>
                <a:fillRect/>
              </a:stretch>
            </p:blipFill>
            <p:spPr bwMode="auto">
              <a:xfrm>
                <a:off x="537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57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 dirty="0" smtClean="0"/>
                  <a:t>C++ SDK</a:t>
                </a:r>
                <a:endParaRPr lang="en-GB" sz="1400" b="1" dirty="0"/>
              </a:p>
            </p:txBody>
          </p:sp>
        </p:grpSp>
        <p:pic>
          <p:nvPicPr>
            <p:cNvPr id="18" name="Picture 4" descr="mbed-logo-blu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2" y="2194"/>
              <a:ext cx="1134" cy="362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samux\Desktop\ARM-internship-report\report\both_mb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512" y="1822741"/>
            <a:ext cx="2162563" cy="104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1" name="Picture 3" descr="C:\Users\samux\Desktop\ARM-internship-report\presentation_en\mbed_or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108" y="4046851"/>
            <a:ext cx="2209606" cy="130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33" name="Connecteur droit avec flèche 32"/>
          <p:cNvCxnSpPr/>
          <p:nvPr/>
        </p:nvCxnSpPr>
        <p:spPr bwMode="auto">
          <a:xfrm flipV="1">
            <a:off x="5002924" y="2354316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 bwMode="auto">
          <a:xfrm flipH="1">
            <a:off x="2995439" y="4030717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5039708" y="4020204"/>
            <a:ext cx="1220400" cy="892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 bwMode="auto">
          <a:xfrm flipH="1" flipV="1">
            <a:off x="2984939" y="2375337"/>
            <a:ext cx="1219199" cy="89338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3382688" y="4955407"/>
            <a:ext cx="252730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sz="1600" b="1" dirty="0" err="1" smtClean="0">
                <a:solidFill>
                  <a:srgbClr val="00AAFF"/>
                </a:solidFill>
                <a:latin typeface="Trebuchet MS" pitchFamily="34" charset="0"/>
              </a:rPr>
              <a:t>Prototypage</a:t>
            </a:r>
            <a:r>
              <a:rPr lang="en-GB" sz="1600" b="1" dirty="0" smtClean="0">
                <a:solidFill>
                  <a:srgbClr val="00AAFF"/>
                </a:solidFill>
                <a:latin typeface="Trebuchet MS" pitchFamily="34" charset="0"/>
              </a:rPr>
              <a:t> </a:t>
            </a:r>
            <a:r>
              <a:rPr lang="en-GB" sz="1600" b="1" dirty="0" err="1" smtClean="0">
                <a:solidFill>
                  <a:srgbClr val="00AAFF"/>
                </a:solidFill>
                <a:latin typeface="Trebuchet MS" pitchFamily="34" charset="0"/>
              </a:rPr>
              <a:t>rapide</a:t>
            </a:r>
            <a:r>
              <a:rPr lang="en-GB" sz="1600" b="1" dirty="0" smtClean="0">
                <a:solidFill>
                  <a:srgbClr val="00AAFF"/>
                </a:solidFill>
                <a:latin typeface="Trebuchet MS" pitchFamily="34" charset="0"/>
              </a:rPr>
              <a:t> pour</a:t>
            </a:r>
          </a:p>
          <a:p>
            <a:pPr algn="ctr"/>
            <a:r>
              <a:rPr lang="en-GB" sz="1600" dirty="0" err="1" smtClean="0">
                <a:solidFill>
                  <a:srgbClr val="00AAFF"/>
                </a:solidFill>
                <a:latin typeface="Trebuchet MS" pitchFamily="34" charset="0"/>
              </a:rPr>
              <a:t>microcontrolleurs</a:t>
            </a:r>
            <a:endParaRPr lang="en-GB" sz="1600" b="1" dirty="0">
              <a:solidFill>
                <a:srgbClr val="00AAF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des </a:t>
            </a:r>
            <a:r>
              <a:rPr lang="en-US" dirty="0" err="1" smtClean="0"/>
              <a:t>Objets</a:t>
            </a:r>
            <a:r>
              <a:rPr lang="en-US" dirty="0" smtClean="0"/>
              <a:t> (</a:t>
            </a:r>
            <a:r>
              <a:rPr lang="en-US" dirty="0" err="1" smtClean="0"/>
              <a:t>IdO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err="1" smtClean="0"/>
              <a:t>Étendre</a:t>
            </a:r>
            <a:r>
              <a:rPr lang="en-US" dirty="0" smtClean="0"/>
              <a:t> Internet à des </a:t>
            </a:r>
            <a:r>
              <a:rPr lang="en-US" dirty="0" err="1" smtClean="0"/>
              <a:t>objets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des </a:t>
            </a:r>
            <a:r>
              <a:rPr lang="en-US" dirty="0" err="1" smtClean="0"/>
              <a:t>lieux</a:t>
            </a:r>
            <a:endParaRPr lang="en-US" dirty="0" smtClean="0"/>
          </a:p>
          <a:p>
            <a:r>
              <a:rPr lang="en-US" dirty="0" smtClean="0"/>
              <a:t>De plus en plus </a:t>
            </a:r>
            <a:r>
              <a:rPr lang="en-US" dirty="0" err="1" smtClean="0"/>
              <a:t>d’objets</a:t>
            </a:r>
            <a:r>
              <a:rPr lang="en-US" dirty="0" smtClean="0"/>
              <a:t> </a:t>
            </a:r>
            <a:r>
              <a:rPr lang="en-US" dirty="0" err="1" smtClean="0"/>
              <a:t>conectés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15 milliards </a:t>
            </a:r>
            <a:r>
              <a:rPr lang="en-US" dirty="0" err="1" smtClean="0"/>
              <a:t>d’ici</a:t>
            </a:r>
            <a:r>
              <a:rPr lang="en-US" dirty="0" smtClean="0"/>
              <a:t> 2015 </a:t>
            </a:r>
            <a:r>
              <a:rPr lang="en-US" dirty="0" err="1" smtClean="0"/>
              <a:t>selon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prédiction</a:t>
            </a:r>
            <a:r>
              <a:rPr lang="en-US" dirty="0" smtClean="0"/>
              <a:t> de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La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connexion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microcontrolleurs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à Internet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est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une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étape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importante</a:t>
              </a:r>
              <a:r>
                <a:rPr lang="en-US" sz="2000" b="0" kern="0" dirty="0" smtClean="0">
                  <a:latin typeface="+mn-lt"/>
                </a:rPr>
                <a:t> pour </a:t>
              </a:r>
              <a:r>
                <a:rPr lang="en-US" sz="2000" b="0" kern="0" dirty="0" err="1" smtClean="0">
                  <a:latin typeface="+mn-lt"/>
                </a:rPr>
                <a:t>l’IdO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Monuments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err="1" smtClean="0">
                  <a:latin typeface="+mn-lt"/>
                </a:rPr>
                <a:t>Réseaux</a:t>
              </a:r>
              <a:r>
                <a:rPr lang="en-US" sz="2000" b="0" kern="0" dirty="0" smtClean="0">
                  <a:latin typeface="+mn-lt"/>
                </a:rPr>
                <a:t> </a:t>
              </a:r>
              <a:r>
                <a:rPr lang="en-US" sz="2000" b="0" kern="0" dirty="0" err="1" smtClean="0">
                  <a:latin typeface="+mn-lt"/>
                </a:rPr>
                <a:t>électriques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intelligents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Nouveau standard d’HTML5 (RFC 6455):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</a:t>
            </a:r>
          </a:p>
          <a:p>
            <a:pPr lvl="1"/>
            <a:r>
              <a:rPr lang="fr-FR" dirty="0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unique socket TCP</a:t>
            </a:r>
          </a:p>
          <a:p>
            <a:pPr lvl="1"/>
            <a:r>
              <a:rPr lang="en-US" dirty="0" err="1" smtClean="0"/>
              <a:t>Réduction</a:t>
            </a:r>
            <a:r>
              <a:rPr lang="en-US" dirty="0" smtClean="0"/>
              <a:t> de </a:t>
            </a:r>
            <a:r>
              <a:rPr lang="en-US" dirty="0" err="1" smtClean="0"/>
              <a:t>l’overhead</a:t>
            </a:r>
            <a:endParaRPr lang="en-US" dirty="0" smtClean="0"/>
          </a:p>
          <a:p>
            <a:pPr lvl="1"/>
            <a:r>
              <a:rPr lang="en-US" dirty="0" err="1" smtClean="0"/>
              <a:t>Moins</a:t>
            </a:r>
            <a:r>
              <a:rPr lang="en-US" dirty="0" smtClean="0"/>
              <a:t> de traffic</a:t>
            </a:r>
          </a:p>
          <a:p>
            <a:pPr lvl="1"/>
            <a:r>
              <a:rPr lang="en-US" dirty="0" err="1" smtClean="0"/>
              <a:t>Connexion</a:t>
            </a:r>
            <a:r>
              <a:rPr lang="en-US" dirty="0" smtClean="0"/>
              <a:t> standard et </a:t>
            </a:r>
            <a:r>
              <a:rPr lang="en-US" dirty="0" err="1" smtClean="0"/>
              <a:t>sécurisée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ws</a:t>
            </a:r>
            <a:r>
              <a:rPr lang="en-US" dirty="0" smtClean="0"/>
              <a:t>:// et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l’introduction</a:t>
            </a:r>
            <a:r>
              <a:rPr lang="en-US" dirty="0" smtClean="0"/>
              <a:t> des </a:t>
            </a:r>
            <a:r>
              <a:rPr lang="en-US" dirty="0" err="1" smtClean="0"/>
              <a:t>WebSockets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Remplacer</a:t>
            </a:r>
            <a:r>
              <a:rPr lang="en-US" dirty="0" smtClean="0"/>
              <a:t> les </a:t>
            </a:r>
            <a:r>
              <a:rPr lang="en-US" dirty="0" err="1" smtClean="0"/>
              <a:t>existantes</a:t>
            </a:r>
            <a:r>
              <a:rPr lang="en-US" dirty="0" smtClean="0"/>
              <a:t> techniques de polling (AJAX)</a:t>
            </a:r>
          </a:p>
          <a:p>
            <a:pPr lvl="1"/>
            <a:r>
              <a:rPr lang="en-US" dirty="0" err="1" smtClean="0"/>
              <a:t>Besoin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réelle</a:t>
            </a:r>
            <a:r>
              <a:rPr lang="en-US" dirty="0" smtClean="0"/>
              <a:t> communication </a:t>
            </a:r>
            <a:r>
              <a:rPr lang="en-US" dirty="0" err="1" smtClean="0"/>
              <a:t>bidirectionnelle</a:t>
            </a:r>
            <a:r>
              <a:rPr lang="en-US" dirty="0" smtClean="0"/>
              <a:t> sans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plusieurs</a:t>
            </a:r>
            <a:r>
              <a:rPr lang="en-US" dirty="0" smtClean="0"/>
              <a:t> </a:t>
            </a:r>
            <a:r>
              <a:rPr lang="en-US" dirty="0" err="1" smtClean="0"/>
              <a:t>connexions</a:t>
            </a:r>
            <a:r>
              <a:rPr lang="en-US" dirty="0" smtClean="0"/>
              <a:t> HTTP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803" y="1333712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8639" y="2732697"/>
            <a:ext cx="321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Requête</a:t>
            </a:r>
            <a:r>
              <a:rPr lang="en-US" dirty="0" smtClean="0"/>
              <a:t> HTTP </a:t>
            </a:r>
            <a:r>
              <a:rPr lang="en-US" dirty="0" err="1" smtClean="0"/>
              <a:t>envoyée</a:t>
            </a:r>
            <a:r>
              <a:rPr lang="en-US" dirty="0" smtClean="0"/>
              <a:t> par le client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831826" y="254876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Réponse</a:t>
            </a:r>
            <a:r>
              <a:rPr lang="en-US" dirty="0" smtClean="0"/>
              <a:t> du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Format: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413" y="3836277"/>
            <a:ext cx="3987677" cy="1849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IoD</a:t>
            </a:r>
            <a:r>
              <a:rPr lang="en-US" dirty="0" smtClean="0"/>
              <a:t>: </a:t>
            </a:r>
            <a:r>
              <a:rPr lang="en-US" dirty="0" err="1" smtClean="0"/>
              <a:t>connexion</a:t>
            </a:r>
            <a:r>
              <a:rPr lang="en-US" dirty="0" smtClean="0"/>
              <a:t> de </a:t>
            </a:r>
            <a:r>
              <a:rPr lang="en-US" dirty="0" err="1" smtClean="0"/>
              <a:t>capteurs</a:t>
            </a:r>
            <a:r>
              <a:rPr lang="en-US" dirty="0" smtClean="0"/>
              <a:t> à Internet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00180" y="1639613"/>
              <a:ext cx="1918785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Server </a:t>
              </a:r>
              <a:r>
                <a:rPr lang="en-US" sz="1200" dirty="0" err="1" smtClean="0"/>
                <a:t>WebSocket</a:t>
              </a:r>
              <a:endParaRPr lang="en-US" sz="1200" dirty="0" smtClean="0"/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err="1" smtClean="0"/>
                <a:t>Capteur</a:t>
              </a:r>
              <a:endParaRPr lang="en-US" sz="1200" dirty="0" smtClean="0"/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Les </a:t>
            </a:r>
            <a:r>
              <a:rPr lang="en-US" sz="1800" b="0" kern="0" dirty="0" err="1" smtClean="0">
                <a:latin typeface="+mn-lt"/>
                <a:ea typeface="+mn-ea"/>
              </a:rPr>
              <a:t>navigateurs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reçoivent</a:t>
            </a:r>
            <a:r>
              <a:rPr lang="en-US" sz="1800" b="0" kern="0" dirty="0" smtClean="0">
                <a:latin typeface="+mn-lt"/>
                <a:ea typeface="+mn-ea"/>
              </a:rPr>
              <a:t> les </a:t>
            </a:r>
            <a:r>
              <a:rPr lang="en-US" sz="1800" b="0" kern="0" dirty="0" err="1" smtClean="0">
                <a:latin typeface="+mn-lt"/>
                <a:ea typeface="+mn-ea"/>
              </a:rPr>
              <a:t>données</a:t>
            </a:r>
            <a:r>
              <a:rPr lang="en-US" sz="1800" b="0" kern="0" dirty="0" smtClean="0">
                <a:latin typeface="+mn-lt"/>
                <a:ea typeface="+mn-ea"/>
              </a:rPr>
              <a:t> des </a:t>
            </a:r>
            <a:r>
              <a:rPr lang="en-US" sz="1800" b="0" kern="0" dirty="0" err="1" smtClean="0">
                <a:latin typeface="+mn-lt"/>
                <a:ea typeface="+mn-ea"/>
              </a:rPr>
              <a:t>capteurs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</a:t>
            </a:r>
            <a:r>
              <a:rPr lang="en-US" sz="1800" b="0" kern="0" dirty="0" smtClean="0">
                <a:latin typeface="+mn-lt"/>
                <a:ea typeface="+mn-ea"/>
              </a:rPr>
              <a:t>m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envoient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 server les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valeurs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 </a:t>
            </a:r>
            <a:r>
              <a:rPr kumimoji="0" lang="en-US" sz="1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capteurs</a:t>
            </a:r>
            <a:endParaRPr kumimoji="0" lang="en-US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Le server </a:t>
            </a:r>
            <a:r>
              <a:rPr lang="en-US" sz="1800" b="0" kern="0" dirty="0" err="1" smtClean="0">
                <a:latin typeface="+mn-lt"/>
                <a:ea typeface="+mn-ea"/>
              </a:rPr>
              <a:t>broadcaste</a:t>
            </a:r>
            <a:r>
              <a:rPr lang="en-US" sz="1800" b="0" kern="0" dirty="0" smtClean="0">
                <a:latin typeface="+mn-lt"/>
                <a:ea typeface="+mn-ea"/>
              </a:rPr>
              <a:t> </a:t>
            </a:r>
            <a:r>
              <a:rPr lang="en-US" sz="1800" b="0" kern="0" dirty="0" err="1" smtClean="0">
                <a:latin typeface="+mn-lt"/>
                <a:ea typeface="+mn-ea"/>
              </a:rPr>
              <a:t>tous</a:t>
            </a:r>
            <a:r>
              <a:rPr lang="en-US" sz="1800" b="0" kern="0" dirty="0" smtClean="0">
                <a:latin typeface="+mn-lt"/>
                <a:ea typeface="+mn-ea"/>
              </a:rPr>
              <a:t> les messages </a:t>
            </a:r>
            <a:r>
              <a:rPr lang="en-US" sz="1800" b="0" kern="0" dirty="0" err="1" smtClean="0">
                <a:latin typeface="+mn-lt"/>
                <a:ea typeface="+mn-ea"/>
              </a:rPr>
              <a:t>reçus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1262</TotalTime>
  <Words>783</Words>
  <Application>Microsoft Office PowerPoint</Application>
  <PresentationFormat>Affichage à l'écran (4:3)</PresentationFormat>
  <Paragraphs>177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ARM_Public_2007_0409</vt:lpstr>
      <vt:lpstr>Mbed: D’une connectivité locale à l’Internet</vt:lpstr>
      <vt:lpstr>Outline</vt:lpstr>
      <vt:lpstr>Mbed</vt:lpstr>
      <vt:lpstr>Internet Des Objets</vt:lpstr>
      <vt:lpstr>Internet des Objets (IdO)</vt:lpstr>
      <vt:lpstr>IoD: WebSockets</vt:lpstr>
      <vt:lpstr>IoD: WebSockets</vt:lpstr>
      <vt:lpstr>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IoD: connexion de capteurs à Internet</vt:lpstr>
      <vt:lpstr>Universal Serial Bus: USB Device</vt:lpstr>
      <vt:lpstr>USB Device: Overview</vt:lpstr>
      <vt:lpstr>USB Device: Introduction</vt:lpstr>
      <vt:lpstr>USB Device: Introduction</vt:lpstr>
      <vt:lpstr>USB Device: architecture</vt:lpstr>
      <vt:lpstr>USB Device: USBDevice</vt:lpstr>
      <vt:lpstr>USB Device: USB HID</vt:lpstr>
      <vt:lpstr>USB Device: Generique USB HID</vt:lpstr>
      <vt:lpstr>USB Device: USB Audio</vt:lpstr>
      <vt:lpstr>USB Device: USB Audio</vt:lpstr>
      <vt:lpstr>USB Device: USB Audio</vt:lpstr>
      <vt:lpstr>Conclusion</vt:lpstr>
      <vt:lpstr>Merci de votre attention!  Des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203</cp:revision>
  <dcterms:created xsi:type="dcterms:W3CDTF">2012-01-11T18:41:48Z</dcterms:created>
  <dcterms:modified xsi:type="dcterms:W3CDTF">2012-01-22T17:42:08Z</dcterms:modified>
</cp:coreProperties>
</file>