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4" r:id="rId3"/>
    <p:sldId id="257" r:id="rId4"/>
    <p:sldId id="258" r:id="rId5"/>
    <p:sldId id="267" r:id="rId6"/>
    <p:sldId id="259" r:id="rId7"/>
    <p:sldId id="266" r:id="rId8"/>
    <p:sldId id="265" r:id="rId9"/>
    <p:sldId id="260" r:id="rId10"/>
    <p:sldId id="262" r:id="rId11"/>
    <p:sldId id="269" r:id="rId12"/>
    <p:sldId id="261" r:id="rId13"/>
    <p:sldId id="263"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2FFDD-4444-4078-A0D0-ACEE6E2DDD01}" type="datetimeFigureOut">
              <a:rPr lang="en-US" smtClean="0"/>
              <a:t>6/28/2021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C0482-BE4C-4DB1-8B80-944FE34C451B}" type="slidenum">
              <a:rPr lang="en-US" smtClean="0"/>
              <a:t>‹#›</a:t>
            </a:fld>
            <a:endParaRPr lang="en-US"/>
          </a:p>
        </p:txBody>
      </p:sp>
    </p:spTree>
    <p:extLst>
      <p:ext uri="{BB962C8B-B14F-4D97-AF65-F5344CB8AC3E}">
        <p14:creationId xmlns:p14="http://schemas.microsoft.com/office/powerpoint/2010/main" val="120140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https://www.kdnuggets.com/2016/03/data-science-process.html</a:t>
            </a:r>
          </a:p>
        </p:txBody>
      </p:sp>
      <p:sp>
        <p:nvSpPr>
          <p:cNvPr id="4" name="Slide Number Placeholder 3"/>
          <p:cNvSpPr>
            <a:spLocks noGrp="1"/>
          </p:cNvSpPr>
          <p:nvPr>
            <p:ph type="sldNum" sz="quarter" idx="5"/>
          </p:nvPr>
        </p:nvSpPr>
        <p:spPr/>
        <p:txBody>
          <a:bodyPr/>
          <a:lstStyle/>
          <a:p>
            <a:fld id="{13CC0482-BE4C-4DB1-8B80-944FE34C451B}" type="slidenum">
              <a:rPr lang="en-US" smtClean="0"/>
              <a:t>3</a:t>
            </a:fld>
            <a:endParaRPr lang="en-US"/>
          </a:p>
        </p:txBody>
      </p:sp>
    </p:spTree>
    <p:extLst>
      <p:ext uri="{BB962C8B-B14F-4D97-AF65-F5344CB8AC3E}">
        <p14:creationId xmlns:p14="http://schemas.microsoft.com/office/powerpoint/2010/main" val="181057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CC0482-BE4C-4DB1-8B80-944FE34C451B}" type="slidenum">
              <a:rPr lang="en-US" smtClean="0"/>
              <a:t>5</a:t>
            </a:fld>
            <a:endParaRPr lang="en-US"/>
          </a:p>
        </p:txBody>
      </p:sp>
    </p:spTree>
    <p:extLst>
      <p:ext uri="{BB962C8B-B14F-4D97-AF65-F5344CB8AC3E}">
        <p14:creationId xmlns:p14="http://schemas.microsoft.com/office/powerpoint/2010/main" val="24011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CC0482-BE4C-4DB1-8B80-944FE34C451B}" type="slidenum">
              <a:rPr lang="en-US" smtClean="0"/>
              <a:t>6</a:t>
            </a:fld>
            <a:endParaRPr lang="en-US"/>
          </a:p>
        </p:txBody>
      </p:sp>
    </p:spTree>
    <p:extLst>
      <p:ext uri="{BB962C8B-B14F-4D97-AF65-F5344CB8AC3E}">
        <p14:creationId xmlns:p14="http://schemas.microsoft.com/office/powerpoint/2010/main" val="3164708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CC0482-BE4C-4DB1-8B80-944FE34C451B}" type="slidenum">
              <a:rPr lang="en-US" smtClean="0"/>
              <a:t>7</a:t>
            </a:fld>
            <a:endParaRPr lang="en-US"/>
          </a:p>
        </p:txBody>
      </p:sp>
    </p:spTree>
    <p:extLst>
      <p:ext uri="{BB962C8B-B14F-4D97-AF65-F5344CB8AC3E}">
        <p14:creationId xmlns:p14="http://schemas.microsoft.com/office/powerpoint/2010/main" val="385892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0BE7E4E-32E6-4690-99A4-813DDDA72294}" type="datetimeFigureOut">
              <a:rPr lang="en-US" smtClean="0"/>
              <a:t>6/28/2021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794020C-5DA6-4C2D-AA5E-B05FEBB06616}" type="slidenum">
              <a:rPr lang="en-US" smtClean="0"/>
              <a:t>‹#›</a:t>
            </a:fld>
            <a:endParaRPr lang="en-US"/>
          </a:p>
        </p:txBody>
      </p:sp>
    </p:spTree>
    <p:extLst>
      <p:ext uri="{BB962C8B-B14F-4D97-AF65-F5344CB8AC3E}">
        <p14:creationId xmlns:p14="http://schemas.microsoft.com/office/powerpoint/2010/main" val="299566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E7E4E-32E6-4690-99A4-813DDDA72294}"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4020C-5DA6-4C2D-AA5E-B05FEBB06616}" type="slidenum">
              <a:rPr lang="en-US" smtClean="0"/>
              <a:t>‹#›</a:t>
            </a:fld>
            <a:endParaRPr lang="en-US"/>
          </a:p>
        </p:txBody>
      </p:sp>
    </p:spTree>
    <p:extLst>
      <p:ext uri="{BB962C8B-B14F-4D97-AF65-F5344CB8AC3E}">
        <p14:creationId xmlns:p14="http://schemas.microsoft.com/office/powerpoint/2010/main" val="325277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0BE7E4E-32E6-4690-99A4-813DDDA72294}" type="datetimeFigureOut">
              <a:rPr lang="en-US" smtClean="0"/>
              <a:t>6/28/2021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794020C-5DA6-4C2D-AA5E-B05FEBB06616}" type="slidenum">
              <a:rPr lang="en-US" smtClean="0"/>
              <a:t>‹#›</a:t>
            </a:fld>
            <a:endParaRPr lang="en-US"/>
          </a:p>
        </p:txBody>
      </p:sp>
    </p:spTree>
    <p:extLst>
      <p:ext uri="{BB962C8B-B14F-4D97-AF65-F5344CB8AC3E}">
        <p14:creationId xmlns:p14="http://schemas.microsoft.com/office/powerpoint/2010/main" val="126581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E7E4E-32E6-4690-99A4-813DDDA72294}"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4020C-5DA6-4C2D-AA5E-B05FEBB06616}" type="slidenum">
              <a:rPr lang="en-US" smtClean="0"/>
              <a:t>‹#›</a:t>
            </a:fld>
            <a:endParaRPr lang="en-US"/>
          </a:p>
        </p:txBody>
      </p:sp>
    </p:spTree>
    <p:extLst>
      <p:ext uri="{BB962C8B-B14F-4D97-AF65-F5344CB8AC3E}">
        <p14:creationId xmlns:p14="http://schemas.microsoft.com/office/powerpoint/2010/main" val="419008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F0BE7E4E-32E6-4690-99A4-813DDDA72294}" type="datetimeFigureOut">
              <a:rPr lang="en-US" smtClean="0"/>
              <a:t>6/28/2021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794020C-5DA6-4C2D-AA5E-B05FEBB06616}" type="slidenum">
              <a:rPr lang="en-US" smtClean="0"/>
              <a:t>‹#›</a:t>
            </a:fld>
            <a:endParaRPr lang="en-US"/>
          </a:p>
        </p:txBody>
      </p:sp>
    </p:spTree>
    <p:extLst>
      <p:ext uri="{BB962C8B-B14F-4D97-AF65-F5344CB8AC3E}">
        <p14:creationId xmlns:p14="http://schemas.microsoft.com/office/powerpoint/2010/main" val="116290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0BE7E4E-32E6-4690-99A4-813DDDA72294}" type="datetimeFigureOut">
              <a:rPr lang="en-US" smtClean="0"/>
              <a:t>6/28/2021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F794020C-5DA6-4C2D-AA5E-B05FEBB06616}" type="slidenum">
              <a:rPr lang="en-US" smtClean="0"/>
              <a:t>‹#›</a:t>
            </a:fld>
            <a:endParaRPr lang="en-US"/>
          </a:p>
        </p:txBody>
      </p:sp>
    </p:spTree>
    <p:extLst>
      <p:ext uri="{BB962C8B-B14F-4D97-AF65-F5344CB8AC3E}">
        <p14:creationId xmlns:p14="http://schemas.microsoft.com/office/powerpoint/2010/main" val="2613728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0BE7E4E-32E6-4690-99A4-813DDDA72294}" type="datetimeFigureOut">
              <a:rPr lang="en-US" smtClean="0"/>
              <a:t>6/28/2021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F794020C-5DA6-4C2D-AA5E-B05FEBB06616}" type="slidenum">
              <a:rPr lang="en-US" smtClean="0"/>
              <a:t>‹#›</a:t>
            </a:fld>
            <a:endParaRPr lang="en-US"/>
          </a:p>
        </p:txBody>
      </p:sp>
    </p:spTree>
    <p:extLst>
      <p:ext uri="{BB962C8B-B14F-4D97-AF65-F5344CB8AC3E}">
        <p14:creationId xmlns:p14="http://schemas.microsoft.com/office/powerpoint/2010/main" val="258109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E7E4E-32E6-4690-99A4-813DDDA72294}"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94020C-5DA6-4C2D-AA5E-B05FEBB06616}" type="slidenum">
              <a:rPr lang="en-US" smtClean="0"/>
              <a:t>‹#›</a:t>
            </a:fld>
            <a:endParaRPr lang="en-US"/>
          </a:p>
        </p:txBody>
      </p:sp>
    </p:spTree>
    <p:extLst>
      <p:ext uri="{BB962C8B-B14F-4D97-AF65-F5344CB8AC3E}">
        <p14:creationId xmlns:p14="http://schemas.microsoft.com/office/powerpoint/2010/main" val="306782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0BE7E4E-32E6-4690-99A4-813DDDA72294}" type="datetimeFigureOut">
              <a:rPr lang="en-US" smtClean="0"/>
              <a:t>6/28/2021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F794020C-5DA6-4C2D-AA5E-B05FEBB06616}" type="slidenum">
              <a:rPr lang="en-US" smtClean="0"/>
              <a:t>‹#›</a:t>
            </a:fld>
            <a:endParaRPr lang="en-US"/>
          </a:p>
        </p:txBody>
      </p:sp>
    </p:spTree>
    <p:extLst>
      <p:ext uri="{BB962C8B-B14F-4D97-AF65-F5344CB8AC3E}">
        <p14:creationId xmlns:p14="http://schemas.microsoft.com/office/powerpoint/2010/main" val="3373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BE7E4E-32E6-4690-99A4-813DDDA72294}"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4020C-5DA6-4C2D-AA5E-B05FEBB06616}" type="slidenum">
              <a:rPr lang="en-US" smtClean="0"/>
              <a:t>‹#›</a:t>
            </a:fld>
            <a:endParaRPr lang="en-US"/>
          </a:p>
        </p:txBody>
      </p:sp>
    </p:spTree>
    <p:extLst>
      <p:ext uri="{BB962C8B-B14F-4D97-AF65-F5344CB8AC3E}">
        <p14:creationId xmlns:p14="http://schemas.microsoft.com/office/powerpoint/2010/main" val="350863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F0BE7E4E-32E6-4690-99A4-813DDDA72294}" type="datetimeFigureOut">
              <a:rPr lang="en-US" smtClean="0"/>
              <a:t>6/28/2021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F794020C-5DA6-4C2D-AA5E-B05FEBB06616}" type="slidenum">
              <a:rPr lang="en-US" smtClean="0"/>
              <a:t>‹#›</a:t>
            </a:fld>
            <a:endParaRPr lang="en-US"/>
          </a:p>
        </p:txBody>
      </p:sp>
    </p:spTree>
    <p:extLst>
      <p:ext uri="{BB962C8B-B14F-4D97-AF65-F5344CB8AC3E}">
        <p14:creationId xmlns:p14="http://schemas.microsoft.com/office/powerpoint/2010/main" val="28345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0BE7E4E-32E6-4690-99A4-813DDDA72294}" type="datetimeFigureOut">
              <a:rPr lang="en-US" smtClean="0"/>
              <a:t>6/28/2021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794020C-5DA6-4C2D-AA5E-B05FEBB06616}" type="slidenum">
              <a:rPr lang="en-US" smtClean="0"/>
              <a:t>‹#›</a:t>
            </a:fld>
            <a:endParaRPr lang="en-US"/>
          </a:p>
        </p:txBody>
      </p:sp>
    </p:spTree>
    <p:extLst>
      <p:ext uri="{BB962C8B-B14F-4D97-AF65-F5344CB8AC3E}">
        <p14:creationId xmlns:p14="http://schemas.microsoft.com/office/powerpoint/2010/main" val="25203877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udalairajkumar/cryptocurrencypricehistor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BEF5-03BE-4E26-A27B-D35B5980D914}"/>
              </a:ext>
            </a:extLst>
          </p:cNvPr>
          <p:cNvSpPr>
            <a:spLocks noGrp="1"/>
          </p:cNvSpPr>
          <p:nvPr>
            <p:ph type="ctrTitle"/>
          </p:nvPr>
        </p:nvSpPr>
        <p:spPr/>
        <p:txBody>
          <a:bodyPr>
            <a:normAutofit/>
          </a:bodyPr>
          <a:lstStyle/>
          <a:p>
            <a:r>
              <a:rPr lang="en-US" sz="4400" dirty="0"/>
              <a:t>Data Science</a:t>
            </a:r>
            <a:br>
              <a:rPr lang="en-US" dirty="0"/>
            </a:br>
            <a:r>
              <a:rPr lang="en-US" b="1" dirty="0"/>
              <a:t>Cryptocurrency Price Prediction</a:t>
            </a:r>
          </a:p>
        </p:txBody>
      </p:sp>
      <p:sp>
        <p:nvSpPr>
          <p:cNvPr id="3" name="Subtitle 2">
            <a:extLst>
              <a:ext uri="{FF2B5EF4-FFF2-40B4-BE49-F238E27FC236}">
                <a16:creationId xmlns:a16="http://schemas.microsoft.com/office/drawing/2014/main" id="{B7F106AC-7397-440D-9A32-A570CE7A8BCF}"/>
              </a:ext>
            </a:extLst>
          </p:cNvPr>
          <p:cNvSpPr>
            <a:spLocks noGrp="1"/>
          </p:cNvSpPr>
          <p:nvPr>
            <p:ph type="subTitle" idx="1"/>
          </p:nvPr>
        </p:nvSpPr>
        <p:spPr/>
        <p:txBody>
          <a:bodyPr/>
          <a:lstStyle/>
          <a:p>
            <a:r>
              <a:rPr lang="en-US" dirty="0"/>
              <a:t>Syed Abdullah Muzaffar	18K-0169	CS-H</a:t>
            </a:r>
          </a:p>
          <a:p>
            <a:r>
              <a:rPr lang="en-US" dirty="0"/>
              <a:t>Instructor: 	M. </a:t>
            </a:r>
            <a:r>
              <a:rPr lang="en-US" dirty="0" err="1"/>
              <a:t>Nouman</a:t>
            </a:r>
            <a:r>
              <a:rPr lang="en-US" dirty="0"/>
              <a:t> </a:t>
            </a:r>
            <a:r>
              <a:rPr lang="en-US" dirty="0" err="1"/>
              <a:t>Durrani</a:t>
            </a:r>
            <a:endParaRPr lang="en-US" dirty="0"/>
          </a:p>
          <a:p>
            <a:endParaRPr lang="en-US" dirty="0"/>
          </a:p>
        </p:txBody>
      </p:sp>
    </p:spTree>
    <p:extLst>
      <p:ext uri="{BB962C8B-B14F-4D97-AF65-F5344CB8AC3E}">
        <p14:creationId xmlns:p14="http://schemas.microsoft.com/office/powerpoint/2010/main" val="4290474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01AF-63D9-4998-9C58-C9D9EC99D9E7}"/>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CE13B1B2-F982-446A-9EA5-94594D082AEF}"/>
              </a:ext>
            </a:extLst>
          </p:cNvPr>
          <p:cNvSpPr>
            <a:spLocks noGrp="1"/>
          </p:cNvSpPr>
          <p:nvPr>
            <p:ph idx="1"/>
          </p:nvPr>
        </p:nvSpPr>
        <p:spPr/>
        <p:txBody>
          <a:bodyPr>
            <a:normAutofit lnSpcReduction="10000"/>
          </a:bodyPr>
          <a:lstStyle/>
          <a:p>
            <a:pPr marL="0" indent="0">
              <a:buNone/>
            </a:pPr>
            <a:r>
              <a:rPr lang="en-GB" b="1" dirty="0"/>
              <a:t>Performance Measurement </a:t>
            </a:r>
          </a:p>
          <a:p>
            <a:pPr marL="0" indent="0">
              <a:buNone/>
            </a:pPr>
            <a:r>
              <a:rPr lang="en-GB" dirty="0"/>
              <a:t>The accuracy of the predictions will be measured using the root mean square error where the aim is to get the lowest error value possible. </a:t>
            </a:r>
          </a:p>
          <a:p>
            <a:pPr marL="0" indent="0">
              <a:buNone/>
            </a:pPr>
            <a:r>
              <a:rPr lang="en-GB" dirty="0"/>
              <a:t>The expected level of accuracy is 70%-80%, even though, due to the highly volatile nature of cryptocurrency, the results may vary. </a:t>
            </a:r>
          </a:p>
          <a:p>
            <a:pPr marL="0" indent="0">
              <a:buNone/>
            </a:pPr>
            <a:r>
              <a:rPr lang="en-GB" b="1" dirty="0"/>
              <a:t>Limitations</a:t>
            </a:r>
          </a:p>
          <a:p>
            <a:pPr marL="0" indent="0">
              <a:buNone/>
            </a:pPr>
            <a:r>
              <a:rPr lang="en-GB" dirty="0"/>
              <a:t>Since the cryptocurrency trends are extremely volatile, the predictions made using this project should not be used as financial advice.</a:t>
            </a:r>
          </a:p>
          <a:p>
            <a:pPr marL="0" indent="0">
              <a:buNone/>
            </a:pPr>
            <a:r>
              <a:rPr lang="en-GB" dirty="0"/>
              <a:t>The predictions made in this project cannot be extended to large time frames and are only as accurate and up to date as the dataset being utilized. </a:t>
            </a:r>
            <a:endParaRPr lang="en-US" dirty="0"/>
          </a:p>
        </p:txBody>
      </p:sp>
    </p:spTree>
    <p:extLst>
      <p:ext uri="{BB962C8B-B14F-4D97-AF65-F5344CB8AC3E}">
        <p14:creationId xmlns:p14="http://schemas.microsoft.com/office/powerpoint/2010/main" val="53063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01AF-63D9-4998-9C58-C9D9EC99D9E7}"/>
              </a:ext>
            </a:extLst>
          </p:cNvPr>
          <p:cNvSpPr>
            <a:spLocks noGrp="1"/>
          </p:cNvSpPr>
          <p:nvPr>
            <p:ph type="title"/>
          </p:nvPr>
        </p:nvSpPr>
        <p:spPr/>
        <p:txBody>
          <a:bodyPr/>
          <a:lstStyle/>
          <a:p>
            <a:r>
              <a:rPr lang="en-US" dirty="0"/>
              <a:t>Analysis</a:t>
            </a:r>
          </a:p>
        </p:txBody>
      </p:sp>
      <p:pic>
        <p:nvPicPr>
          <p:cNvPr id="7" name="Content Placeholder 6">
            <a:extLst>
              <a:ext uri="{FF2B5EF4-FFF2-40B4-BE49-F238E27FC236}">
                <a16:creationId xmlns:a16="http://schemas.microsoft.com/office/drawing/2014/main" id="{6A8CB9AA-FC28-4DF7-9C7E-674D1A7EA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1631" y="1824637"/>
            <a:ext cx="6281738" cy="3740810"/>
          </a:xfrm>
        </p:spPr>
      </p:pic>
      <p:sp>
        <p:nvSpPr>
          <p:cNvPr id="9" name="TextBox 8">
            <a:extLst>
              <a:ext uri="{FF2B5EF4-FFF2-40B4-BE49-F238E27FC236}">
                <a16:creationId xmlns:a16="http://schemas.microsoft.com/office/drawing/2014/main" id="{E46C11CA-4309-4FCB-9E3C-4F983534A8D1}"/>
              </a:ext>
            </a:extLst>
          </p:cNvPr>
          <p:cNvSpPr txBox="1"/>
          <p:nvPr/>
        </p:nvSpPr>
        <p:spPr>
          <a:xfrm>
            <a:off x="5581922" y="923221"/>
            <a:ext cx="5161156" cy="646331"/>
          </a:xfrm>
          <a:prstGeom prst="rect">
            <a:avLst/>
          </a:prstGeom>
          <a:noFill/>
        </p:spPr>
        <p:txBody>
          <a:bodyPr wrap="none" rtlCol="0">
            <a:spAutoFit/>
          </a:bodyPr>
          <a:lstStyle/>
          <a:p>
            <a:r>
              <a:rPr lang="en-US" dirty="0" err="1"/>
              <a:t>fbProphet</a:t>
            </a:r>
            <a:r>
              <a:rPr lang="en-US" dirty="0"/>
              <a:t> Prediction with Confidence Intervals</a:t>
            </a:r>
          </a:p>
          <a:p>
            <a:r>
              <a:rPr lang="en-US" dirty="0"/>
              <a:t>On the Litecoin dataset</a:t>
            </a:r>
          </a:p>
        </p:txBody>
      </p:sp>
      <p:sp>
        <p:nvSpPr>
          <p:cNvPr id="10" name="TextBox 9">
            <a:extLst>
              <a:ext uri="{FF2B5EF4-FFF2-40B4-BE49-F238E27FC236}">
                <a16:creationId xmlns:a16="http://schemas.microsoft.com/office/drawing/2014/main" id="{F39F2E20-D0FB-47C2-816F-A8AC7C973A0C}"/>
              </a:ext>
            </a:extLst>
          </p:cNvPr>
          <p:cNvSpPr txBox="1"/>
          <p:nvPr/>
        </p:nvSpPr>
        <p:spPr>
          <a:xfrm>
            <a:off x="6869229" y="5565447"/>
            <a:ext cx="2586542" cy="646331"/>
          </a:xfrm>
          <a:prstGeom prst="rect">
            <a:avLst/>
          </a:prstGeom>
          <a:noFill/>
        </p:spPr>
        <p:txBody>
          <a:bodyPr wrap="none" rtlCol="0">
            <a:spAutoFit/>
          </a:bodyPr>
          <a:lstStyle/>
          <a:p>
            <a:r>
              <a:rPr lang="en-US" dirty="0"/>
              <a:t>X-axis: </a:t>
            </a:r>
            <a:r>
              <a:rPr lang="en-US" dirty="0" err="1"/>
              <a:t>TimeStamp</a:t>
            </a:r>
            <a:endParaRPr lang="en-US" dirty="0"/>
          </a:p>
          <a:p>
            <a:r>
              <a:rPr lang="en-US" dirty="0"/>
              <a:t>Y-axis: Price in USD ($)</a:t>
            </a:r>
          </a:p>
        </p:txBody>
      </p:sp>
    </p:spTree>
    <p:extLst>
      <p:ext uri="{BB962C8B-B14F-4D97-AF65-F5344CB8AC3E}">
        <p14:creationId xmlns:p14="http://schemas.microsoft.com/office/powerpoint/2010/main" val="133227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C1E2-2A15-4D2D-B533-F58D5B3DF66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816F6D1-3C38-4BCB-AD72-819D64D15C8A}"/>
              </a:ext>
            </a:extLst>
          </p:cNvPr>
          <p:cNvSpPr>
            <a:spLocks noGrp="1"/>
          </p:cNvSpPr>
          <p:nvPr>
            <p:ph idx="1"/>
          </p:nvPr>
        </p:nvSpPr>
        <p:spPr/>
        <p:txBody>
          <a:bodyPr/>
          <a:lstStyle/>
          <a:p>
            <a:pPr marL="0" indent="0">
              <a:buNone/>
            </a:pPr>
            <a:r>
              <a:rPr lang="en-US" dirty="0"/>
              <a:t>Discussion…</a:t>
            </a:r>
          </a:p>
          <a:p>
            <a:pPr marL="0" indent="0">
              <a:buNone/>
            </a:pPr>
            <a:r>
              <a:rPr lang="en-US" dirty="0"/>
              <a:t>Explain the Code</a:t>
            </a:r>
          </a:p>
        </p:txBody>
      </p:sp>
    </p:spTree>
    <p:extLst>
      <p:ext uri="{BB962C8B-B14F-4D97-AF65-F5344CB8AC3E}">
        <p14:creationId xmlns:p14="http://schemas.microsoft.com/office/powerpoint/2010/main" val="83298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677D-EC89-4981-8982-C987C10FEB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CFB3013-1AD6-496D-A799-767CC9BF2EEB}"/>
              </a:ext>
            </a:extLst>
          </p:cNvPr>
          <p:cNvSpPr>
            <a:spLocks noGrp="1"/>
          </p:cNvSpPr>
          <p:nvPr>
            <p:ph idx="1"/>
          </p:nvPr>
        </p:nvSpPr>
        <p:spPr/>
        <p:txBody>
          <a:bodyPr/>
          <a:lstStyle/>
          <a:p>
            <a:pPr marL="0" indent="0">
              <a:buNone/>
            </a:pPr>
            <a:r>
              <a:rPr lang="en-GB" dirty="0"/>
              <a:t>The dataset provided has been utilized to predict the next few months cryptocurrency prices for the different crypto currencies present.</a:t>
            </a:r>
          </a:p>
          <a:p>
            <a:pPr marL="0" indent="0">
              <a:buNone/>
            </a:pPr>
            <a:r>
              <a:rPr lang="en-GB" dirty="0"/>
              <a:t>To further improve the model, machine learning and/or deep learning can be applied in conjunction with NLP to keep track of external variables, such as twitter tweets (see Elon Musk and the effect of his public tweets on the crypto market).</a:t>
            </a:r>
          </a:p>
          <a:p>
            <a:pPr marL="0" indent="0">
              <a:buNone/>
            </a:pPr>
            <a:r>
              <a:rPr lang="en-GB" dirty="0"/>
              <a:t>For a proof of experiment, the project is perfectly adequate to demonstrate the use of Computer prediction models in the field of cryptocurrency/finance. </a:t>
            </a:r>
            <a:endParaRPr lang="en-US" dirty="0"/>
          </a:p>
        </p:txBody>
      </p:sp>
    </p:spTree>
    <p:extLst>
      <p:ext uri="{BB962C8B-B14F-4D97-AF65-F5344CB8AC3E}">
        <p14:creationId xmlns:p14="http://schemas.microsoft.com/office/powerpoint/2010/main" val="1962352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7D5D-AC61-455D-915D-3BA91781AE3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49F9C52-BB7D-4E75-8E80-12EAD9483F37}"/>
              </a:ext>
            </a:extLst>
          </p:cNvPr>
          <p:cNvSpPr>
            <a:spLocks noGrp="1"/>
          </p:cNvSpPr>
          <p:nvPr>
            <p:ph idx="1"/>
          </p:nvPr>
        </p:nvSpPr>
        <p:spPr>
          <a:xfrm>
            <a:off x="4538547" y="1523793"/>
            <a:ext cx="7393258" cy="3810413"/>
          </a:xfrm>
        </p:spPr>
        <p:txBody>
          <a:bodyPr>
            <a:normAutofit/>
          </a:bodyPr>
          <a:lstStyle/>
          <a:p>
            <a:pPr marL="342900" indent="-342900">
              <a:buAutoNum type="arabicPeriod"/>
            </a:pPr>
            <a:r>
              <a:rPr lang="en-US" sz="1600" dirty="0"/>
              <a:t>https://www.kaggle.com/sudalairajkumar/cryptocurrencypricehistory </a:t>
            </a:r>
          </a:p>
          <a:p>
            <a:pPr marL="342900" indent="-342900">
              <a:buAutoNum type="arabicPeriod"/>
            </a:pPr>
            <a:endParaRPr lang="en-US" sz="1600" dirty="0"/>
          </a:p>
          <a:p>
            <a:pPr marL="342900" indent="-342900">
              <a:buAutoNum type="arabicPeriod"/>
            </a:pPr>
            <a:r>
              <a:rPr lang="en-US" sz="1600" dirty="0"/>
              <a:t>https://machinelearningmastery.com/ </a:t>
            </a:r>
          </a:p>
          <a:p>
            <a:pPr marL="342900" indent="-342900">
              <a:buAutoNum type="arabicPeriod"/>
            </a:pPr>
            <a:endParaRPr lang="en-US" sz="1600" dirty="0"/>
          </a:p>
          <a:p>
            <a:pPr marL="342900" indent="-342900">
              <a:buAutoNum type="arabicPeriod"/>
            </a:pPr>
            <a:r>
              <a:rPr lang="en-US" sz="1600" dirty="0"/>
              <a:t>https://facebook.github.io/prophet/ </a:t>
            </a:r>
          </a:p>
          <a:p>
            <a:pPr marL="342900" indent="-342900">
              <a:buAutoNum type="arabicPeriod"/>
            </a:pPr>
            <a:endParaRPr lang="en-US" sz="1600" dirty="0"/>
          </a:p>
          <a:p>
            <a:pPr marL="342900" indent="-342900">
              <a:buAutoNum type="arabicPeriod"/>
            </a:pPr>
            <a:r>
              <a:rPr lang="en-US" sz="1600" dirty="0"/>
              <a:t>https://xgboost.readthedocs.io/en/latest/</a:t>
            </a:r>
          </a:p>
        </p:txBody>
      </p:sp>
    </p:spTree>
    <p:extLst>
      <p:ext uri="{BB962C8B-B14F-4D97-AF65-F5344CB8AC3E}">
        <p14:creationId xmlns:p14="http://schemas.microsoft.com/office/powerpoint/2010/main" val="288242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6B06-F0F1-4CED-AE14-DDBB5B169D33}"/>
              </a:ext>
            </a:extLst>
          </p:cNvPr>
          <p:cNvSpPr>
            <a:spLocks noGrp="1"/>
          </p:cNvSpPr>
          <p:nvPr>
            <p:ph type="title"/>
          </p:nvPr>
        </p:nvSpPr>
        <p:spPr/>
        <p:txBody>
          <a:bodyPr>
            <a:normAutofit/>
          </a:bodyPr>
          <a:lstStyle/>
          <a:p>
            <a:r>
              <a:rPr lang="en-GB" dirty="0"/>
              <a:t>Introduction</a:t>
            </a:r>
            <a:endParaRPr lang="en-US" dirty="0"/>
          </a:p>
        </p:txBody>
      </p:sp>
      <p:sp>
        <p:nvSpPr>
          <p:cNvPr id="3" name="Content Placeholder 2">
            <a:extLst>
              <a:ext uri="{FF2B5EF4-FFF2-40B4-BE49-F238E27FC236}">
                <a16:creationId xmlns:a16="http://schemas.microsoft.com/office/drawing/2014/main" id="{C5325957-1F87-4B98-927F-679CC9C4166B}"/>
              </a:ext>
            </a:extLst>
          </p:cNvPr>
          <p:cNvSpPr>
            <a:spLocks noGrp="1"/>
          </p:cNvSpPr>
          <p:nvPr>
            <p:ph idx="1"/>
          </p:nvPr>
        </p:nvSpPr>
        <p:spPr/>
        <p:txBody>
          <a:bodyPr>
            <a:normAutofit/>
          </a:bodyPr>
          <a:lstStyle/>
          <a:p>
            <a:pPr marL="0" indent="0">
              <a:buNone/>
            </a:pPr>
            <a:r>
              <a:rPr lang="en-GB" dirty="0"/>
              <a:t>Cryptocurrencies, or virtual/digital currencies, are a digital means of exchange that uses cryptography for security.</a:t>
            </a:r>
          </a:p>
          <a:p>
            <a:pPr marL="0" indent="0">
              <a:buNone/>
            </a:pPr>
            <a:r>
              <a:rPr lang="en-GB" dirty="0"/>
              <a:t>There are several different cryptocurrencies that are being traded on the market today. Each cryptocurrency has a purpose behind it.</a:t>
            </a:r>
          </a:p>
          <a:p>
            <a:pPr marL="0" indent="0">
              <a:buNone/>
            </a:pPr>
            <a:r>
              <a:rPr lang="en-GB" dirty="0"/>
              <a:t>Some cryptocurrencies are viable currency replacements (Bitcoin, Ethereum)</a:t>
            </a:r>
          </a:p>
          <a:p>
            <a:pPr marL="0" indent="0">
              <a:buNone/>
            </a:pPr>
            <a:r>
              <a:rPr lang="en-GB" dirty="0"/>
              <a:t>Some are digital representations of fiat currency (Tether) called </a:t>
            </a:r>
            <a:r>
              <a:rPr lang="en-GB" dirty="0" err="1"/>
              <a:t>stablecoins</a:t>
            </a:r>
            <a:endParaRPr lang="en-GB" dirty="0"/>
          </a:p>
          <a:p>
            <a:pPr marL="0" indent="0">
              <a:buNone/>
            </a:pPr>
            <a:r>
              <a:rPr lang="en-GB" dirty="0"/>
              <a:t>Others act as tokens to be used on different platforms.</a:t>
            </a:r>
          </a:p>
          <a:p>
            <a:pPr marL="0" indent="0">
              <a:buNone/>
            </a:pPr>
            <a:r>
              <a:rPr lang="en-GB" dirty="0"/>
              <a:t>Multiple cryptocurrencies may be present on a single network (e.g. BTC and BCH)</a:t>
            </a:r>
            <a:endParaRPr lang="en-US" dirty="0"/>
          </a:p>
        </p:txBody>
      </p:sp>
    </p:spTree>
    <p:extLst>
      <p:ext uri="{BB962C8B-B14F-4D97-AF65-F5344CB8AC3E}">
        <p14:creationId xmlns:p14="http://schemas.microsoft.com/office/powerpoint/2010/main" val="290712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1609-B2DD-4543-90F7-83FE9AC9151E}"/>
              </a:ext>
            </a:extLst>
          </p:cNvPr>
          <p:cNvSpPr>
            <a:spLocks noGrp="1"/>
          </p:cNvSpPr>
          <p:nvPr>
            <p:ph type="title"/>
          </p:nvPr>
        </p:nvSpPr>
        <p:spPr/>
        <p:txBody>
          <a:bodyPr/>
          <a:lstStyle/>
          <a:p>
            <a:r>
              <a:rPr lang="en-US" dirty="0"/>
              <a:t>The Data Science Process</a:t>
            </a:r>
          </a:p>
        </p:txBody>
      </p:sp>
      <p:sp>
        <p:nvSpPr>
          <p:cNvPr id="3" name="Content Placeholder 2">
            <a:extLst>
              <a:ext uri="{FF2B5EF4-FFF2-40B4-BE49-F238E27FC236}">
                <a16:creationId xmlns:a16="http://schemas.microsoft.com/office/drawing/2014/main" id="{D4C36C92-969B-4C50-B8B3-05E40B98E63C}"/>
              </a:ext>
            </a:extLst>
          </p:cNvPr>
          <p:cNvSpPr>
            <a:spLocks noGrp="1"/>
          </p:cNvSpPr>
          <p:nvPr>
            <p:ph idx="1"/>
          </p:nvPr>
        </p:nvSpPr>
        <p:spPr/>
        <p:txBody>
          <a:bodyPr/>
          <a:lstStyle/>
          <a:p>
            <a:pPr marL="514350" indent="-514350">
              <a:buFont typeface="+mj-lt"/>
              <a:buAutoNum type="arabicPeriod"/>
            </a:pPr>
            <a:r>
              <a:rPr lang="en-US" b="1" i="0" dirty="0">
                <a:solidFill>
                  <a:srgbClr val="111111"/>
                </a:solidFill>
                <a:effectLst/>
                <a:latin typeface="Open Sans" panose="020B0604020202020204" pitchFamily="34" charset="0"/>
              </a:rPr>
              <a:t>Frame the problem</a:t>
            </a:r>
          </a:p>
          <a:p>
            <a:pPr marL="514350" indent="-514350">
              <a:buFont typeface="+mj-lt"/>
              <a:buAutoNum type="arabicPeriod"/>
            </a:pPr>
            <a:r>
              <a:rPr lang="en-GB" b="1" i="0" dirty="0">
                <a:solidFill>
                  <a:srgbClr val="111111"/>
                </a:solidFill>
                <a:effectLst/>
                <a:latin typeface="Open Sans" panose="020B0604020202020204" pitchFamily="34" charset="0"/>
              </a:rPr>
              <a:t>Collect the raw data needed for your problem</a:t>
            </a:r>
          </a:p>
          <a:p>
            <a:pPr marL="514350" indent="-514350">
              <a:buFont typeface="+mj-lt"/>
              <a:buAutoNum type="arabicPeriod"/>
            </a:pPr>
            <a:r>
              <a:rPr lang="en-GB" b="1" i="0" dirty="0">
                <a:solidFill>
                  <a:srgbClr val="111111"/>
                </a:solidFill>
                <a:effectLst/>
                <a:latin typeface="Open Sans" panose="020B0604020202020204" pitchFamily="34" charset="0"/>
              </a:rPr>
              <a:t>Process the data for analysis</a:t>
            </a:r>
          </a:p>
          <a:p>
            <a:pPr marL="514350" indent="-514350">
              <a:buFont typeface="+mj-lt"/>
              <a:buAutoNum type="arabicPeriod"/>
            </a:pPr>
            <a:r>
              <a:rPr lang="en-US" b="1" i="0" dirty="0">
                <a:solidFill>
                  <a:srgbClr val="111111"/>
                </a:solidFill>
                <a:effectLst/>
                <a:latin typeface="Open Sans" panose="020B0604020202020204" pitchFamily="34" charset="0"/>
              </a:rPr>
              <a:t>Explore the data</a:t>
            </a:r>
          </a:p>
          <a:p>
            <a:pPr marL="514350" indent="-514350">
              <a:buFont typeface="+mj-lt"/>
              <a:buAutoNum type="arabicPeriod"/>
            </a:pPr>
            <a:r>
              <a:rPr lang="en-US" b="1" i="0" dirty="0">
                <a:solidFill>
                  <a:srgbClr val="111111"/>
                </a:solidFill>
                <a:effectLst/>
                <a:latin typeface="Open Sans" panose="020B0604020202020204" pitchFamily="34" charset="0"/>
              </a:rPr>
              <a:t>Perform in-depth analysis</a:t>
            </a:r>
          </a:p>
          <a:p>
            <a:pPr marL="514350" indent="-514350">
              <a:buFont typeface="+mj-lt"/>
              <a:buAutoNum type="arabicPeriod"/>
            </a:pPr>
            <a:r>
              <a:rPr lang="en-GB" b="1" i="0" dirty="0">
                <a:solidFill>
                  <a:srgbClr val="111111"/>
                </a:solidFill>
                <a:effectLst/>
                <a:latin typeface="Open Sans" panose="020B0604020202020204" pitchFamily="34" charset="0"/>
              </a:rPr>
              <a:t>Communicate results of the analysis</a:t>
            </a:r>
            <a:endParaRPr lang="en-US" dirty="0"/>
          </a:p>
        </p:txBody>
      </p:sp>
    </p:spTree>
    <p:extLst>
      <p:ext uri="{BB962C8B-B14F-4D97-AF65-F5344CB8AC3E}">
        <p14:creationId xmlns:p14="http://schemas.microsoft.com/office/powerpoint/2010/main" val="121210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1FE5-60DA-4B87-A3A1-80E064A99014}"/>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62673438-E038-4FA1-A911-EF623EC8F604}"/>
              </a:ext>
            </a:extLst>
          </p:cNvPr>
          <p:cNvSpPr>
            <a:spLocks noGrp="1"/>
          </p:cNvSpPr>
          <p:nvPr>
            <p:ph sz="half" idx="1"/>
          </p:nvPr>
        </p:nvSpPr>
        <p:spPr>
          <a:xfrm>
            <a:off x="5120878" y="803187"/>
            <a:ext cx="6269591" cy="3278159"/>
          </a:xfrm>
        </p:spPr>
        <p:txBody>
          <a:bodyPr>
            <a:normAutofit/>
          </a:bodyPr>
          <a:lstStyle/>
          <a:p>
            <a:pPr marL="0" indent="0">
              <a:buNone/>
            </a:pPr>
            <a:r>
              <a:rPr lang="en-GB" b="1" dirty="0"/>
              <a:t>Project Motivation</a:t>
            </a:r>
            <a:endParaRPr lang="en-US" b="1" dirty="0"/>
          </a:p>
          <a:p>
            <a:pPr marL="0" indent="0">
              <a:buNone/>
            </a:pPr>
            <a:r>
              <a:rPr lang="en-GB" dirty="0"/>
              <a:t>Cryptocurrency is an interesting investment opportunity, as it will eventually replace physical fiat currencies. </a:t>
            </a:r>
          </a:p>
          <a:p>
            <a:pPr marL="0" indent="0">
              <a:buNone/>
            </a:pPr>
            <a:r>
              <a:rPr lang="en-GB" dirty="0"/>
              <a:t>There is a potential for high return on investment, but at a cost of high risk.</a:t>
            </a:r>
          </a:p>
          <a:p>
            <a:pPr marL="0" indent="0">
              <a:buNone/>
            </a:pPr>
            <a:r>
              <a:rPr lang="en-GB" dirty="0"/>
              <a:t>As an investor in cryptocurrency (beginning since November 2020) it is also in my personal interest to make profitable investments. </a:t>
            </a:r>
          </a:p>
        </p:txBody>
      </p:sp>
      <p:sp>
        <p:nvSpPr>
          <p:cNvPr id="4" name="Content Placeholder 3">
            <a:extLst>
              <a:ext uri="{FF2B5EF4-FFF2-40B4-BE49-F238E27FC236}">
                <a16:creationId xmlns:a16="http://schemas.microsoft.com/office/drawing/2014/main" id="{8739814F-DB0C-40BB-9A82-BE2FCFEA575E}"/>
              </a:ext>
            </a:extLst>
          </p:cNvPr>
          <p:cNvSpPr>
            <a:spLocks noGrp="1"/>
          </p:cNvSpPr>
          <p:nvPr>
            <p:ph sz="half" idx="2"/>
          </p:nvPr>
        </p:nvSpPr>
        <p:spPr>
          <a:xfrm>
            <a:off x="5120878" y="4318933"/>
            <a:ext cx="6272022" cy="1735880"/>
          </a:xfrm>
        </p:spPr>
        <p:txBody>
          <a:bodyPr>
            <a:normAutofit/>
          </a:bodyPr>
          <a:lstStyle/>
          <a:p>
            <a:pPr marL="0" indent="0">
              <a:buNone/>
            </a:pPr>
            <a:r>
              <a:rPr lang="en-GB" b="1" dirty="0"/>
              <a:t>Strategic Goal</a:t>
            </a:r>
          </a:p>
          <a:p>
            <a:pPr marL="0" indent="0">
              <a:buNone/>
            </a:pPr>
            <a:r>
              <a:rPr lang="en-GB" dirty="0"/>
              <a:t>Our goal is to predict the trends in cryptocurrencies and estimate their prices, to minimize the risk of investing in crypto currencies and make smart investments.</a:t>
            </a:r>
            <a:endParaRPr lang="en-US" dirty="0"/>
          </a:p>
        </p:txBody>
      </p:sp>
    </p:spTree>
    <p:extLst>
      <p:ext uri="{BB962C8B-B14F-4D97-AF65-F5344CB8AC3E}">
        <p14:creationId xmlns:p14="http://schemas.microsoft.com/office/powerpoint/2010/main" val="302538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A152-2778-483E-BE3D-18C3EB317541}"/>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3590AE54-463C-4740-A194-F3031B138C54}"/>
              </a:ext>
            </a:extLst>
          </p:cNvPr>
          <p:cNvSpPr>
            <a:spLocks noGrp="1"/>
          </p:cNvSpPr>
          <p:nvPr>
            <p:ph idx="1"/>
          </p:nvPr>
        </p:nvSpPr>
        <p:spPr>
          <a:xfrm>
            <a:off x="4672360" y="1728439"/>
            <a:ext cx="7259445" cy="1070517"/>
          </a:xfrm>
        </p:spPr>
        <p:txBody>
          <a:bodyPr>
            <a:normAutofit fontScale="92500"/>
          </a:bodyPr>
          <a:lstStyle/>
          <a:p>
            <a:pPr marL="0" indent="0">
              <a:buNone/>
            </a:pPr>
            <a:r>
              <a:rPr lang="en-US" b="1" dirty="0"/>
              <a:t>Cryptocurrency Historical Prices</a:t>
            </a:r>
          </a:p>
          <a:p>
            <a:pPr marL="0" indent="0">
              <a:buNone/>
            </a:pPr>
            <a:r>
              <a:rPr lang="en-US" dirty="0">
                <a:hlinkClick r:id="rId3"/>
              </a:rPr>
              <a:t>https://www.kaggle.com/sudalairajkumar/cryptocurrencypricehistory</a:t>
            </a:r>
            <a:endParaRPr lang="en-US" dirty="0"/>
          </a:p>
        </p:txBody>
      </p:sp>
      <p:sp>
        <p:nvSpPr>
          <p:cNvPr id="6" name="TextBox 5">
            <a:extLst>
              <a:ext uri="{FF2B5EF4-FFF2-40B4-BE49-F238E27FC236}">
                <a16:creationId xmlns:a16="http://schemas.microsoft.com/office/drawing/2014/main" id="{96D1BB84-637D-45AD-B585-68469FDD48EB}"/>
              </a:ext>
            </a:extLst>
          </p:cNvPr>
          <p:cNvSpPr txBox="1"/>
          <p:nvPr/>
        </p:nvSpPr>
        <p:spPr>
          <a:xfrm>
            <a:off x="4672360" y="3021980"/>
            <a:ext cx="6681440" cy="3693319"/>
          </a:xfrm>
          <a:prstGeom prst="rect">
            <a:avLst/>
          </a:prstGeom>
          <a:noFill/>
        </p:spPr>
        <p:txBody>
          <a:bodyPr wrap="square" rtlCol="0">
            <a:spAutoFit/>
          </a:bodyPr>
          <a:lstStyle/>
          <a:p>
            <a:r>
              <a:rPr lang="en-GB" b="1" dirty="0"/>
              <a:t>Content</a:t>
            </a:r>
          </a:p>
          <a:p>
            <a:r>
              <a:rPr lang="en-GB" dirty="0"/>
              <a:t>The dataset has one csv file for each currency. </a:t>
            </a:r>
          </a:p>
          <a:p>
            <a:r>
              <a:rPr lang="en-GB" dirty="0"/>
              <a:t>Price history is available on a daily basis from April 28, 2013. </a:t>
            </a:r>
          </a:p>
          <a:p>
            <a:r>
              <a:rPr lang="en-GB" dirty="0"/>
              <a:t>This dataset has the historical price information of some of the top crypto currencies by market capitalization.</a:t>
            </a:r>
          </a:p>
          <a:p>
            <a:endParaRPr lang="en-GB" dirty="0"/>
          </a:p>
          <a:p>
            <a:pPr marL="285750" indent="-285750">
              <a:buFont typeface="Arial" panose="020B0604020202020204" pitchFamily="34" charset="0"/>
              <a:buChar char="•"/>
            </a:pPr>
            <a:r>
              <a:rPr lang="en-GB" dirty="0"/>
              <a:t>Date : date of observation</a:t>
            </a:r>
          </a:p>
          <a:p>
            <a:pPr marL="285750" indent="-285750">
              <a:buFont typeface="Arial" panose="020B0604020202020204" pitchFamily="34" charset="0"/>
              <a:buChar char="•"/>
            </a:pPr>
            <a:r>
              <a:rPr lang="en-GB" dirty="0"/>
              <a:t>Open : Opening price on the given day</a:t>
            </a:r>
          </a:p>
          <a:p>
            <a:pPr marL="285750" indent="-285750">
              <a:buFont typeface="Arial" panose="020B0604020202020204" pitchFamily="34" charset="0"/>
              <a:buChar char="•"/>
            </a:pPr>
            <a:r>
              <a:rPr lang="en-GB" dirty="0"/>
              <a:t>High : Highest price on the given day</a:t>
            </a:r>
          </a:p>
          <a:p>
            <a:pPr marL="285750" indent="-285750">
              <a:buFont typeface="Arial" panose="020B0604020202020204" pitchFamily="34" charset="0"/>
              <a:buChar char="•"/>
            </a:pPr>
            <a:r>
              <a:rPr lang="en-GB" dirty="0"/>
              <a:t>Low : Lowest price on the given day</a:t>
            </a:r>
          </a:p>
          <a:p>
            <a:pPr marL="285750" indent="-285750">
              <a:buFont typeface="Arial" panose="020B0604020202020204" pitchFamily="34" charset="0"/>
              <a:buChar char="•"/>
            </a:pPr>
            <a:r>
              <a:rPr lang="en-GB" dirty="0"/>
              <a:t>Close : Closing price on the given day</a:t>
            </a:r>
          </a:p>
          <a:p>
            <a:pPr marL="285750" indent="-285750">
              <a:buFont typeface="Arial" panose="020B0604020202020204" pitchFamily="34" charset="0"/>
              <a:buChar char="•"/>
            </a:pPr>
            <a:r>
              <a:rPr lang="en-GB" dirty="0"/>
              <a:t>Volume : Volume of transactions on the given day</a:t>
            </a:r>
          </a:p>
          <a:p>
            <a:pPr marL="285750" indent="-285750">
              <a:buFont typeface="Arial" panose="020B0604020202020204" pitchFamily="34" charset="0"/>
              <a:buChar char="•"/>
            </a:pPr>
            <a:r>
              <a:rPr lang="en-GB" dirty="0"/>
              <a:t>Market Cap : Market capitalization in USD</a:t>
            </a:r>
            <a:endParaRPr lang="en-US" dirty="0"/>
          </a:p>
        </p:txBody>
      </p:sp>
    </p:spTree>
    <p:extLst>
      <p:ext uri="{BB962C8B-B14F-4D97-AF65-F5344CB8AC3E}">
        <p14:creationId xmlns:p14="http://schemas.microsoft.com/office/powerpoint/2010/main" val="189724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A152-2778-483E-BE3D-18C3EB317541}"/>
              </a:ext>
            </a:extLst>
          </p:cNvPr>
          <p:cNvSpPr>
            <a:spLocks noGrp="1"/>
          </p:cNvSpPr>
          <p:nvPr>
            <p:ph type="title"/>
          </p:nvPr>
        </p:nvSpPr>
        <p:spPr/>
        <p:txBody>
          <a:bodyPr/>
          <a:lstStyle/>
          <a:p>
            <a:r>
              <a:rPr lang="en-US" dirty="0"/>
              <a:t>The Data</a:t>
            </a:r>
          </a:p>
        </p:txBody>
      </p:sp>
      <p:sp>
        <p:nvSpPr>
          <p:cNvPr id="6" name="TextBox 5">
            <a:extLst>
              <a:ext uri="{FF2B5EF4-FFF2-40B4-BE49-F238E27FC236}">
                <a16:creationId xmlns:a16="http://schemas.microsoft.com/office/drawing/2014/main" id="{96D1BB84-637D-45AD-B585-68469FDD48EB}"/>
              </a:ext>
            </a:extLst>
          </p:cNvPr>
          <p:cNvSpPr txBox="1"/>
          <p:nvPr/>
        </p:nvSpPr>
        <p:spPr>
          <a:xfrm>
            <a:off x="4772721" y="2349925"/>
            <a:ext cx="6681440" cy="3416320"/>
          </a:xfrm>
          <a:prstGeom prst="rect">
            <a:avLst/>
          </a:prstGeom>
          <a:noFill/>
        </p:spPr>
        <p:txBody>
          <a:bodyPr wrap="square" rtlCol="0">
            <a:spAutoFit/>
          </a:bodyPr>
          <a:lstStyle/>
          <a:p>
            <a:r>
              <a:rPr lang="en-GB" dirty="0"/>
              <a:t>The variables present in the dataset include:</a:t>
            </a:r>
          </a:p>
          <a:p>
            <a:endParaRPr lang="en-GB" dirty="0"/>
          </a:p>
          <a:p>
            <a:r>
              <a:rPr lang="en-GB" dirty="0"/>
              <a:t>● Serial number</a:t>
            </a:r>
          </a:p>
          <a:p>
            <a:r>
              <a:rPr lang="en-GB" dirty="0"/>
              <a:t>● Name (Name of coin)</a:t>
            </a:r>
          </a:p>
          <a:p>
            <a:r>
              <a:rPr lang="en-GB" dirty="0"/>
              <a:t>● Symbol (Symbol of coin)</a:t>
            </a:r>
          </a:p>
          <a:p>
            <a:r>
              <a:rPr lang="en-GB" dirty="0"/>
              <a:t>● Date (Date)</a:t>
            </a:r>
          </a:p>
          <a:p>
            <a:r>
              <a:rPr lang="en-GB" dirty="0"/>
              <a:t>● High (High value on the date)</a:t>
            </a:r>
          </a:p>
          <a:p>
            <a:r>
              <a:rPr lang="en-GB" dirty="0"/>
              <a:t>● Low (Low value on the date)</a:t>
            </a:r>
          </a:p>
          <a:p>
            <a:r>
              <a:rPr lang="en-GB" dirty="0"/>
              <a:t>● Open (Open value on the date)</a:t>
            </a:r>
          </a:p>
          <a:p>
            <a:r>
              <a:rPr lang="en-GB" dirty="0"/>
              <a:t>● Close (Close value on the date)</a:t>
            </a:r>
          </a:p>
          <a:p>
            <a:r>
              <a:rPr lang="en-GB" dirty="0"/>
              <a:t>● Volume (Volume of transactions in USD)</a:t>
            </a:r>
          </a:p>
          <a:p>
            <a:r>
              <a:rPr lang="en-GB" dirty="0"/>
              <a:t>● </a:t>
            </a:r>
            <a:r>
              <a:rPr lang="en-GB" dirty="0" err="1"/>
              <a:t>Marketcap</a:t>
            </a:r>
            <a:r>
              <a:rPr lang="en-GB" dirty="0"/>
              <a:t> (</a:t>
            </a:r>
            <a:r>
              <a:rPr lang="en-GB" dirty="0" err="1"/>
              <a:t>Marketcap</a:t>
            </a:r>
            <a:r>
              <a:rPr lang="en-GB" dirty="0"/>
              <a:t> of coin) </a:t>
            </a:r>
            <a:endParaRPr lang="en-US" dirty="0"/>
          </a:p>
        </p:txBody>
      </p:sp>
    </p:spTree>
    <p:extLst>
      <p:ext uri="{BB962C8B-B14F-4D97-AF65-F5344CB8AC3E}">
        <p14:creationId xmlns:p14="http://schemas.microsoft.com/office/powerpoint/2010/main" val="428212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A152-2778-483E-BE3D-18C3EB317541}"/>
              </a:ext>
            </a:extLst>
          </p:cNvPr>
          <p:cNvSpPr>
            <a:spLocks noGrp="1"/>
          </p:cNvSpPr>
          <p:nvPr>
            <p:ph type="title"/>
          </p:nvPr>
        </p:nvSpPr>
        <p:spPr/>
        <p:txBody>
          <a:bodyPr/>
          <a:lstStyle/>
          <a:p>
            <a:r>
              <a:rPr lang="en-US" dirty="0"/>
              <a:t>The Data</a:t>
            </a:r>
          </a:p>
        </p:txBody>
      </p:sp>
      <p:sp>
        <p:nvSpPr>
          <p:cNvPr id="6" name="TextBox 5">
            <a:extLst>
              <a:ext uri="{FF2B5EF4-FFF2-40B4-BE49-F238E27FC236}">
                <a16:creationId xmlns:a16="http://schemas.microsoft.com/office/drawing/2014/main" id="{96D1BB84-637D-45AD-B585-68469FDD48EB}"/>
              </a:ext>
            </a:extLst>
          </p:cNvPr>
          <p:cNvSpPr txBox="1"/>
          <p:nvPr/>
        </p:nvSpPr>
        <p:spPr>
          <a:xfrm>
            <a:off x="4621929" y="2349925"/>
            <a:ext cx="6681440" cy="3416320"/>
          </a:xfrm>
          <a:prstGeom prst="rect">
            <a:avLst/>
          </a:prstGeom>
          <a:noFill/>
        </p:spPr>
        <p:txBody>
          <a:bodyPr wrap="square" rtlCol="0">
            <a:spAutoFit/>
          </a:bodyPr>
          <a:lstStyle/>
          <a:p>
            <a:r>
              <a:rPr lang="en-GB" b="1" dirty="0"/>
              <a:t>Target variable: </a:t>
            </a:r>
            <a:r>
              <a:rPr lang="en-GB" dirty="0"/>
              <a:t>Closing price of cryptocurrency from the point of the latest timestamp in the data </a:t>
            </a:r>
            <a:r>
              <a:rPr lang="en-GB" dirty="0" err="1"/>
              <a:t>upto</a:t>
            </a:r>
            <a:r>
              <a:rPr lang="en-GB" dirty="0"/>
              <a:t> a few months in the future . </a:t>
            </a:r>
          </a:p>
          <a:p>
            <a:endParaRPr lang="en-GB" dirty="0"/>
          </a:p>
          <a:p>
            <a:r>
              <a:rPr lang="en-GB" b="1" dirty="0"/>
              <a:t>Index variable: </a:t>
            </a:r>
            <a:r>
              <a:rPr lang="en-GB" dirty="0"/>
              <a:t>Timestamp/Date </a:t>
            </a:r>
          </a:p>
          <a:p>
            <a:endParaRPr lang="en-GB" dirty="0"/>
          </a:p>
          <a:p>
            <a:r>
              <a:rPr lang="en-GB" b="1" dirty="0"/>
              <a:t>Other variables: </a:t>
            </a:r>
            <a:r>
              <a:rPr lang="en-GB" dirty="0"/>
              <a:t>Open, Mean can also be substituted to predict the outcome. </a:t>
            </a:r>
          </a:p>
          <a:p>
            <a:endParaRPr lang="en-GB" dirty="0"/>
          </a:p>
          <a:p>
            <a:r>
              <a:rPr lang="en-GB" dirty="0"/>
              <a:t>In models that incorporate exogenous variables, all the relevant secondary variables such as Open, High, Low can be used</a:t>
            </a:r>
            <a:endParaRPr lang="en-US" dirty="0"/>
          </a:p>
        </p:txBody>
      </p:sp>
    </p:spTree>
    <p:extLst>
      <p:ext uri="{BB962C8B-B14F-4D97-AF65-F5344CB8AC3E}">
        <p14:creationId xmlns:p14="http://schemas.microsoft.com/office/powerpoint/2010/main" val="185206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1212-A67C-4D8E-8863-18122AF63655}"/>
              </a:ext>
            </a:extLst>
          </p:cNvPr>
          <p:cNvSpPr>
            <a:spLocks noGrp="1"/>
          </p:cNvSpPr>
          <p:nvPr>
            <p:ph type="title"/>
          </p:nvPr>
        </p:nvSpPr>
        <p:spPr/>
        <p:txBody>
          <a:bodyPr/>
          <a:lstStyle/>
          <a:p>
            <a:r>
              <a:rPr lang="en-US" dirty="0"/>
              <a:t>Exploration</a:t>
            </a:r>
          </a:p>
        </p:txBody>
      </p:sp>
      <p:sp>
        <p:nvSpPr>
          <p:cNvPr id="3" name="Content Placeholder 2">
            <a:extLst>
              <a:ext uri="{FF2B5EF4-FFF2-40B4-BE49-F238E27FC236}">
                <a16:creationId xmlns:a16="http://schemas.microsoft.com/office/drawing/2014/main" id="{72BA335A-8832-4AB0-97E5-7EC190B407BE}"/>
              </a:ext>
            </a:extLst>
          </p:cNvPr>
          <p:cNvSpPr>
            <a:spLocks noGrp="1"/>
          </p:cNvSpPr>
          <p:nvPr>
            <p:ph idx="1"/>
          </p:nvPr>
        </p:nvSpPr>
        <p:spPr>
          <a:xfrm>
            <a:off x="5118447" y="803186"/>
            <a:ext cx="6281873" cy="724531"/>
          </a:xfrm>
        </p:spPr>
        <p:txBody>
          <a:bodyPr/>
          <a:lstStyle/>
          <a:p>
            <a:r>
              <a:rPr lang="en-US" dirty="0"/>
              <a:t>Time Series Analysis</a:t>
            </a:r>
          </a:p>
        </p:txBody>
      </p:sp>
      <p:pic>
        <p:nvPicPr>
          <p:cNvPr id="5" name="Picture 4">
            <a:extLst>
              <a:ext uri="{FF2B5EF4-FFF2-40B4-BE49-F238E27FC236}">
                <a16:creationId xmlns:a16="http://schemas.microsoft.com/office/drawing/2014/main" id="{321F2F0C-B26A-4C81-970E-DEF6E9F7E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447" y="1715785"/>
            <a:ext cx="4914286" cy="3238095"/>
          </a:xfrm>
          <a:prstGeom prst="rect">
            <a:avLst/>
          </a:prstGeom>
        </p:spPr>
      </p:pic>
    </p:spTree>
    <p:extLst>
      <p:ext uri="{BB962C8B-B14F-4D97-AF65-F5344CB8AC3E}">
        <p14:creationId xmlns:p14="http://schemas.microsoft.com/office/powerpoint/2010/main" val="69622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D26E-673A-4EF9-B155-28C01B3E0DFA}"/>
              </a:ext>
            </a:extLst>
          </p:cNvPr>
          <p:cNvSpPr>
            <a:spLocks noGrp="1"/>
          </p:cNvSpPr>
          <p:nvPr>
            <p:ph type="title"/>
          </p:nvPr>
        </p:nvSpPr>
        <p:spPr/>
        <p:txBody>
          <a:bodyPr/>
          <a:lstStyle/>
          <a:p>
            <a:r>
              <a:rPr lang="en-US" dirty="0"/>
              <a:t>Exploration</a:t>
            </a:r>
          </a:p>
        </p:txBody>
      </p:sp>
      <p:sp>
        <p:nvSpPr>
          <p:cNvPr id="3" name="Content Placeholder 2">
            <a:extLst>
              <a:ext uri="{FF2B5EF4-FFF2-40B4-BE49-F238E27FC236}">
                <a16:creationId xmlns:a16="http://schemas.microsoft.com/office/drawing/2014/main" id="{2B6E604C-92C7-4098-AA14-DCD1F90FF1DC}"/>
              </a:ext>
            </a:extLst>
          </p:cNvPr>
          <p:cNvSpPr>
            <a:spLocks noGrp="1"/>
          </p:cNvSpPr>
          <p:nvPr>
            <p:ph idx="1"/>
          </p:nvPr>
        </p:nvSpPr>
        <p:spPr/>
        <p:txBody>
          <a:bodyPr/>
          <a:lstStyle/>
          <a:p>
            <a:pPr marL="0" indent="0">
              <a:buNone/>
            </a:pPr>
            <a:r>
              <a:rPr lang="en-US" sz="2800" b="1" dirty="0">
                <a:latin typeface="+mj-lt"/>
              </a:rPr>
              <a:t>Models:</a:t>
            </a:r>
          </a:p>
          <a:p>
            <a:r>
              <a:rPr lang="en-US" dirty="0"/>
              <a:t>ARIMA (Autoregressive integrated moving average)</a:t>
            </a:r>
          </a:p>
          <a:p>
            <a:r>
              <a:rPr lang="en-US" dirty="0"/>
              <a:t>SARIMAX </a:t>
            </a:r>
            <a:r>
              <a:rPr lang="en-GB" dirty="0"/>
              <a:t>(Seasonal Auto-Regressive Integrated Moving Average with </a:t>
            </a:r>
            <a:r>
              <a:rPr lang="en-GB" dirty="0" err="1"/>
              <a:t>eXogenous</a:t>
            </a:r>
            <a:r>
              <a:rPr lang="en-GB" dirty="0"/>
              <a:t> factors) </a:t>
            </a:r>
            <a:endParaRPr lang="en-US" dirty="0"/>
          </a:p>
          <a:p>
            <a:r>
              <a:rPr lang="en-US" dirty="0" err="1"/>
              <a:t>FBProphet</a:t>
            </a:r>
            <a:endParaRPr lang="en-US" dirty="0"/>
          </a:p>
          <a:p>
            <a:r>
              <a:rPr lang="en-US" dirty="0" err="1"/>
              <a:t>XgBoost</a:t>
            </a:r>
            <a:endParaRPr lang="en-US" dirty="0"/>
          </a:p>
        </p:txBody>
      </p:sp>
    </p:spTree>
    <p:extLst>
      <p:ext uri="{BB962C8B-B14F-4D97-AF65-F5344CB8AC3E}">
        <p14:creationId xmlns:p14="http://schemas.microsoft.com/office/powerpoint/2010/main" val="317914516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830</TotalTime>
  <Words>815</Words>
  <Application>Microsoft Office PowerPoint</Application>
  <PresentationFormat>Widescreen</PresentationFormat>
  <Paragraphs>100</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Open Sans</vt:lpstr>
      <vt:lpstr>Rockwell</vt:lpstr>
      <vt:lpstr>Wingdings</vt:lpstr>
      <vt:lpstr>Atlas</vt:lpstr>
      <vt:lpstr>Data Science Cryptocurrency Price Prediction</vt:lpstr>
      <vt:lpstr>Introduction</vt:lpstr>
      <vt:lpstr>The Data Science Process</vt:lpstr>
      <vt:lpstr>The Problem</vt:lpstr>
      <vt:lpstr>The Data</vt:lpstr>
      <vt:lpstr>The Data</vt:lpstr>
      <vt:lpstr>The Data</vt:lpstr>
      <vt:lpstr>Exploration</vt:lpstr>
      <vt:lpstr>Exploration</vt:lpstr>
      <vt:lpstr>Analysis</vt:lpstr>
      <vt:lpstr>Analysis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Cryptocurrency Price Prediction</dc:title>
  <dc:creator>Syed Abdullah Muzaffar</dc:creator>
  <cp:lastModifiedBy>Syed Abdullah Muzaffar</cp:lastModifiedBy>
  <cp:revision>8</cp:revision>
  <dcterms:created xsi:type="dcterms:W3CDTF">2021-06-27T20:17:26Z</dcterms:created>
  <dcterms:modified xsi:type="dcterms:W3CDTF">2021-06-28T10:07:56Z</dcterms:modified>
</cp:coreProperties>
</file>