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8" r:id="rId2"/>
    <p:sldMasterId id="2147483696" r:id="rId3"/>
    <p:sldMasterId id="2147483714" r:id="rId4"/>
    <p:sldMasterId id="2147483727" r:id="rId5"/>
  </p:sldMasterIdLst>
  <p:sldIdLst>
    <p:sldId id="256" r:id="rId6"/>
    <p:sldId id="262" r:id="rId7"/>
    <p:sldId id="257" r:id="rId8"/>
    <p:sldId id="259" r:id="rId9"/>
    <p:sldId id="263" r:id="rId10"/>
    <p:sldId id="306" r:id="rId11"/>
    <p:sldId id="307" r:id="rId12"/>
    <p:sldId id="308" r:id="rId13"/>
    <p:sldId id="264" r:id="rId14"/>
    <p:sldId id="266" r:id="rId15"/>
    <p:sldId id="265" r:id="rId16"/>
    <p:sldId id="267" r:id="rId17"/>
    <p:sldId id="270" r:id="rId18"/>
    <p:sldId id="271" r:id="rId19"/>
    <p:sldId id="272" r:id="rId20"/>
    <p:sldId id="273" r:id="rId21"/>
    <p:sldId id="274" r:id="rId22"/>
    <p:sldId id="275" r:id="rId23"/>
    <p:sldId id="276" r:id="rId24"/>
    <p:sldId id="277" r:id="rId25"/>
    <p:sldId id="279" r:id="rId26"/>
    <p:sldId id="278" r:id="rId27"/>
    <p:sldId id="280" r:id="rId28"/>
    <p:sldId id="281" r:id="rId29"/>
    <p:sldId id="282" r:id="rId30"/>
    <p:sldId id="284" r:id="rId31"/>
    <p:sldId id="283" r:id="rId32"/>
    <p:sldId id="285" r:id="rId33"/>
    <p:sldId id="286" r:id="rId34"/>
    <p:sldId id="287" r:id="rId35"/>
    <p:sldId id="288" r:id="rId36"/>
    <p:sldId id="289" r:id="rId37"/>
    <p:sldId id="290" r:id="rId38"/>
    <p:sldId id="291" r:id="rId39"/>
    <p:sldId id="292" r:id="rId40"/>
    <p:sldId id="293" r:id="rId41"/>
    <p:sldId id="294" r:id="rId42"/>
    <p:sldId id="305" r:id="rId43"/>
    <p:sldId id="295" r:id="rId44"/>
    <p:sldId id="298" r:id="rId45"/>
    <p:sldId id="296" r:id="rId46"/>
    <p:sldId id="297" r:id="rId47"/>
    <p:sldId id="299" r:id="rId48"/>
    <p:sldId id="300" r:id="rId49"/>
    <p:sldId id="301" r:id="rId50"/>
    <p:sldId id="302" r:id="rId51"/>
    <p:sldId id="303" r:id="rId52"/>
    <p:sldId id="30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8" autoAdjust="0"/>
    <p:restoredTop sz="94660"/>
  </p:normalViewPr>
  <p:slideViewPr>
    <p:cSldViewPr snapToGrid="0">
      <p:cViewPr varScale="1">
        <p:scale>
          <a:sx n="103" d="100"/>
          <a:sy n="103" d="100"/>
        </p:scale>
        <p:origin x="120"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510402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82512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744536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0276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77988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85280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831557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635102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604608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200786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11917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763721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9456810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9433900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9D63F-30F7-4599-9980-51839222DE6F}"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8483684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731126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9D63F-30F7-4599-9980-51839222DE6F}"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64257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0826633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46939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6390264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4161537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44753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3805312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5766720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5702066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7727609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480200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3931169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8329985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9482574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024094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6611081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9D63F-30F7-4599-9980-51839222DE6F}"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5063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5048105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940963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9D63F-30F7-4599-9980-51839222DE6F}"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4683100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6440321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2053974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63021995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0054573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155503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41685723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101078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34883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9D63F-30F7-4599-9980-51839222DE6F}"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494091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7769598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8417875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4402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4109329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6775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9488735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9D63F-30F7-4599-9980-51839222DE6F}"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5277145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843585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F69D63F-30F7-4599-9980-51839222DE6F}" type="datetimeFigureOut">
              <a:rPr lang="en-US" smtClean="0"/>
              <a:t>6/18/2020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6173780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81FD22-A210-4749-AD88-7E9854192346}" type="slidenum">
              <a:rPr lang="en-US" smtClean="0"/>
              <a:t>‹#›</a:t>
            </a:fld>
            <a:endParaRPr lang="en-US"/>
          </a:p>
        </p:txBody>
      </p:sp>
    </p:spTree>
    <p:extLst>
      <p:ext uri="{BB962C8B-B14F-4D97-AF65-F5344CB8AC3E}">
        <p14:creationId xmlns:p14="http://schemas.microsoft.com/office/powerpoint/2010/main" val="235994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0536636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3808410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6890723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2142875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870941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8370740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3924723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3231779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1497973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69D63F-30F7-4599-9980-51839222DE6F}" type="datetimeFigureOut">
              <a:rPr lang="en-US" smtClean="0"/>
              <a:t>6/18/2020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52866836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53192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9D63F-30F7-4599-9980-51839222DE6F}"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402109055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69D63F-30F7-4599-9980-51839222DE6F}" type="datetimeFigureOut">
              <a:rPr lang="en-US" smtClean="0"/>
              <a:t>6/18/2020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7937644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1685233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38334765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9328286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0268462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6772345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7676308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6032238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69D63F-30F7-4599-9980-51839222DE6F}" type="datetimeFigureOut">
              <a:rPr lang="en-US" smtClean="0"/>
              <a:t>6/18/2020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6334171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3629824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286824071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69D63F-30F7-4599-9980-51839222DE6F}" type="datetimeFigureOut">
              <a:rPr lang="en-US" smtClean="0"/>
              <a:t>6/18/2020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408161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69D63F-30F7-4599-9980-51839222DE6F}" type="datetimeFigureOut">
              <a:rPr lang="en-US" smtClean="0"/>
              <a:t>6/18/2020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1FD22-A210-4749-AD88-7E9854192346}" type="slidenum">
              <a:rPr lang="en-US" smtClean="0"/>
              <a:t>‹#›</a:t>
            </a:fld>
            <a:endParaRPr lang="en-US"/>
          </a:p>
        </p:txBody>
      </p:sp>
    </p:spTree>
    <p:extLst>
      <p:ext uri="{BB962C8B-B14F-4D97-AF65-F5344CB8AC3E}">
        <p14:creationId xmlns:p14="http://schemas.microsoft.com/office/powerpoint/2010/main" val="195399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19" Type="http://schemas.openxmlformats.org/officeDocument/2006/relationships/image" Target="../media/image2.png"/><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theme" Target="../theme/theme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theme" Target="../theme/theme5.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image" Target="../media/image2.png"/><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69D63F-30F7-4599-9980-51839222DE6F}" type="datetimeFigureOut">
              <a:rPr lang="en-US" smtClean="0"/>
              <a:t>6/18/2020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1FD22-A210-4749-AD88-7E9854192346}" type="slidenum">
              <a:rPr lang="en-US" smtClean="0"/>
              <a:t>‹#›</a:t>
            </a:fld>
            <a:endParaRPr lang="en-US"/>
          </a:p>
        </p:txBody>
      </p:sp>
    </p:spTree>
    <p:extLst>
      <p:ext uri="{BB962C8B-B14F-4D97-AF65-F5344CB8AC3E}">
        <p14:creationId xmlns:p14="http://schemas.microsoft.com/office/powerpoint/2010/main" val="20419579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69D63F-30F7-4599-9980-51839222DE6F}" type="datetimeFigureOut">
              <a:rPr lang="en-US" smtClean="0"/>
              <a:t>6/18/2020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1FD22-A210-4749-AD88-7E9854192346}" type="slidenum">
              <a:rPr lang="en-US" smtClean="0"/>
              <a:t>‹#›</a:t>
            </a:fld>
            <a:endParaRPr lang="en-US"/>
          </a:p>
        </p:txBody>
      </p:sp>
    </p:spTree>
    <p:extLst>
      <p:ext uri="{BB962C8B-B14F-4D97-AF65-F5344CB8AC3E}">
        <p14:creationId xmlns:p14="http://schemas.microsoft.com/office/powerpoint/2010/main" val="41034442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69D63F-30F7-4599-9980-51839222DE6F}" type="datetimeFigureOut">
              <a:rPr lang="en-US" smtClean="0"/>
              <a:t>6/18/2020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1FD22-A210-4749-AD88-7E9854192346}" type="slidenum">
              <a:rPr lang="en-US" smtClean="0"/>
              <a:t>‹#›</a:t>
            </a:fld>
            <a:endParaRPr lang="en-US"/>
          </a:p>
        </p:txBody>
      </p:sp>
    </p:spTree>
    <p:extLst>
      <p:ext uri="{BB962C8B-B14F-4D97-AF65-F5344CB8AC3E}">
        <p14:creationId xmlns:p14="http://schemas.microsoft.com/office/powerpoint/2010/main" val="192918737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F69D63F-30F7-4599-9980-51839222DE6F}" type="datetimeFigureOut">
              <a:rPr lang="en-US" smtClean="0"/>
              <a:t>6/18/2020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781FD22-A210-4749-AD88-7E985419234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73777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69D63F-30F7-4599-9980-51839222DE6F}" type="datetimeFigureOut">
              <a:rPr lang="en-US" smtClean="0"/>
              <a:t>6/18/2020</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81FD22-A210-4749-AD88-7E9854192346}" type="slidenum">
              <a:rPr lang="en-US" smtClean="0"/>
              <a:t>‹#›</a:t>
            </a:fld>
            <a:endParaRPr lang="en-US"/>
          </a:p>
        </p:txBody>
      </p:sp>
    </p:spTree>
    <p:extLst>
      <p:ext uri="{BB962C8B-B14F-4D97-AF65-F5344CB8AC3E}">
        <p14:creationId xmlns:p14="http://schemas.microsoft.com/office/powerpoint/2010/main" val="1700518184"/>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6.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0.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0.xml"/><Relationship Id="rId1" Type="http://schemas.openxmlformats.org/officeDocument/2006/relationships/themeOverride" Target="../theme/themeOverride5.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0.xml"/><Relationship Id="rId1" Type="http://schemas.openxmlformats.org/officeDocument/2006/relationships/themeOverride" Target="../theme/themeOverride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hemeOverride" Target="../theme/themeOverride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0.xml"/><Relationship Id="rId1" Type="http://schemas.openxmlformats.org/officeDocument/2006/relationships/themeOverride" Target="../theme/themeOverride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0.xml"/><Relationship Id="rId1" Type="http://schemas.openxmlformats.org/officeDocument/2006/relationships/themeOverride" Target="../theme/themeOverride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hemeOverride" Target="../theme/themeOverride10.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0.xml"/><Relationship Id="rId1" Type="http://schemas.openxmlformats.org/officeDocument/2006/relationships/themeOverride" Target="../theme/themeOverride1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hemeOverride" Target="../theme/themeOverr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63.xml"/><Relationship Id="rId1" Type="http://schemas.openxmlformats.org/officeDocument/2006/relationships/vmlDrawing" Target="../drawings/vmlDrawing1.vml"/><Relationship Id="rId4" Type="http://schemas.openxmlformats.org/officeDocument/2006/relationships/image" Target="../media/image4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8" Type="http://schemas.openxmlformats.org/officeDocument/2006/relationships/hyperlink" Target="https://browser.geekbench.com/v5/cpu/2211241" TargetMode="External"/><Relationship Id="rId3" Type="http://schemas.openxmlformats.org/officeDocument/2006/relationships/hyperlink" Target="https://browser.geekbench.com/v5/cpu/2210748" TargetMode="External"/><Relationship Id="rId7" Type="http://schemas.openxmlformats.org/officeDocument/2006/relationships/hyperlink" Target="https://browser.geekbench.com/v5/cpu/2211217" TargetMode="External"/><Relationship Id="rId2" Type="http://schemas.openxmlformats.org/officeDocument/2006/relationships/hyperlink" Target="https://browser.geekbench.com/v5/cpu/2209842" TargetMode="External"/><Relationship Id="rId1" Type="http://schemas.openxmlformats.org/officeDocument/2006/relationships/slideLayout" Target="../slideLayouts/slideLayout19.xml"/><Relationship Id="rId6" Type="http://schemas.openxmlformats.org/officeDocument/2006/relationships/hyperlink" Target="https://browser.geekbench.com/v5/cpu/2210503" TargetMode="External"/><Relationship Id="rId11" Type="http://schemas.openxmlformats.org/officeDocument/2006/relationships/hyperlink" Target="https://browser.geekbench.com/v5/cpu/2210699" TargetMode="External"/><Relationship Id="rId5" Type="http://schemas.openxmlformats.org/officeDocument/2006/relationships/hyperlink" Target="https://browser.geekbench.com/v5/cpu/2210361" TargetMode="External"/><Relationship Id="rId10" Type="http://schemas.openxmlformats.org/officeDocument/2006/relationships/hyperlink" Target="https://browser.geekbench.com/v5/cpu/2210607" TargetMode="External"/><Relationship Id="rId4" Type="http://schemas.openxmlformats.org/officeDocument/2006/relationships/hyperlink" Target="https://browser.geekbench.com/v5/cpu/2210786" TargetMode="External"/><Relationship Id="rId9" Type="http://schemas.openxmlformats.org/officeDocument/2006/relationships/hyperlink" Target="https://browser.geekbench.com/v5/cpu/2210429"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Virtualization" TargetMode="External"/><Relationship Id="rId2" Type="http://schemas.openxmlformats.org/officeDocument/2006/relationships/hyperlink" Target="https://xioustic.com/2019/06/07/windows-hypervisors-benchmarks/" TargetMode="External"/><Relationship Id="rId1" Type="http://schemas.openxmlformats.org/officeDocument/2006/relationships/slideLayout" Target="../slideLayouts/slideLayout65.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hemeOverride" Target="../theme/themeOverride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F47A-FF44-4217-B4E9-09D9D25298AB}"/>
              </a:ext>
            </a:extLst>
          </p:cNvPr>
          <p:cNvSpPr>
            <a:spLocks noGrp="1"/>
          </p:cNvSpPr>
          <p:nvPr>
            <p:ph type="ctrTitle"/>
          </p:nvPr>
        </p:nvSpPr>
        <p:spPr/>
        <p:txBody>
          <a:bodyPr/>
          <a:lstStyle/>
          <a:p>
            <a:r>
              <a:rPr lang="en-US" sz="6000" dirty="0">
                <a:effectLst>
                  <a:outerShdw blurRad="38100" dist="38100" dir="2700000" algn="tl">
                    <a:srgbClr val="000000">
                      <a:alpha val="43137"/>
                    </a:srgbClr>
                  </a:outerShdw>
                </a:effectLst>
              </a:rPr>
              <a:t>OS PROJECT</a:t>
            </a:r>
            <a:br>
              <a:rPr lang="en-US" dirty="0"/>
            </a:br>
            <a:r>
              <a:rPr lang="en-US" dirty="0"/>
              <a:t>HYPERVISORS</a:t>
            </a:r>
          </a:p>
        </p:txBody>
      </p:sp>
      <p:sp>
        <p:nvSpPr>
          <p:cNvPr id="3" name="Subtitle 2">
            <a:extLst>
              <a:ext uri="{FF2B5EF4-FFF2-40B4-BE49-F238E27FC236}">
                <a16:creationId xmlns:a16="http://schemas.microsoft.com/office/drawing/2014/main" id="{1A90FB03-CE56-4DDB-B97A-81197014F22C}"/>
              </a:ext>
            </a:extLst>
          </p:cNvPr>
          <p:cNvSpPr>
            <a:spLocks noGrp="1"/>
          </p:cNvSpPr>
          <p:nvPr>
            <p:ph type="subTitle" idx="1"/>
          </p:nvPr>
        </p:nvSpPr>
        <p:spPr/>
        <p:txBody>
          <a:bodyPr/>
          <a:lstStyle/>
          <a:p>
            <a:r>
              <a:rPr lang="en-US" dirty="0"/>
              <a:t>Rahim Muhammad Syed		18K-0122</a:t>
            </a:r>
          </a:p>
          <a:p>
            <a:r>
              <a:rPr lang="en-US" dirty="0"/>
              <a:t>Syed Abdullah Muzaffar	18K-0169</a:t>
            </a:r>
          </a:p>
          <a:p>
            <a:r>
              <a:rPr lang="en-US" dirty="0"/>
              <a:t>Muhammad Ahmed Khan	18K-1103</a:t>
            </a:r>
          </a:p>
        </p:txBody>
      </p:sp>
    </p:spTree>
    <p:extLst>
      <p:ext uri="{BB962C8B-B14F-4D97-AF65-F5344CB8AC3E}">
        <p14:creationId xmlns:p14="http://schemas.microsoft.com/office/powerpoint/2010/main" val="278919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F47A-FF44-4217-B4E9-09D9D25298AB}"/>
              </a:ext>
            </a:extLst>
          </p:cNvPr>
          <p:cNvSpPr>
            <a:spLocks noGrp="1"/>
          </p:cNvSpPr>
          <p:nvPr>
            <p:ph type="ctrTitle"/>
          </p:nvPr>
        </p:nvSpPr>
        <p:spPr/>
        <p:txBody>
          <a:bodyPr/>
          <a:lstStyle/>
          <a:p>
            <a:r>
              <a:rPr lang="en-US" sz="6000" dirty="0">
                <a:effectLst>
                  <a:outerShdw blurRad="38100" dist="38100" dir="2700000" algn="tl">
                    <a:srgbClr val="000000">
                      <a:alpha val="43137"/>
                    </a:srgbClr>
                  </a:outerShdw>
                </a:effectLst>
              </a:rPr>
              <a:t>OS PROJECT</a:t>
            </a:r>
            <a:br>
              <a:rPr lang="en-US" dirty="0"/>
            </a:br>
            <a:r>
              <a:rPr lang="en-US" dirty="0"/>
              <a:t>HYPERVISORS</a:t>
            </a:r>
          </a:p>
        </p:txBody>
      </p:sp>
      <p:sp>
        <p:nvSpPr>
          <p:cNvPr id="3" name="Subtitle 2">
            <a:extLst>
              <a:ext uri="{FF2B5EF4-FFF2-40B4-BE49-F238E27FC236}">
                <a16:creationId xmlns:a16="http://schemas.microsoft.com/office/drawing/2014/main" id="{1A90FB03-CE56-4DDB-B97A-81197014F22C}"/>
              </a:ext>
            </a:extLst>
          </p:cNvPr>
          <p:cNvSpPr>
            <a:spLocks noGrp="1"/>
          </p:cNvSpPr>
          <p:nvPr>
            <p:ph type="subTitle" idx="1"/>
          </p:nvPr>
        </p:nvSpPr>
        <p:spPr/>
        <p:txBody>
          <a:bodyPr>
            <a:normAutofit/>
          </a:bodyPr>
          <a:lstStyle/>
          <a:p>
            <a:r>
              <a:rPr lang="en-US" sz="3200" dirty="0">
                <a:effectLst>
                  <a:outerShdw blurRad="38100" dist="38100" dir="2700000" algn="tl">
                    <a:srgbClr val="000000">
                      <a:alpha val="43137"/>
                    </a:srgbClr>
                  </a:outerShdw>
                </a:effectLst>
              </a:rPr>
              <a:t>INSTALLATION</a:t>
            </a:r>
          </a:p>
        </p:txBody>
      </p:sp>
    </p:spTree>
    <p:extLst>
      <p:ext uri="{BB962C8B-B14F-4D97-AF65-F5344CB8AC3E}">
        <p14:creationId xmlns:p14="http://schemas.microsoft.com/office/powerpoint/2010/main" val="39845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03E0-86CE-46BC-B463-813356C4DF76}"/>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F5EDC5F-4D20-4C40-842A-A426F28EA81D}"/>
              </a:ext>
            </a:extLst>
          </p:cNvPr>
          <p:cNvSpPr>
            <a:spLocks noGrp="1"/>
          </p:cNvSpPr>
          <p:nvPr>
            <p:ph idx="1"/>
          </p:nvPr>
        </p:nvSpPr>
        <p:spPr>
          <a:xfrm>
            <a:off x="1141412" y="2249487"/>
            <a:ext cx="9905999" cy="2356069"/>
          </a:xfrm>
        </p:spPr>
        <p:txBody>
          <a:bodyPr/>
          <a:lstStyle/>
          <a:p>
            <a:pPr marL="0" indent="0">
              <a:buNone/>
            </a:pPr>
            <a:r>
              <a:rPr lang="en-US" b="1" dirty="0"/>
              <a:t>Hyper-V</a:t>
            </a:r>
          </a:p>
          <a:p>
            <a:pPr marL="0" indent="0">
              <a:buNone/>
            </a:pPr>
            <a:r>
              <a:rPr lang="en-US" dirty="0"/>
              <a:t>The following slides will guide you through the Hyper-V installation and configuration process</a:t>
            </a:r>
          </a:p>
        </p:txBody>
      </p:sp>
    </p:spTree>
    <p:extLst>
      <p:ext uri="{BB962C8B-B14F-4D97-AF65-F5344CB8AC3E}">
        <p14:creationId xmlns:p14="http://schemas.microsoft.com/office/powerpoint/2010/main" val="373897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1-Verifying that you have Windows 10 Pro</a:t>
            </a:r>
          </a:p>
        </p:txBody>
      </p:sp>
      <p:pic>
        <p:nvPicPr>
          <p:cNvPr id="25" name="Picture 24">
            <a:extLst>
              <a:ext uri="{FF2B5EF4-FFF2-40B4-BE49-F238E27FC236}">
                <a16:creationId xmlns:a16="http://schemas.microsoft.com/office/drawing/2014/main" id="{34D78090-2E22-4966-A89B-B53D2C16A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473" y="327015"/>
            <a:ext cx="9733051" cy="5506218"/>
          </a:xfrm>
          <a:prstGeom prst="rect">
            <a:avLst/>
          </a:prstGeom>
        </p:spPr>
      </p:pic>
    </p:spTree>
    <p:extLst>
      <p:ext uri="{BB962C8B-B14F-4D97-AF65-F5344CB8AC3E}">
        <p14:creationId xmlns:p14="http://schemas.microsoft.com/office/powerpoint/2010/main" val="1682555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1-Verifying that you have Windows 10 Pro</a:t>
            </a:r>
          </a:p>
        </p:txBody>
      </p:sp>
      <p:pic>
        <p:nvPicPr>
          <p:cNvPr id="3" name="Picture 2">
            <a:extLst>
              <a:ext uri="{FF2B5EF4-FFF2-40B4-BE49-F238E27FC236}">
                <a16:creationId xmlns:a16="http://schemas.microsoft.com/office/drawing/2014/main" id="{EE9073E9-DCC4-428F-B6C4-B094FB390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473" y="327015"/>
            <a:ext cx="9733051" cy="5506218"/>
          </a:xfrm>
          <a:prstGeom prst="rect">
            <a:avLst/>
          </a:prstGeom>
        </p:spPr>
      </p:pic>
    </p:spTree>
    <p:extLst>
      <p:ext uri="{BB962C8B-B14F-4D97-AF65-F5344CB8AC3E}">
        <p14:creationId xmlns:p14="http://schemas.microsoft.com/office/powerpoint/2010/main" val="94288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1-Verifying that you have Windows 10 Pro</a:t>
            </a:r>
          </a:p>
        </p:txBody>
      </p:sp>
      <p:pic>
        <p:nvPicPr>
          <p:cNvPr id="3" name="Picture 2">
            <a:extLst>
              <a:ext uri="{FF2B5EF4-FFF2-40B4-BE49-F238E27FC236}">
                <a16:creationId xmlns:a16="http://schemas.microsoft.com/office/drawing/2014/main" id="{C72DA303-5E0D-4281-BEF4-204C30F9C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9473" y="310820"/>
            <a:ext cx="9733051" cy="5522413"/>
          </a:xfrm>
          <a:prstGeom prst="rect">
            <a:avLst/>
          </a:prstGeom>
        </p:spPr>
      </p:pic>
    </p:spTree>
    <p:extLst>
      <p:ext uri="{BB962C8B-B14F-4D97-AF65-F5344CB8AC3E}">
        <p14:creationId xmlns:p14="http://schemas.microsoft.com/office/powerpoint/2010/main" val="303360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2-Enabling Hyper-V</a:t>
            </a:r>
          </a:p>
        </p:txBody>
      </p:sp>
      <p:pic>
        <p:nvPicPr>
          <p:cNvPr id="3" name="Picture 2">
            <a:extLst>
              <a:ext uri="{FF2B5EF4-FFF2-40B4-BE49-F238E27FC236}">
                <a16:creationId xmlns:a16="http://schemas.microsoft.com/office/drawing/2014/main" id="{6482BF35-1475-45F9-A31F-7795DF231B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6314" y="1676155"/>
            <a:ext cx="3801005" cy="1962424"/>
          </a:xfrm>
          <a:prstGeom prst="rect">
            <a:avLst/>
          </a:prstGeom>
        </p:spPr>
      </p:pic>
      <p:pic>
        <p:nvPicPr>
          <p:cNvPr id="5" name="Picture 4">
            <a:extLst>
              <a:ext uri="{FF2B5EF4-FFF2-40B4-BE49-F238E27FC236}">
                <a16:creationId xmlns:a16="http://schemas.microsoft.com/office/drawing/2014/main" id="{48A8EDEA-7665-4486-8ABA-5380EE8B67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8436" y="1676155"/>
            <a:ext cx="3953427" cy="3505689"/>
          </a:xfrm>
          <a:prstGeom prst="rect">
            <a:avLst/>
          </a:prstGeom>
        </p:spPr>
      </p:pic>
    </p:spTree>
    <p:extLst>
      <p:ext uri="{BB962C8B-B14F-4D97-AF65-F5344CB8AC3E}">
        <p14:creationId xmlns:p14="http://schemas.microsoft.com/office/powerpoint/2010/main" val="183852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3-Creating New Hyper-V VM</a:t>
            </a:r>
          </a:p>
        </p:txBody>
      </p:sp>
      <p:pic>
        <p:nvPicPr>
          <p:cNvPr id="4" name="Picture 3">
            <a:extLst>
              <a:ext uri="{FF2B5EF4-FFF2-40B4-BE49-F238E27FC236}">
                <a16:creationId xmlns:a16="http://schemas.microsoft.com/office/drawing/2014/main" id="{59F6BEAE-10CD-46B1-8B8C-DFEA50D40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45" y="1271048"/>
            <a:ext cx="5700556" cy="4315904"/>
          </a:xfrm>
          <a:prstGeom prst="rect">
            <a:avLst/>
          </a:prstGeom>
        </p:spPr>
      </p:pic>
      <p:pic>
        <p:nvPicPr>
          <p:cNvPr id="7" name="Picture 6">
            <a:extLst>
              <a:ext uri="{FF2B5EF4-FFF2-40B4-BE49-F238E27FC236}">
                <a16:creationId xmlns:a16="http://schemas.microsoft.com/office/drawing/2014/main" id="{23BDBECF-4134-4701-8785-AF61482785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271048"/>
            <a:ext cx="5700556" cy="4315904"/>
          </a:xfrm>
          <a:prstGeom prst="rect">
            <a:avLst/>
          </a:prstGeom>
        </p:spPr>
      </p:pic>
    </p:spTree>
    <p:extLst>
      <p:ext uri="{BB962C8B-B14F-4D97-AF65-F5344CB8AC3E}">
        <p14:creationId xmlns:p14="http://schemas.microsoft.com/office/powerpoint/2010/main" val="2000559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3-Creating New Hyper-V VM</a:t>
            </a:r>
          </a:p>
        </p:txBody>
      </p:sp>
      <p:pic>
        <p:nvPicPr>
          <p:cNvPr id="3" name="Picture 2">
            <a:extLst>
              <a:ext uri="{FF2B5EF4-FFF2-40B4-BE49-F238E27FC236}">
                <a16:creationId xmlns:a16="http://schemas.microsoft.com/office/drawing/2014/main" id="{B435DD40-A939-48E1-9537-45C3DD414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43" y="1271048"/>
            <a:ext cx="5700556" cy="4315904"/>
          </a:xfrm>
          <a:prstGeom prst="rect">
            <a:avLst/>
          </a:prstGeom>
        </p:spPr>
      </p:pic>
      <p:pic>
        <p:nvPicPr>
          <p:cNvPr id="6" name="Picture 5">
            <a:extLst>
              <a:ext uri="{FF2B5EF4-FFF2-40B4-BE49-F238E27FC236}">
                <a16:creationId xmlns:a16="http://schemas.microsoft.com/office/drawing/2014/main" id="{568EE73F-E0DE-49DA-A41F-5C9E9A053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1" y="1271048"/>
            <a:ext cx="5700556" cy="4315904"/>
          </a:xfrm>
          <a:prstGeom prst="rect">
            <a:avLst/>
          </a:prstGeom>
        </p:spPr>
      </p:pic>
    </p:spTree>
    <p:extLst>
      <p:ext uri="{BB962C8B-B14F-4D97-AF65-F5344CB8AC3E}">
        <p14:creationId xmlns:p14="http://schemas.microsoft.com/office/powerpoint/2010/main" val="525044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3-Creating New Hyper-V VM</a:t>
            </a:r>
          </a:p>
        </p:txBody>
      </p:sp>
      <p:pic>
        <p:nvPicPr>
          <p:cNvPr id="4" name="Picture 3">
            <a:extLst>
              <a:ext uri="{FF2B5EF4-FFF2-40B4-BE49-F238E27FC236}">
                <a16:creationId xmlns:a16="http://schemas.microsoft.com/office/drawing/2014/main" id="{1D7B70C5-14B6-4BDF-BE28-175653DCCA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43" y="1271048"/>
            <a:ext cx="5700556" cy="4315904"/>
          </a:xfrm>
          <a:prstGeom prst="rect">
            <a:avLst/>
          </a:prstGeom>
        </p:spPr>
      </p:pic>
      <p:pic>
        <p:nvPicPr>
          <p:cNvPr id="7" name="Picture 6">
            <a:extLst>
              <a:ext uri="{FF2B5EF4-FFF2-40B4-BE49-F238E27FC236}">
                <a16:creationId xmlns:a16="http://schemas.microsoft.com/office/drawing/2014/main" id="{20C05E48-76C3-4634-B27E-677482FE53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271048"/>
            <a:ext cx="5700556" cy="4315904"/>
          </a:xfrm>
          <a:prstGeom prst="rect">
            <a:avLst/>
          </a:prstGeom>
        </p:spPr>
      </p:pic>
    </p:spTree>
    <p:extLst>
      <p:ext uri="{BB962C8B-B14F-4D97-AF65-F5344CB8AC3E}">
        <p14:creationId xmlns:p14="http://schemas.microsoft.com/office/powerpoint/2010/main" val="3933730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3-Creating New Hyper-V VM</a:t>
            </a:r>
          </a:p>
        </p:txBody>
      </p:sp>
      <p:pic>
        <p:nvPicPr>
          <p:cNvPr id="3" name="Picture 2">
            <a:extLst>
              <a:ext uri="{FF2B5EF4-FFF2-40B4-BE49-F238E27FC236}">
                <a16:creationId xmlns:a16="http://schemas.microsoft.com/office/drawing/2014/main" id="{753A575D-58A2-432D-BC27-13743510A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45" y="1271048"/>
            <a:ext cx="5700556" cy="4315904"/>
          </a:xfrm>
          <a:prstGeom prst="rect">
            <a:avLst/>
          </a:prstGeom>
        </p:spPr>
      </p:pic>
      <p:pic>
        <p:nvPicPr>
          <p:cNvPr id="6" name="Picture 5">
            <a:extLst>
              <a:ext uri="{FF2B5EF4-FFF2-40B4-BE49-F238E27FC236}">
                <a16:creationId xmlns:a16="http://schemas.microsoft.com/office/drawing/2014/main" id="{D393B19C-147B-4AFD-A4B4-B0689F7D7D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271048"/>
            <a:ext cx="5700556" cy="4315904"/>
          </a:xfrm>
          <a:prstGeom prst="rect">
            <a:avLst/>
          </a:prstGeom>
        </p:spPr>
      </p:pic>
    </p:spTree>
    <p:extLst>
      <p:ext uri="{BB962C8B-B14F-4D97-AF65-F5344CB8AC3E}">
        <p14:creationId xmlns:p14="http://schemas.microsoft.com/office/powerpoint/2010/main" val="257713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F47A-FF44-4217-B4E9-09D9D25298AB}"/>
              </a:ext>
            </a:extLst>
          </p:cNvPr>
          <p:cNvSpPr>
            <a:spLocks noGrp="1"/>
          </p:cNvSpPr>
          <p:nvPr>
            <p:ph type="ctrTitle"/>
          </p:nvPr>
        </p:nvSpPr>
        <p:spPr/>
        <p:txBody>
          <a:bodyPr/>
          <a:lstStyle/>
          <a:p>
            <a:r>
              <a:rPr lang="en-US" sz="6000" dirty="0">
                <a:effectLst>
                  <a:outerShdw blurRad="38100" dist="38100" dir="2700000" algn="tl">
                    <a:srgbClr val="000000">
                      <a:alpha val="43137"/>
                    </a:srgbClr>
                  </a:outerShdw>
                </a:effectLst>
              </a:rPr>
              <a:t>OS PROJECT</a:t>
            </a:r>
            <a:br>
              <a:rPr lang="en-US" dirty="0"/>
            </a:br>
            <a:r>
              <a:rPr lang="en-US" dirty="0"/>
              <a:t>HYPERVISORS</a:t>
            </a:r>
          </a:p>
        </p:txBody>
      </p:sp>
      <p:sp>
        <p:nvSpPr>
          <p:cNvPr id="3" name="Subtitle 2">
            <a:extLst>
              <a:ext uri="{FF2B5EF4-FFF2-40B4-BE49-F238E27FC236}">
                <a16:creationId xmlns:a16="http://schemas.microsoft.com/office/drawing/2014/main" id="{1A90FB03-CE56-4DDB-B97A-81197014F22C}"/>
              </a:ext>
            </a:extLst>
          </p:cNvPr>
          <p:cNvSpPr>
            <a:spLocks noGrp="1"/>
          </p:cNvSpPr>
          <p:nvPr>
            <p:ph type="subTitle" idx="1"/>
          </p:nvPr>
        </p:nvSpPr>
        <p:spPr/>
        <p:txBody>
          <a:bodyPr>
            <a:normAutofit/>
          </a:bodyPr>
          <a:lstStyle/>
          <a:p>
            <a:r>
              <a:rPr lang="en-US" sz="3200" dirty="0">
                <a:effectLst>
                  <a:outerShdw blurRad="38100" dist="38100" dir="2700000" algn="tl">
                    <a:srgbClr val="000000">
                      <a:alpha val="43137"/>
                    </a:srgbClr>
                  </a:outerShdw>
                </a:effectLst>
              </a:rPr>
              <a:t>introduction</a:t>
            </a:r>
          </a:p>
        </p:txBody>
      </p:sp>
    </p:spTree>
    <p:extLst>
      <p:ext uri="{BB962C8B-B14F-4D97-AF65-F5344CB8AC3E}">
        <p14:creationId xmlns:p14="http://schemas.microsoft.com/office/powerpoint/2010/main" val="331033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4-Creating a VM using Quick Create</a:t>
            </a:r>
          </a:p>
        </p:txBody>
      </p:sp>
      <p:pic>
        <p:nvPicPr>
          <p:cNvPr id="4" name="Picture 3">
            <a:extLst>
              <a:ext uri="{FF2B5EF4-FFF2-40B4-BE49-F238E27FC236}">
                <a16:creationId xmlns:a16="http://schemas.microsoft.com/office/drawing/2014/main" id="{D8CB3E9F-1719-49A0-A240-B0945D5FFC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17" y="1689254"/>
            <a:ext cx="5872982" cy="3479492"/>
          </a:xfrm>
          <a:prstGeom prst="rect">
            <a:avLst/>
          </a:prstGeom>
        </p:spPr>
      </p:pic>
      <p:pic>
        <p:nvPicPr>
          <p:cNvPr id="7" name="Picture 6">
            <a:extLst>
              <a:ext uri="{FF2B5EF4-FFF2-40B4-BE49-F238E27FC236}">
                <a16:creationId xmlns:a16="http://schemas.microsoft.com/office/drawing/2014/main" id="{859ECD6B-4327-4540-8E23-27C8E076EC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689251"/>
            <a:ext cx="5872982" cy="3479493"/>
          </a:xfrm>
          <a:prstGeom prst="rect">
            <a:avLst/>
          </a:prstGeom>
        </p:spPr>
      </p:pic>
    </p:spTree>
    <p:extLst>
      <p:ext uri="{BB962C8B-B14F-4D97-AF65-F5344CB8AC3E}">
        <p14:creationId xmlns:p14="http://schemas.microsoft.com/office/powerpoint/2010/main" val="1363457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4-Creating a VM using Quick Create</a:t>
            </a:r>
          </a:p>
        </p:txBody>
      </p:sp>
      <p:pic>
        <p:nvPicPr>
          <p:cNvPr id="3" name="Picture 2">
            <a:extLst>
              <a:ext uri="{FF2B5EF4-FFF2-40B4-BE49-F238E27FC236}">
                <a16:creationId xmlns:a16="http://schemas.microsoft.com/office/drawing/2014/main" id="{BFB8C071-F38E-4C5A-A9FD-7A3644047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08" y="1689251"/>
            <a:ext cx="5707591" cy="3450940"/>
          </a:xfrm>
          <a:prstGeom prst="rect">
            <a:avLst/>
          </a:prstGeom>
        </p:spPr>
      </p:pic>
      <p:pic>
        <p:nvPicPr>
          <p:cNvPr id="6" name="Picture 5">
            <a:extLst>
              <a:ext uri="{FF2B5EF4-FFF2-40B4-BE49-F238E27FC236}">
                <a16:creationId xmlns:a16="http://schemas.microsoft.com/office/drawing/2014/main" id="{66469A21-DF0B-446C-A7A5-54E7BA508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689251"/>
            <a:ext cx="5716369" cy="3450940"/>
          </a:xfrm>
          <a:prstGeom prst="rect">
            <a:avLst/>
          </a:prstGeom>
        </p:spPr>
      </p:pic>
    </p:spTree>
    <p:extLst>
      <p:ext uri="{BB962C8B-B14F-4D97-AF65-F5344CB8AC3E}">
        <p14:creationId xmlns:p14="http://schemas.microsoft.com/office/powerpoint/2010/main" val="4053004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5-Virtual Machine Manager</a:t>
            </a:r>
          </a:p>
        </p:txBody>
      </p:sp>
      <p:pic>
        <p:nvPicPr>
          <p:cNvPr id="6" name="Picture 5">
            <a:extLst>
              <a:ext uri="{FF2B5EF4-FFF2-40B4-BE49-F238E27FC236}">
                <a16:creationId xmlns:a16="http://schemas.microsoft.com/office/drawing/2014/main" id="{1BD25D52-7829-4EB2-A6B2-E2202FC2E6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5058" y="293614"/>
            <a:ext cx="7061884" cy="5382261"/>
          </a:xfrm>
          <a:prstGeom prst="rect">
            <a:avLst/>
          </a:prstGeom>
        </p:spPr>
      </p:pic>
    </p:spTree>
    <p:extLst>
      <p:ext uri="{BB962C8B-B14F-4D97-AF65-F5344CB8AC3E}">
        <p14:creationId xmlns:p14="http://schemas.microsoft.com/office/powerpoint/2010/main" val="401442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03E0-86CE-46BC-B463-813356C4DF76}"/>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F5EDC5F-4D20-4C40-842A-A426F28EA81D}"/>
              </a:ext>
            </a:extLst>
          </p:cNvPr>
          <p:cNvSpPr>
            <a:spLocks noGrp="1"/>
          </p:cNvSpPr>
          <p:nvPr>
            <p:ph idx="1"/>
          </p:nvPr>
        </p:nvSpPr>
        <p:spPr>
          <a:xfrm>
            <a:off x="1141412" y="2249487"/>
            <a:ext cx="9905999" cy="2356069"/>
          </a:xfrm>
        </p:spPr>
        <p:txBody>
          <a:bodyPr/>
          <a:lstStyle/>
          <a:p>
            <a:pPr marL="0" indent="0">
              <a:buNone/>
            </a:pPr>
            <a:r>
              <a:rPr lang="en-US" b="1" dirty="0"/>
              <a:t>VirtualBox</a:t>
            </a:r>
          </a:p>
          <a:p>
            <a:pPr marL="0" indent="0">
              <a:buNone/>
            </a:pPr>
            <a:r>
              <a:rPr lang="en-US" dirty="0"/>
              <a:t>The following slides will guide you through the VirtualBox configuration process</a:t>
            </a:r>
          </a:p>
        </p:txBody>
      </p:sp>
    </p:spTree>
    <p:extLst>
      <p:ext uri="{BB962C8B-B14F-4D97-AF65-F5344CB8AC3E}">
        <p14:creationId xmlns:p14="http://schemas.microsoft.com/office/powerpoint/2010/main" val="3786744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1-Creating a Virtual Machine</a:t>
            </a:r>
          </a:p>
        </p:txBody>
      </p:sp>
      <p:pic>
        <p:nvPicPr>
          <p:cNvPr id="4" name="Picture 3">
            <a:extLst>
              <a:ext uri="{FF2B5EF4-FFF2-40B4-BE49-F238E27FC236}">
                <a16:creationId xmlns:a16="http://schemas.microsoft.com/office/drawing/2014/main" id="{6DFF69FA-1490-4AD6-8A89-142A0B26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4" y="473161"/>
            <a:ext cx="9164329" cy="5258534"/>
          </a:xfrm>
          <a:prstGeom prst="rect">
            <a:avLst/>
          </a:prstGeom>
        </p:spPr>
      </p:pic>
    </p:spTree>
    <p:extLst>
      <p:ext uri="{BB962C8B-B14F-4D97-AF65-F5344CB8AC3E}">
        <p14:creationId xmlns:p14="http://schemas.microsoft.com/office/powerpoint/2010/main" val="18368681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1-Creating a Virtual Machine</a:t>
            </a:r>
          </a:p>
        </p:txBody>
      </p:sp>
      <p:pic>
        <p:nvPicPr>
          <p:cNvPr id="3" name="Picture 2">
            <a:extLst>
              <a:ext uri="{FF2B5EF4-FFF2-40B4-BE49-F238E27FC236}">
                <a16:creationId xmlns:a16="http://schemas.microsoft.com/office/drawing/2014/main" id="{C56D9E60-4E17-4F78-87AF-2CC28AD08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933" y="128187"/>
            <a:ext cx="4887007" cy="3553321"/>
          </a:xfrm>
          <a:prstGeom prst="rect">
            <a:avLst/>
          </a:prstGeom>
        </p:spPr>
      </p:pic>
      <p:pic>
        <p:nvPicPr>
          <p:cNvPr id="6" name="Picture 5">
            <a:extLst>
              <a:ext uri="{FF2B5EF4-FFF2-40B4-BE49-F238E27FC236}">
                <a16:creationId xmlns:a16="http://schemas.microsoft.com/office/drawing/2014/main" id="{3C3994C3-528B-4B8F-BE84-93F1989A3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5527" y="137411"/>
            <a:ext cx="4077269" cy="4324954"/>
          </a:xfrm>
          <a:prstGeom prst="rect">
            <a:avLst/>
          </a:prstGeom>
        </p:spPr>
      </p:pic>
      <p:pic>
        <p:nvPicPr>
          <p:cNvPr id="8" name="Picture 7">
            <a:extLst>
              <a:ext uri="{FF2B5EF4-FFF2-40B4-BE49-F238E27FC236}">
                <a16:creationId xmlns:a16="http://schemas.microsoft.com/office/drawing/2014/main" id="{86B45D06-DEF3-4131-AE67-FE156051A8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933" y="4509073"/>
            <a:ext cx="5830114" cy="1324160"/>
          </a:xfrm>
          <a:prstGeom prst="rect">
            <a:avLst/>
          </a:prstGeom>
        </p:spPr>
      </p:pic>
    </p:spTree>
    <p:extLst>
      <p:ext uri="{BB962C8B-B14F-4D97-AF65-F5344CB8AC3E}">
        <p14:creationId xmlns:p14="http://schemas.microsoft.com/office/powerpoint/2010/main" val="14767195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2-Virtual Machine Configuration</a:t>
            </a:r>
          </a:p>
        </p:txBody>
      </p:sp>
      <p:pic>
        <p:nvPicPr>
          <p:cNvPr id="3" name="Picture 2">
            <a:extLst>
              <a:ext uri="{FF2B5EF4-FFF2-40B4-BE49-F238E27FC236}">
                <a16:creationId xmlns:a16="http://schemas.microsoft.com/office/drawing/2014/main" id="{F8F40E7E-3DD4-4C10-AE30-0510E10CD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4231" y="293614"/>
            <a:ext cx="6163535" cy="5039428"/>
          </a:xfrm>
          <a:prstGeom prst="rect">
            <a:avLst/>
          </a:prstGeom>
        </p:spPr>
      </p:pic>
    </p:spTree>
    <p:extLst>
      <p:ext uri="{BB962C8B-B14F-4D97-AF65-F5344CB8AC3E}">
        <p14:creationId xmlns:p14="http://schemas.microsoft.com/office/powerpoint/2010/main" val="3819468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3-Virtual Machine Manager</a:t>
            </a:r>
          </a:p>
        </p:txBody>
      </p:sp>
      <p:pic>
        <p:nvPicPr>
          <p:cNvPr id="4" name="Picture 3">
            <a:extLst>
              <a:ext uri="{FF2B5EF4-FFF2-40B4-BE49-F238E27FC236}">
                <a16:creationId xmlns:a16="http://schemas.microsoft.com/office/drawing/2014/main" id="{60CE4968-F885-4463-BAFA-38A5EAB6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834" y="293614"/>
            <a:ext cx="9164329" cy="5258534"/>
          </a:xfrm>
          <a:prstGeom prst="rect">
            <a:avLst/>
          </a:prstGeom>
        </p:spPr>
      </p:pic>
    </p:spTree>
    <p:extLst>
      <p:ext uri="{BB962C8B-B14F-4D97-AF65-F5344CB8AC3E}">
        <p14:creationId xmlns:p14="http://schemas.microsoft.com/office/powerpoint/2010/main" val="2602687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03E0-86CE-46BC-B463-813356C4DF76}"/>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AF5EDC5F-4D20-4C40-842A-A426F28EA81D}"/>
              </a:ext>
            </a:extLst>
          </p:cNvPr>
          <p:cNvSpPr>
            <a:spLocks noGrp="1"/>
          </p:cNvSpPr>
          <p:nvPr>
            <p:ph idx="1"/>
          </p:nvPr>
        </p:nvSpPr>
        <p:spPr>
          <a:xfrm>
            <a:off x="1141412" y="2249487"/>
            <a:ext cx="9905999" cy="2356069"/>
          </a:xfrm>
        </p:spPr>
        <p:txBody>
          <a:bodyPr/>
          <a:lstStyle/>
          <a:p>
            <a:pPr marL="0" indent="0">
              <a:buNone/>
            </a:pPr>
            <a:r>
              <a:rPr lang="en-US" b="1" dirty="0"/>
              <a:t>VMware</a:t>
            </a:r>
          </a:p>
          <a:p>
            <a:pPr marL="0" indent="0">
              <a:buNone/>
            </a:pPr>
            <a:r>
              <a:rPr lang="en-US" dirty="0"/>
              <a:t>The following slides will guide you through the VMware installation and configuration process</a:t>
            </a:r>
          </a:p>
        </p:txBody>
      </p:sp>
    </p:spTree>
    <p:extLst>
      <p:ext uri="{BB962C8B-B14F-4D97-AF65-F5344CB8AC3E}">
        <p14:creationId xmlns:p14="http://schemas.microsoft.com/office/powerpoint/2010/main" val="576251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1-Downloading VMware</a:t>
            </a:r>
          </a:p>
        </p:txBody>
      </p:sp>
      <p:pic>
        <p:nvPicPr>
          <p:cNvPr id="3" name="Picture 2">
            <a:extLst>
              <a:ext uri="{FF2B5EF4-FFF2-40B4-BE49-F238E27FC236}">
                <a16:creationId xmlns:a16="http://schemas.microsoft.com/office/drawing/2014/main" id="{D5E748A2-3C89-4EC3-8543-52D7DAC32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70" y="181647"/>
            <a:ext cx="5588826" cy="3622192"/>
          </a:xfrm>
          <a:prstGeom prst="rect">
            <a:avLst/>
          </a:prstGeom>
        </p:spPr>
      </p:pic>
      <p:pic>
        <p:nvPicPr>
          <p:cNvPr id="6" name="Picture 5">
            <a:extLst>
              <a:ext uri="{FF2B5EF4-FFF2-40B4-BE49-F238E27FC236}">
                <a16:creationId xmlns:a16="http://schemas.microsoft.com/office/drawing/2014/main" id="{AAF93BC4-B18B-4B52-8CE0-DB27617E6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570" y="3826961"/>
            <a:ext cx="6734467" cy="2006272"/>
          </a:xfrm>
          <a:prstGeom prst="rect">
            <a:avLst/>
          </a:prstGeom>
        </p:spPr>
      </p:pic>
    </p:spTree>
    <p:extLst>
      <p:ext uri="{BB962C8B-B14F-4D97-AF65-F5344CB8AC3E}">
        <p14:creationId xmlns:p14="http://schemas.microsoft.com/office/powerpoint/2010/main" val="3826324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1904301"/>
            <a:ext cx="9905999" cy="3886900"/>
          </a:xfrm>
        </p:spPr>
        <p:txBody>
          <a:bodyPr>
            <a:normAutofit/>
          </a:bodyPr>
          <a:lstStyle/>
          <a:p>
            <a:pPr marL="0" indent="0">
              <a:buNone/>
            </a:pPr>
            <a:r>
              <a:rPr lang="en-US" dirty="0"/>
              <a:t>Section: 2E</a:t>
            </a:r>
          </a:p>
          <a:p>
            <a:pPr marL="0" indent="0">
              <a:buNone/>
            </a:pPr>
            <a:r>
              <a:rPr lang="en-US" dirty="0"/>
              <a:t>Members:</a:t>
            </a:r>
          </a:p>
          <a:p>
            <a:pPr lvl="1"/>
            <a:r>
              <a:rPr lang="en-US" dirty="0"/>
              <a:t>Rahim Muhammad Syed	18k-0122</a:t>
            </a:r>
          </a:p>
          <a:p>
            <a:pPr lvl="1"/>
            <a:r>
              <a:rPr lang="en-US" dirty="0"/>
              <a:t>Syed Abdullah Muzaffar	18k-0169</a:t>
            </a:r>
          </a:p>
          <a:p>
            <a:pPr lvl="1"/>
            <a:r>
              <a:rPr lang="en-US" dirty="0"/>
              <a:t>Muhammad Ahmed Khan	18k-1103</a:t>
            </a:r>
          </a:p>
          <a:p>
            <a:pPr marL="0" indent="0">
              <a:buNone/>
            </a:pPr>
            <a:r>
              <a:rPr lang="en-US" dirty="0"/>
              <a:t>Objectives:</a:t>
            </a:r>
          </a:p>
          <a:p>
            <a:pPr lvl="1"/>
            <a:r>
              <a:rPr lang="en-US" dirty="0"/>
              <a:t>To perform a comparison between the two different types of hypervisors (namely, type I and type 2), and report the results/findings.</a:t>
            </a:r>
          </a:p>
        </p:txBody>
      </p:sp>
    </p:spTree>
    <p:extLst>
      <p:ext uri="{BB962C8B-B14F-4D97-AF65-F5344CB8AC3E}">
        <p14:creationId xmlns:p14="http://schemas.microsoft.com/office/powerpoint/2010/main" val="1133618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2-Installing VMware</a:t>
            </a:r>
          </a:p>
        </p:txBody>
      </p:sp>
      <p:pic>
        <p:nvPicPr>
          <p:cNvPr id="4" name="Picture 3">
            <a:extLst>
              <a:ext uri="{FF2B5EF4-FFF2-40B4-BE49-F238E27FC236}">
                <a16:creationId xmlns:a16="http://schemas.microsoft.com/office/drawing/2014/main" id="{9AA2AD83-A7C4-47EA-8EE9-60969C42A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70" y="1124338"/>
            <a:ext cx="3692405" cy="2696428"/>
          </a:xfrm>
          <a:prstGeom prst="rect">
            <a:avLst/>
          </a:prstGeom>
        </p:spPr>
      </p:pic>
      <p:pic>
        <p:nvPicPr>
          <p:cNvPr id="7" name="Picture 6">
            <a:extLst>
              <a:ext uri="{FF2B5EF4-FFF2-40B4-BE49-F238E27FC236}">
                <a16:creationId xmlns:a16="http://schemas.microsoft.com/office/drawing/2014/main" id="{B37CB72E-4750-476A-ACDF-81F434C93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2975" y="1124338"/>
            <a:ext cx="4715533" cy="3734321"/>
          </a:xfrm>
          <a:prstGeom prst="rect">
            <a:avLst/>
          </a:prstGeom>
        </p:spPr>
      </p:pic>
    </p:spTree>
    <p:extLst>
      <p:ext uri="{BB962C8B-B14F-4D97-AF65-F5344CB8AC3E}">
        <p14:creationId xmlns:p14="http://schemas.microsoft.com/office/powerpoint/2010/main" val="3018830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3-VMware Manager</a:t>
            </a:r>
          </a:p>
        </p:txBody>
      </p:sp>
      <p:pic>
        <p:nvPicPr>
          <p:cNvPr id="5" name="Picture 4">
            <a:extLst>
              <a:ext uri="{FF2B5EF4-FFF2-40B4-BE49-F238E27FC236}">
                <a16:creationId xmlns:a16="http://schemas.microsoft.com/office/drawing/2014/main" id="{8C6C4745-05B4-47E1-89B8-6BB0E529D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783" y="412398"/>
            <a:ext cx="6668431" cy="5344271"/>
          </a:xfrm>
          <a:prstGeom prst="rect">
            <a:avLst/>
          </a:prstGeom>
        </p:spPr>
      </p:pic>
    </p:spTree>
    <p:extLst>
      <p:ext uri="{BB962C8B-B14F-4D97-AF65-F5344CB8AC3E}">
        <p14:creationId xmlns:p14="http://schemas.microsoft.com/office/powerpoint/2010/main" val="2737571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4-Creating a Virtual Machine</a:t>
            </a:r>
          </a:p>
        </p:txBody>
      </p:sp>
      <p:pic>
        <p:nvPicPr>
          <p:cNvPr id="3" name="Picture 2">
            <a:extLst>
              <a:ext uri="{FF2B5EF4-FFF2-40B4-BE49-F238E27FC236}">
                <a16:creationId xmlns:a16="http://schemas.microsoft.com/office/drawing/2014/main" id="{7828EB40-0712-4567-9F48-E0387C8BA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991" y="526879"/>
            <a:ext cx="4077269" cy="4096322"/>
          </a:xfrm>
          <a:prstGeom prst="rect">
            <a:avLst/>
          </a:prstGeom>
        </p:spPr>
      </p:pic>
      <p:pic>
        <p:nvPicPr>
          <p:cNvPr id="6" name="Picture 5">
            <a:extLst>
              <a:ext uri="{FF2B5EF4-FFF2-40B4-BE49-F238E27FC236}">
                <a16:creationId xmlns:a16="http://schemas.microsoft.com/office/drawing/2014/main" id="{F62F61D9-E79C-457C-B73E-1E069430D1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1259" y="526879"/>
            <a:ext cx="7270395" cy="4096322"/>
          </a:xfrm>
          <a:prstGeom prst="rect">
            <a:avLst/>
          </a:prstGeom>
        </p:spPr>
      </p:pic>
    </p:spTree>
    <p:extLst>
      <p:ext uri="{BB962C8B-B14F-4D97-AF65-F5344CB8AC3E}">
        <p14:creationId xmlns:p14="http://schemas.microsoft.com/office/powerpoint/2010/main" val="2884267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4-Creating a Virtual Machine</a:t>
            </a:r>
          </a:p>
        </p:txBody>
      </p:sp>
      <p:pic>
        <p:nvPicPr>
          <p:cNvPr id="8" name="Picture 7">
            <a:extLst>
              <a:ext uri="{FF2B5EF4-FFF2-40B4-BE49-F238E27FC236}">
                <a16:creationId xmlns:a16="http://schemas.microsoft.com/office/drawing/2014/main" id="{A5A36DED-F162-4E21-87B3-87D68DB2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732" y="1048963"/>
            <a:ext cx="4077269" cy="4096322"/>
          </a:xfrm>
          <a:prstGeom prst="rect">
            <a:avLst/>
          </a:prstGeom>
        </p:spPr>
      </p:pic>
      <p:pic>
        <p:nvPicPr>
          <p:cNvPr id="10" name="Picture 9">
            <a:extLst>
              <a:ext uri="{FF2B5EF4-FFF2-40B4-BE49-F238E27FC236}">
                <a16:creationId xmlns:a16="http://schemas.microsoft.com/office/drawing/2014/main" id="{2E1F9E3B-5050-4B23-AB4D-57EF40F6FB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048963"/>
            <a:ext cx="4077269" cy="4096322"/>
          </a:xfrm>
          <a:prstGeom prst="rect">
            <a:avLst/>
          </a:prstGeom>
        </p:spPr>
      </p:pic>
    </p:spTree>
    <p:extLst>
      <p:ext uri="{BB962C8B-B14F-4D97-AF65-F5344CB8AC3E}">
        <p14:creationId xmlns:p14="http://schemas.microsoft.com/office/powerpoint/2010/main" val="25030680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4-Creating a Virtual Machine</a:t>
            </a:r>
          </a:p>
        </p:txBody>
      </p:sp>
      <p:pic>
        <p:nvPicPr>
          <p:cNvPr id="3" name="Picture 2">
            <a:extLst>
              <a:ext uri="{FF2B5EF4-FFF2-40B4-BE49-F238E27FC236}">
                <a16:creationId xmlns:a16="http://schemas.microsoft.com/office/drawing/2014/main" id="{11D8A20D-C60F-413E-8453-BDDA23B05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48" y="399891"/>
            <a:ext cx="5716751" cy="5433342"/>
          </a:xfrm>
          <a:prstGeom prst="rect">
            <a:avLst/>
          </a:prstGeom>
        </p:spPr>
      </p:pic>
      <p:pic>
        <p:nvPicPr>
          <p:cNvPr id="5" name="Picture 4">
            <a:extLst>
              <a:ext uri="{FF2B5EF4-FFF2-40B4-BE49-F238E27FC236}">
                <a16:creationId xmlns:a16="http://schemas.microsoft.com/office/drawing/2014/main" id="{F6263D4B-EA51-49D8-A88F-4CD1DBE882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2551"/>
            <a:ext cx="5724474" cy="5440682"/>
          </a:xfrm>
          <a:prstGeom prst="rect">
            <a:avLst/>
          </a:prstGeom>
        </p:spPr>
      </p:pic>
    </p:spTree>
    <p:extLst>
      <p:ext uri="{BB962C8B-B14F-4D97-AF65-F5344CB8AC3E}">
        <p14:creationId xmlns:p14="http://schemas.microsoft.com/office/powerpoint/2010/main" val="55719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5-Successful VM Installation</a:t>
            </a:r>
          </a:p>
        </p:txBody>
      </p:sp>
      <p:pic>
        <p:nvPicPr>
          <p:cNvPr id="4" name="Picture 3">
            <a:extLst>
              <a:ext uri="{FF2B5EF4-FFF2-40B4-BE49-F238E27FC236}">
                <a16:creationId xmlns:a16="http://schemas.microsoft.com/office/drawing/2014/main" id="{4F3CD1F2-9986-4A41-A251-4D1908220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783" y="293614"/>
            <a:ext cx="6668431" cy="5344271"/>
          </a:xfrm>
          <a:prstGeom prst="rect">
            <a:avLst/>
          </a:prstGeom>
        </p:spPr>
      </p:pic>
    </p:spTree>
    <p:extLst>
      <p:ext uri="{BB962C8B-B14F-4D97-AF65-F5344CB8AC3E}">
        <p14:creationId xmlns:p14="http://schemas.microsoft.com/office/powerpoint/2010/main" val="2646248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4C9F352-ABBE-4999-BF6E-9297C4236C2B}"/>
              </a:ext>
            </a:extLst>
          </p:cNvPr>
          <p:cNvSpPr>
            <a:spLocks noGrp="1"/>
          </p:cNvSpPr>
          <p:nvPr>
            <p:ph type="body" sz="half" idx="2"/>
          </p:nvPr>
        </p:nvSpPr>
        <p:spPr>
          <a:xfrm>
            <a:off x="1140570" y="5833233"/>
            <a:ext cx="9910859" cy="731153"/>
          </a:xfrm>
        </p:spPr>
        <p:txBody>
          <a:bodyPr/>
          <a:lstStyle/>
          <a:p>
            <a:r>
              <a:rPr lang="en-US" sz="2400" dirty="0"/>
              <a:t>6-Fixing Conflict with Hyper-V</a:t>
            </a:r>
          </a:p>
        </p:txBody>
      </p:sp>
      <p:pic>
        <p:nvPicPr>
          <p:cNvPr id="3" name="Picture 2">
            <a:extLst>
              <a:ext uri="{FF2B5EF4-FFF2-40B4-BE49-F238E27FC236}">
                <a16:creationId xmlns:a16="http://schemas.microsoft.com/office/drawing/2014/main" id="{CF58F22F-2B5C-40B9-AB87-EE93E282F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5034" y="457886"/>
            <a:ext cx="4124901" cy="1295581"/>
          </a:xfrm>
          <a:prstGeom prst="rect">
            <a:avLst/>
          </a:prstGeom>
        </p:spPr>
      </p:pic>
      <p:pic>
        <p:nvPicPr>
          <p:cNvPr id="6" name="Picture 5">
            <a:extLst>
              <a:ext uri="{FF2B5EF4-FFF2-40B4-BE49-F238E27FC236}">
                <a16:creationId xmlns:a16="http://schemas.microsoft.com/office/drawing/2014/main" id="{B9135FBB-AFC0-44E9-A37D-B76B5BDB5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034" y="1753467"/>
            <a:ext cx="7405782" cy="3873095"/>
          </a:xfrm>
          <a:prstGeom prst="rect">
            <a:avLst/>
          </a:prstGeom>
        </p:spPr>
      </p:pic>
    </p:spTree>
    <p:extLst>
      <p:ext uri="{BB962C8B-B14F-4D97-AF65-F5344CB8AC3E}">
        <p14:creationId xmlns:p14="http://schemas.microsoft.com/office/powerpoint/2010/main" val="37884743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F47A-FF44-4217-B4E9-09D9D25298AB}"/>
              </a:ext>
            </a:extLst>
          </p:cNvPr>
          <p:cNvSpPr>
            <a:spLocks noGrp="1"/>
          </p:cNvSpPr>
          <p:nvPr>
            <p:ph type="ctrTitle"/>
          </p:nvPr>
        </p:nvSpPr>
        <p:spPr/>
        <p:txBody>
          <a:bodyPr/>
          <a:lstStyle/>
          <a:p>
            <a:r>
              <a:rPr lang="en-US" sz="6000" dirty="0">
                <a:effectLst>
                  <a:outerShdw blurRad="38100" dist="38100" dir="2700000" algn="tl">
                    <a:srgbClr val="000000">
                      <a:alpha val="43137"/>
                    </a:srgbClr>
                  </a:outerShdw>
                </a:effectLst>
              </a:rPr>
              <a:t>OS PROJECT</a:t>
            </a:r>
            <a:br>
              <a:rPr lang="en-US" dirty="0"/>
            </a:br>
            <a:r>
              <a:rPr lang="en-US" dirty="0"/>
              <a:t>HYPERVISORS</a:t>
            </a:r>
          </a:p>
        </p:txBody>
      </p:sp>
      <p:sp>
        <p:nvSpPr>
          <p:cNvPr id="3" name="Subtitle 2">
            <a:extLst>
              <a:ext uri="{FF2B5EF4-FFF2-40B4-BE49-F238E27FC236}">
                <a16:creationId xmlns:a16="http://schemas.microsoft.com/office/drawing/2014/main" id="{1A90FB03-CE56-4DDB-B97A-81197014F22C}"/>
              </a:ext>
            </a:extLst>
          </p:cNvPr>
          <p:cNvSpPr>
            <a:spLocks noGrp="1"/>
          </p:cNvSpPr>
          <p:nvPr>
            <p:ph type="subTitle" idx="1"/>
          </p:nvPr>
        </p:nvSpPr>
        <p:spPr/>
        <p:txBody>
          <a:bodyPr>
            <a:normAutofit/>
          </a:bodyPr>
          <a:lstStyle/>
          <a:p>
            <a:r>
              <a:rPr lang="en-US" sz="3200" dirty="0">
                <a:effectLst>
                  <a:outerShdw blurRad="38100" dist="38100" dir="2700000" algn="tl">
                    <a:srgbClr val="000000">
                      <a:alpha val="43137"/>
                    </a:srgbClr>
                  </a:outerShdw>
                </a:effectLst>
              </a:rPr>
              <a:t>BENCHMARKS</a:t>
            </a:r>
          </a:p>
        </p:txBody>
      </p:sp>
    </p:spTree>
    <p:extLst>
      <p:ext uri="{BB962C8B-B14F-4D97-AF65-F5344CB8AC3E}">
        <p14:creationId xmlns:p14="http://schemas.microsoft.com/office/powerpoint/2010/main" val="3288426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587829"/>
            <a:ext cx="9905999" cy="5701004"/>
          </a:xfrm>
        </p:spPr>
        <p:txBody>
          <a:bodyPr>
            <a:normAutofit/>
          </a:bodyPr>
          <a:lstStyle/>
          <a:p>
            <a:pPr marL="0" indent="0">
              <a:buNone/>
            </a:pPr>
            <a:r>
              <a:rPr lang="en-US" sz="4000" dirty="0">
                <a:latin typeface="+mj-lt"/>
              </a:rPr>
              <a:t>Tests Performed:</a:t>
            </a:r>
          </a:p>
          <a:p>
            <a:r>
              <a:rPr lang="en-US" sz="2800" dirty="0"/>
              <a:t>GeekBench</a:t>
            </a:r>
          </a:p>
          <a:p>
            <a:pPr lvl="1"/>
            <a:r>
              <a:rPr lang="en-US" sz="2400" dirty="0"/>
              <a:t>Single Thread</a:t>
            </a:r>
          </a:p>
          <a:p>
            <a:pPr lvl="1"/>
            <a:r>
              <a:rPr lang="en-US" sz="2400" dirty="0"/>
              <a:t>Multi-Threaded</a:t>
            </a:r>
          </a:p>
          <a:p>
            <a:r>
              <a:rPr lang="en-US" dirty="0" err="1"/>
              <a:t>hdparm</a:t>
            </a:r>
            <a:endParaRPr lang="en-US" dirty="0"/>
          </a:p>
          <a:p>
            <a:pPr lvl="1"/>
            <a:r>
              <a:rPr lang="en-US" dirty="0"/>
              <a:t>Cached</a:t>
            </a:r>
          </a:p>
          <a:p>
            <a:pPr lvl="1"/>
            <a:r>
              <a:rPr lang="en-US" dirty="0"/>
              <a:t>Buffered</a:t>
            </a:r>
          </a:p>
          <a:p>
            <a:r>
              <a:rPr lang="en-US" dirty="0" err="1"/>
              <a:t>Sysbench</a:t>
            </a:r>
            <a:endParaRPr lang="en-US" dirty="0"/>
          </a:p>
          <a:p>
            <a:pPr lvl="1"/>
            <a:r>
              <a:rPr lang="en-US" dirty="0"/>
              <a:t>CPU</a:t>
            </a:r>
          </a:p>
          <a:p>
            <a:pPr lvl="1"/>
            <a:r>
              <a:rPr lang="en-US" dirty="0"/>
              <a:t>Memory</a:t>
            </a:r>
          </a:p>
        </p:txBody>
      </p:sp>
    </p:spTree>
    <p:extLst>
      <p:ext uri="{BB962C8B-B14F-4D97-AF65-F5344CB8AC3E}">
        <p14:creationId xmlns:p14="http://schemas.microsoft.com/office/powerpoint/2010/main" val="3700323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65FF979-05ED-401C-8370-7074A9D6BFA8}"/>
              </a:ext>
            </a:extLst>
          </p:cNvPr>
          <p:cNvGraphicFramePr>
            <a:graphicFrameLocks noChangeAspect="1"/>
          </p:cNvGraphicFramePr>
          <p:nvPr>
            <p:extLst>
              <p:ext uri="{D42A27DB-BD31-4B8C-83A1-F6EECF244321}">
                <p14:modId xmlns:p14="http://schemas.microsoft.com/office/powerpoint/2010/main" val="1652136310"/>
              </p:ext>
            </p:extLst>
          </p:nvPr>
        </p:nvGraphicFramePr>
        <p:xfrm>
          <a:off x="602787" y="919914"/>
          <a:ext cx="10986426" cy="5018171"/>
        </p:xfrm>
        <a:graphic>
          <a:graphicData uri="http://schemas.openxmlformats.org/presentationml/2006/ole">
            <mc:AlternateContent xmlns:mc="http://schemas.openxmlformats.org/markup-compatibility/2006">
              <mc:Choice xmlns:v="urn:schemas-microsoft-com:vml" Requires="v">
                <p:oleObj spid="_x0000_s4100" name="Worksheet" r:id="rId3" imgW="12115887" imgH="5534128" progId="Excel.Sheet.12">
                  <p:embed/>
                </p:oleObj>
              </mc:Choice>
              <mc:Fallback>
                <p:oleObj name="Worksheet" r:id="rId3" imgW="12115887" imgH="5534128" progId="Excel.Sheet.12">
                  <p:embed/>
                  <p:pic>
                    <p:nvPicPr>
                      <p:cNvPr id="0" name=""/>
                      <p:cNvPicPr/>
                      <p:nvPr/>
                    </p:nvPicPr>
                    <p:blipFill>
                      <a:blip r:embed="rId4"/>
                      <a:stretch>
                        <a:fillRect/>
                      </a:stretch>
                    </p:blipFill>
                    <p:spPr>
                      <a:xfrm>
                        <a:off x="602787" y="919914"/>
                        <a:ext cx="10986426" cy="5018171"/>
                      </a:xfrm>
                      <a:prstGeom prst="rect">
                        <a:avLst/>
                      </a:prstGeom>
                    </p:spPr>
                  </p:pic>
                </p:oleObj>
              </mc:Fallback>
            </mc:AlternateContent>
          </a:graphicData>
        </a:graphic>
      </p:graphicFrame>
    </p:spTree>
    <p:extLst>
      <p:ext uri="{BB962C8B-B14F-4D97-AF65-F5344CB8AC3E}">
        <p14:creationId xmlns:p14="http://schemas.microsoft.com/office/powerpoint/2010/main" val="2798944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6732D-9115-4851-8CC6-131EECA42736}"/>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39C0B5F-8937-4848-9DEE-AB277E33BC57}"/>
              </a:ext>
            </a:extLst>
          </p:cNvPr>
          <p:cNvSpPr>
            <a:spLocks noGrp="1"/>
          </p:cNvSpPr>
          <p:nvPr>
            <p:ph idx="1"/>
          </p:nvPr>
        </p:nvSpPr>
        <p:spPr>
          <a:xfrm>
            <a:off x="838200" y="4026716"/>
            <a:ext cx="10515600" cy="2150246"/>
          </a:xfrm>
        </p:spPr>
        <p:txBody>
          <a:bodyPr/>
          <a:lstStyle/>
          <a:p>
            <a:r>
              <a:rPr lang="en-US" dirty="0"/>
              <a:t>An installation of Hyper-V (which requires Windows 10 Pro)</a:t>
            </a:r>
          </a:p>
          <a:p>
            <a:r>
              <a:rPr lang="en-US" dirty="0"/>
              <a:t>An installation of VMWare (and maybe VirtualBox)</a:t>
            </a:r>
          </a:p>
          <a:p>
            <a:r>
              <a:rPr lang="en-US" dirty="0"/>
              <a:t>Benchmarking software</a:t>
            </a:r>
          </a:p>
        </p:txBody>
      </p:sp>
      <p:graphicFrame>
        <p:nvGraphicFramePr>
          <p:cNvPr id="15" name="Table 14">
            <a:extLst>
              <a:ext uri="{FF2B5EF4-FFF2-40B4-BE49-F238E27FC236}">
                <a16:creationId xmlns:a16="http://schemas.microsoft.com/office/drawing/2014/main" id="{68D21D86-85C4-4A9F-ACA0-4BA755522686}"/>
              </a:ext>
            </a:extLst>
          </p:cNvPr>
          <p:cNvGraphicFramePr>
            <a:graphicFrameLocks noGrp="1"/>
          </p:cNvGraphicFramePr>
          <p:nvPr>
            <p:extLst>
              <p:ext uri="{D42A27DB-BD31-4B8C-83A1-F6EECF244321}">
                <p14:modId xmlns:p14="http://schemas.microsoft.com/office/powerpoint/2010/main" val="4275167127"/>
              </p:ext>
            </p:extLst>
          </p:nvPr>
        </p:nvGraphicFramePr>
        <p:xfrm>
          <a:off x="1777767" y="2394317"/>
          <a:ext cx="5937250" cy="1246505"/>
        </p:xfrm>
        <a:graphic>
          <a:graphicData uri="http://schemas.openxmlformats.org/drawingml/2006/table">
            <a:tbl>
              <a:tblPr firstRow="1" firstCol="1" bandRow="1"/>
              <a:tblGrid>
                <a:gridCol w="1617345">
                  <a:extLst>
                    <a:ext uri="{9D8B030D-6E8A-4147-A177-3AD203B41FA5}">
                      <a16:colId xmlns:a16="http://schemas.microsoft.com/office/drawing/2014/main" val="1249026097"/>
                    </a:ext>
                  </a:extLst>
                </a:gridCol>
                <a:gridCol w="2317115">
                  <a:extLst>
                    <a:ext uri="{9D8B030D-6E8A-4147-A177-3AD203B41FA5}">
                      <a16:colId xmlns:a16="http://schemas.microsoft.com/office/drawing/2014/main" val="1882560714"/>
                    </a:ext>
                  </a:extLst>
                </a:gridCol>
                <a:gridCol w="2002790">
                  <a:extLst>
                    <a:ext uri="{9D8B030D-6E8A-4147-A177-3AD203B41FA5}">
                      <a16:colId xmlns:a16="http://schemas.microsoft.com/office/drawing/2014/main" val="347918643"/>
                    </a:ext>
                  </a:extLst>
                </a:gridCol>
              </a:tblGrid>
              <a:tr h="0">
                <a:tc>
                  <a:txBody>
                    <a:bodyPr/>
                    <a:lstStyle/>
                    <a:p>
                      <a:pPr>
                        <a:lnSpc>
                          <a:spcPct val="107000"/>
                        </a:lnSpc>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Testbench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nSpc>
                          <a:spcPct val="107000"/>
                        </a:lnSpc>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Rahim PC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tc>
                  <a:txBody>
                    <a:bodyPr/>
                    <a:lstStyle/>
                    <a:p>
                      <a:pPr>
                        <a:lnSpc>
                          <a:spcPct val="107000"/>
                        </a:lnSpc>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Sam PC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905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98434565"/>
                  </a:ext>
                </a:extLst>
              </a:tr>
              <a:tr h="0">
                <a:tc>
                  <a:txBody>
                    <a:bodyPr/>
                    <a:lstStyle/>
                    <a:p>
                      <a:pPr>
                        <a:lnSpc>
                          <a:spcPct val="107000"/>
                        </a:lnSpc>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CPU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i5 8600k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i5 6600k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74688167"/>
                  </a:ext>
                </a:extLst>
              </a:tr>
              <a:tr h="0">
                <a:tc>
                  <a:txBody>
                    <a:bodyPr/>
                    <a:lstStyle/>
                    <a:p>
                      <a:pPr>
                        <a:lnSpc>
                          <a:spcPct val="107000"/>
                        </a:lnSpc>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Cores/Threads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6/6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4/4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522357403"/>
                  </a:ext>
                </a:extLst>
              </a:tr>
              <a:tr h="0">
                <a:tc>
                  <a:txBody>
                    <a:bodyPr/>
                    <a:lstStyle/>
                    <a:p>
                      <a:pPr>
                        <a:lnSpc>
                          <a:spcPct val="107000"/>
                        </a:lnSpc>
                        <a:spcAft>
                          <a:spcPts val="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SSD?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678001571"/>
                  </a:ext>
                </a:extLst>
              </a:tr>
              <a:tr h="0">
                <a:tc>
                  <a:txBody>
                    <a:bodyPr/>
                    <a:lstStyle/>
                    <a:p>
                      <a:pPr>
                        <a:lnSpc>
                          <a:spcPct val="107000"/>
                        </a:lnSpc>
                        <a:spcAft>
                          <a:spcPts val="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a:effectLst/>
                          <a:latin typeface="Calibri" panose="020F0502020204030204" pitchFamily="34" charset="0"/>
                          <a:ea typeface="Calibri" panose="020F0502020204030204" pitchFamily="34" charset="0"/>
                          <a:cs typeface="Times New Roman" panose="02020603050405020304" pitchFamily="18" charset="0"/>
                        </a:rPr>
                        <a:t>16GB DDR4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tc>
                  <a:txBody>
                    <a:bodyPr/>
                    <a:lstStyle/>
                    <a:p>
                      <a:pPr>
                        <a:lnSpc>
                          <a:spcPct val="107000"/>
                        </a:lnSpc>
                        <a:spcAft>
                          <a:spcPts val="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16GB DDR4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999999"/>
                      </a:solidFill>
                      <a:prstDash val="solid"/>
                      <a:round/>
                      <a:headEnd type="none" w="med" len="med"/>
                      <a:tailEnd type="none" w="med" len="med"/>
                    </a:lnL>
                    <a:lnR w="12700" cap="flat" cmpd="sng" algn="ctr">
                      <a:solidFill>
                        <a:srgbClr val="999999"/>
                      </a:solidFill>
                      <a:prstDash val="solid"/>
                      <a:round/>
                      <a:headEnd type="none" w="med" len="med"/>
                      <a:tailEnd type="none" w="med" len="med"/>
                    </a:lnR>
                    <a:lnT w="12700" cap="flat" cmpd="sng" algn="ctr">
                      <a:solidFill>
                        <a:srgbClr val="999999"/>
                      </a:solidFill>
                      <a:prstDash val="solid"/>
                      <a:round/>
                      <a:headEnd type="none" w="med" len="med"/>
                      <a:tailEnd type="none" w="med" len="med"/>
                    </a:lnT>
                    <a:lnB w="12700"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03284099"/>
                  </a:ext>
                </a:extLst>
              </a:tr>
            </a:tbl>
          </a:graphicData>
        </a:graphic>
      </p:graphicFrame>
      <p:sp>
        <p:nvSpPr>
          <p:cNvPr id="16" name="TextBox 15">
            <a:extLst>
              <a:ext uri="{FF2B5EF4-FFF2-40B4-BE49-F238E27FC236}">
                <a16:creationId xmlns:a16="http://schemas.microsoft.com/office/drawing/2014/main" id="{2D48D6EB-BB63-4C15-831C-085990EE4693}"/>
              </a:ext>
            </a:extLst>
          </p:cNvPr>
          <p:cNvSpPr txBox="1"/>
          <p:nvPr/>
        </p:nvSpPr>
        <p:spPr>
          <a:xfrm>
            <a:off x="838200" y="1818949"/>
            <a:ext cx="10515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Test Benches, in this case we shall name them:</a:t>
            </a:r>
          </a:p>
        </p:txBody>
      </p:sp>
    </p:spTree>
    <p:extLst>
      <p:ext uri="{BB962C8B-B14F-4D97-AF65-F5344CB8AC3E}">
        <p14:creationId xmlns:p14="http://schemas.microsoft.com/office/powerpoint/2010/main" val="354036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587829"/>
            <a:ext cx="9905999" cy="5701004"/>
          </a:xfrm>
        </p:spPr>
        <p:txBody>
          <a:bodyPr>
            <a:normAutofit fontScale="70000" lnSpcReduction="20000"/>
          </a:bodyPr>
          <a:lstStyle/>
          <a:p>
            <a:pPr marL="0" indent="0" algn="ctr">
              <a:buNone/>
            </a:pPr>
            <a:r>
              <a:rPr lang="en-US" sz="4000" dirty="0">
                <a:latin typeface="+mj-lt"/>
              </a:rPr>
              <a:t>GeekBench Scores</a:t>
            </a:r>
            <a:endParaRPr lang="en-US" dirty="0"/>
          </a:p>
          <a:p>
            <a:pPr marL="0" indent="0">
              <a:buNone/>
            </a:pPr>
            <a:r>
              <a:rPr lang="en-US" b="1" dirty="0"/>
              <a:t>Type I</a:t>
            </a:r>
            <a:endParaRPr lang="en-US" dirty="0"/>
          </a:p>
          <a:p>
            <a:r>
              <a:rPr lang="en-US" b="1" u="sng" dirty="0" err="1">
                <a:hlinkClick r:id="rId2"/>
              </a:rPr>
              <a:t>HyperV</a:t>
            </a:r>
            <a:r>
              <a:rPr lang="en-US" b="1" u="sng" dirty="0">
                <a:hlinkClick r:id="rId2"/>
              </a:rPr>
              <a:t> Dynamic Memory</a:t>
            </a:r>
            <a:endParaRPr lang="en-US" dirty="0"/>
          </a:p>
          <a:p>
            <a:r>
              <a:rPr lang="en-US" b="1" u="sng" dirty="0" err="1">
                <a:hlinkClick r:id="rId3"/>
              </a:rPr>
              <a:t>HyperV</a:t>
            </a:r>
            <a:r>
              <a:rPr lang="en-US" b="1" u="sng" dirty="0">
                <a:hlinkClick r:id="rId3"/>
              </a:rPr>
              <a:t> Static Memory 1</a:t>
            </a:r>
            <a:endParaRPr lang="en-US" dirty="0"/>
          </a:p>
          <a:p>
            <a:r>
              <a:rPr lang="en-US" b="1" u="sng" dirty="0" err="1">
                <a:hlinkClick r:id="rId4"/>
              </a:rPr>
              <a:t>HyperV</a:t>
            </a:r>
            <a:r>
              <a:rPr lang="en-US" b="1" u="sng" dirty="0">
                <a:hlinkClick r:id="rId4"/>
              </a:rPr>
              <a:t> Static Memory 2</a:t>
            </a:r>
            <a:endParaRPr lang="en-US" dirty="0"/>
          </a:p>
          <a:p>
            <a:pPr marL="0" indent="0">
              <a:buNone/>
            </a:pPr>
            <a:r>
              <a:rPr lang="en-US" b="1" dirty="0"/>
              <a:t>Type II:</a:t>
            </a:r>
            <a:endParaRPr lang="en-US" dirty="0"/>
          </a:p>
          <a:p>
            <a:r>
              <a:rPr lang="en-US" b="1" u="sng" dirty="0">
                <a:hlinkClick r:id="rId5"/>
              </a:rPr>
              <a:t>VMware 1</a:t>
            </a:r>
            <a:endParaRPr lang="en-US" dirty="0"/>
          </a:p>
          <a:p>
            <a:r>
              <a:rPr lang="en-US" b="1" u="sng" dirty="0">
                <a:hlinkClick r:id="rId6"/>
              </a:rPr>
              <a:t>VMware 2</a:t>
            </a:r>
            <a:endParaRPr lang="en-US" dirty="0"/>
          </a:p>
          <a:p>
            <a:r>
              <a:rPr lang="en-US" b="1" u="sng" dirty="0">
                <a:hlinkClick r:id="rId7"/>
              </a:rPr>
              <a:t>VirtualBox 1</a:t>
            </a:r>
            <a:endParaRPr lang="en-US" dirty="0"/>
          </a:p>
          <a:p>
            <a:r>
              <a:rPr lang="en-US" b="1" u="sng" dirty="0">
                <a:hlinkClick r:id="rId8"/>
              </a:rPr>
              <a:t>VirtualBox 2</a:t>
            </a:r>
            <a:endParaRPr lang="en-US" dirty="0"/>
          </a:p>
          <a:p>
            <a:pPr marL="0" indent="0">
              <a:buNone/>
            </a:pPr>
            <a:r>
              <a:rPr lang="en-US" b="1" dirty="0"/>
              <a:t>Reference Scores (Host):</a:t>
            </a:r>
            <a:endParaRPr lang="en-US" dirty="0"/>
          </a:p>
          <a:p>
            <a:r>
              <a:rPr lang="en-US" b="1" u="sng" dirty="0">
                <a:hlinkClick r:id="rId9"/>
              </a:rPr>
              <a:t>Windows (Host) 1</a:t>
            </a:r>
            <a:endParaRPr lang="en-US" dirty="0"/>
          </a:p>
          <a:p>
            <a:r>
              <a:rPr lang="en-US" b="1" u="sng" dirty="0">
                <a:hlinkClick r:id="rId10"/>
              </a:rPr>
              <a:t>Windows (Host) 2</a:t>
            </a:r>
            <a:endParaRPr lang="en-US" dirty="0"/>
          </a:p>
          <a:p>
            <a:r>
              <a:rPr lang="en-US" b="1" u="sng" dirty="0">
                <a:hlinkClick r:id="rId11"/>
              </a:rPr>
              <a:t>Windows (Host) </a:t>
            </a:r>
            <a:r>
              <a:rPr lang="en-US" b="1" u="sng" dirty="0" err="1">
                <a:hlinkClick r:id="rId11"/>
              </a:rPr>
              <a:t>HyperV</a:t>
            </a:r>
            <a:r>
              <a:rPr lang="en-US" b="1" u="sng" dirty="0">
                <a:hlinkClick r:id="rId11"/>
              </a:rPr>
              <a:t> enabled</a:t>
            </a:r>
            <a:endParaRPr lang="en-US" dirty="0"/>
          </a:p>
        </p:txBody>
      </p:sp>
    </p:spTree>
    <p:extLst>
      <p:ext uri="{BB962C8B-B14F-4D97-AF65-F5344CB8AC3E}">
        <p14:creationId xmlns:p14="http://schemas.microsoft.com/office/powerpoint/2010/main" val="1120425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F47A-FF44-4217-B4E9-09D9D25298AB}"/>
              </a:ext>
            </a:extLst>
          </p:cNvPr>
          <p:cNvSpPr>
            <a:spLocks noGrp="1"/>
          </p:cNvSpPr>
          <p:nvPr>
            <p:ph type="ctrTitle"/>
          </p:nvPr>
        </p:nvSpPr>
        <p:spPr/>
        <p:txBody>
          <a:bodyPr/>
          <a:lstStyle/>
          <a:p>
            <a:r>
              <a:rPr lang="en-US" sz="6000" dirty="0">
                <a:effectLst>
                  <a:outerShdw blurRad="38100" dist="38100" dir="2700000" algn="tl">
                    <a:srgbClr val="000000">
                      <a:alpha val="43137"/>
                    </a:srgbClr>
                  </a:outerShdw>
                </a:effectLst>
              </a:rPr>
              <a:t>OS PROJECT</a:t>
            </a:r>
            <a:br>
              <a:rPr lang="en-US" dirty="0"/>
            </a:br>
            <a:r>
              <a:rPr lang="en-US" dirty="0"/>
              <a:t>HYPERVISORS</a:t>
            </a:r>
          </a:p>
        </p:txBody>
      </p:sp>
      <p:sp>
        <p:nvSpPr>
          <p:cNvPr id="3" name="Subtitle 2">
            <a:extLst>
              <a:ext uri="{FF2B5EF4-FFF2-40B4-BE49-F238E27FC236}">
                <a16:creationId xmlns:a16="http://schemas.microsoft.com/office/drawing/2014/main" id="{1A90FB03-CE56-4DDB-B97A-81197014F22C}"/>
              </a:ext>
            </a:extLst>
          </p:cNvPr>
          <p:cNvSpPr>
            <a:spLocks noGrp="1"/>
          </p:cNvSpPr>
          <p:nvPr>
            <p:ph type="subTitle" idx="1"/>
          </p:nvPr>
        </p:nvSpPr>
        <p:spPr/>
        <p:txBody>
          <a:bodyPr>
            <a:normAutofit/>
          </a:bodyPr>
          <a:lstStyle/>
          <a:p>
            <a:r>
              <a:rPr lang="en-US" sz="3200" dirty="0">
                <a:effectLst>
                  <a:outerShdw blurRad="38100" dist="38100" dir="2700000" algn="tl">
                    <a:srgbClr val="000000">
                      <a:alpha val="43137"/>
                    </a:srgbClr>
                  </a:outerShdw>
                </a:effectLst>
              </a:rPr>
              <a:t>Closing </a:t>
            </a:r>
            <a:r>
              <a:rPr lang="en-US" sz="3200">
                <a:effectLst>
                  <a:outerShdw blurRad="38100" dist="38100" dir="2700000" algn="tl">
                    <a:srgbClr val="000000">
                      <a:alpha val="43137"/>
                    </a:srgbClr>
                  </a:outerShdw>
                </a:effectLst>
              </a:rPr>
              <a:t>thoUGHts</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65006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a:xfrm>
            <a:off x="1141413" y="618518"/>
            <a:ext cx="9905998" cy="1098315"/>
          </a:xfrm>
        </p:spPr>
        <p:txBody>
          <a:bodyPr/>
          <a:lstStyle/>
          <a:p>
            <a:r>
              <a:rPr lang="en-US" b="1" dirty="0"/>
              <a:t>Performance</a:t>
            </a:r>
            <a:endParaRPr lang="en-US" dirty="0"/>
          </a:p>
        </p:txBody>
      </p:sp>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1904301"/>
            <a:ext cx="9905999" cy="3886900"/>
          </a:xfrm>
        </p:spPr>
        <p:txBody>
          <a:bodyPr>
            <a:normAutofit/>
          </a:bodyPr>
          <a:lstStyle/>
          <a:p>
            <a:pPr marL="0" indent="0">
              <a:buNone/>
            </a:pPr>
            <a:r>
              <a:rPr lang="en-US" dirty="0"/>
              <a:t>For general purpose/personal use, Type II hypervisors have matured enough that you can use them for almost any purpose(that does not require specialized hardware).</a:t>
            </a:r>
            <a:br>
              <a:rPr lang="en-US" dirty="0"/>
            </a:br>
            <a:r>
              <a:rPr lang="en-US" dirty="0"/>
              <a:t>However, if disk speed is a factor for you, then Native Hypervisors(Type I) are by far the best in terms of Disk I/O speed, as they do not have to interface with the Host OS I/O Scheduler, and instead get direct access to storage.</a:t>
            </a:r>
          </a:p>
        </p:txBody>
      </p:sp>
    </p:spTree>
    <p:extLst>
      <p:ext uri="{BB962C8B-B14F-4D97-AF65-F5344CB8AC3E}">
        <p14:creationId xmlns:p14="http://schemas.microsoft.com/office/powerpoint/2010/main" val="3418293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a:xfrm>
            <a:off x="1141413" y="618518"/>
            <a:ext cx="9905998" cy="1098315"/>
          </a:xfrm>
        </p:spPr>
        <p:txBody>
          <a:bodyPr/>
          <a:lstStyle/>
          <a:p>
            <a:r>
              <a:rPr lang="en-US" b="1" dirty="0"/>
              <a:t>Performance</a:t>
            </a:r>
            <a:endParaRPr lang="en-US" dirty="0"/>
          </a:p>
        </p:txBody>
      </p:sp>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3546703"/>
            <a:ext cx="9905999" cy="2244498"/>
          </a:xfrm>
        </p:spPr>
        <p:txBody>
          <a:bodyPr>
            <a:normAutofit/>
          </a:bodyPr>
          <a:lstStyle/>
          <a:p>
            <a:pPr marL="0" indent="0">
              <a:buNone/>
            </a:pPr>
            <a:r>
              <a:rPr lang="en-US" dirty="0"/>
              <a:t>The above table shows the performance in certain benchmarks, the reference link can be found at the end of the document. The author goes into deep details during his testing of the different hypervisors.</a:t>
            </a:r>
          </a:p>
        </p:txBody>
      </p:sp>
      <p:pic>
        <p:nvPicPr>
          <p:cNvPr id="14" name="Picture 13">
            <a:extLst>
              <a:ext uri="{FF2B5EF4-FFF2-40B4-BE49-F238E27FC236}">
                <a16:creationId xmlns:a16="http://schemas.microsoft.com/office/drawing/2014/main" id="{8478C868-B026-47B8-8DF9-FFB80E2623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1412" y="1704975"/>
            <a:ext cx="5934075" cy="1724025"/>
          </a:xfrm>
          <a:prstGeom prst="rect">
            <a:avLst/>
          </a:prstGeom>
          <a:noFill/>
          <a:ln>
            <a:noFill/>
          </a:ln>
        </p:spPr>
      </p:pic>
    </p:spTree>
    <p:extLst>
      <p:ext uri="{BB962C8B-B14F-4D97-AF65-F5344CB8AC3E}">
        <p14:creationId xmlns:p14="http://schemas.microsoft.com/office/powerpoint/2010/main" val="563480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a:xfrm>
            <a:off x="1141413" y="618518"/>
            <a:ext cx="9905998" cy="1098315"/>
          </a:xfrm>
        </p:spPr>
        <p:txBody>
          <a:bodyPr/>
          <a:lstStyle/>
          <a:p>
            <a:r>
              <a:rPr lang="en-US" b="1" dirty="0"/>
              <a:t>Explanation</a:t>
            </a:r>
            <a:endParaRPr lang="en-US" dirty="0"/>
          </a:p>
        </p:txBody>
      </p:sp>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1894114"/>
            <a:ext cx="9905999" cy="3897087"/>
          </a:xfrm>
        </p:spPr>
        <p:txBody>
          <a:bodyPr>
            <a:normAutofit/>
          </a:bodyPr>
          <a:lstStyle/>
          <a:p>
            <a:r>
              <a:rPr lang="en-US" dirty="0"/>
              <a:t>The performance deficit of Hyper-V can be attributed to the kernel having to manage both the guest and native OS.</a:t>
            </a:r>
          </a:p>
          <a:p>
            <a:r>
              <a:rPr lang="en-US" dirty="0"/>
              <a:t>Secondly the performance gap has closed in recent years due to advancements in technology, especially with the introduction of Hardware Assisted Virtualization, called VT-x on the intel platform and AMD-V on the AMD platform, which are a set of instructions related to virtualization. These carry flags that can be checked in Linux using “/proc/</a:t>
            </a:r>
            <a:r>
              <a:rPr lang="en-US" dirty="0" err="1"/>
              <a:t>cpuinfo</a:t>
            </a:r>
            <a:r>
              <a:rPr lang="en-US" dirty="0"/>
              <a:t>” </a:t>
            </a:r>
          </a:p>
        </p:txBody>
      </p:sp>
    </p:spTree>
    <p:extLst>
      <p:ext uri="{BB962C8B-B14F-4D97-AF65-F5344CB8AC3E}">
        <p14:creationId xmlns:p14="http://schemas.microsoft.com/office/powerpoint/2010/main" val="1116056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a:xfrm>
            <a:off x="1141413" y="618518"/>
            <a:ext cx="9905998" cy="1098315"/>
          </a:xfrm>
        </p:spPr>
        <p:txBody>
          <a:bodyPr/>
          <a:lstStyle/>
          <a:p>
            <a:r>
              <a:rPr lang="en-US" b="1" dirty="0"/>
              <a:t>Caveats</a:t>
            </a:r>
            <a:endParaRPr lang="en-US" dirty="0"/>
          </a:p>
        </p:txBody>
      </p:sp>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1894114"/>
            <a:ext cx="9905999" cy="3897087"/>
          </a:xfrm>
        </p:spPr>
        <p:txBody>
          <a:bodyPr>
            <a:normAutofit fontScale="85000" lnSpcReduction="10000"/>
          </a:bodyPr>
          <a:lstStyle/>
          <a:p>
            <a:r>
              <a:rPr lang="en-US" dirty="0"/>
              <a:t>On most Hypervisors, GPU Performance is subpar, as most of the graphics processing occurs on the CPU, which is not ideal for these kinds of computations. This is done via software-based rendering which is marginally slower than hardware-based rendering. An alternative is to use GPU Passthrough, which however, requires an additional GPU and output (so that the main GPU can still display the hypervisor OS).</a:t>
            </a:r>
          </a:p>
          <a:p>
            <a:r>
              <a:rPr lang="en-US" dirty="0"/>
              <a:t>However, Nvidia Quadro cards do support GPU Passthrough without having an extra card, as this is mostly a driver issue. Some workarounds do exist but are not recommended.</a:t>
            </a:r>
            <a:br>
              <a:rPr lang="en-US" dirty="0"/>
            </a:br>
            <a:r>
              <a:rPr lang="en-US" dirty="0"/>
              <a:t>Type II Hypervisors also have higher I/O latency and lower bandwidth(especially in the case of VMware disk performance).</a:t>
            </a:r>
            <a:br>
              <a:rPr lang="en-US" dirty="0"/>
            </a:br>
            <a:endParaRPr lang="en-US" dirty="0"/>
          </a:p>
        </p:txBody>
      </p:sp>
    </p:spTree>
    <p:extLst>
      <p:ext uri="{BB962C8B-B14F-4D97-AF65-F5344CB8AC3E}">
        <p14:creationId xmlns:p14="http://schemas.microsoft.com/office/powerpoint/2010/main" val="3969733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a:xfrm>
            <a:off x="1141413" y="618518"/>
            <a:ext cx="9905998" cy="1098315"/>
          </a:xfrm>
        </p:spPr>
        <p:txBody>
          <a:bodyPr/>
          <a:lstStyle/>
          <a:p>
            <a:r>
              <a:rPr lang="en-US" b="1" dirty="0"/>
              <a:t>Recommendations</a:t>
            </a:r>
            <a:endParaRPr lang="en-US" dirty="0"/>
          </a:p>
        </p:txBody>
      </p:sp>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1894114"/>
            <a:ext cx="9905999" cy="3897087"/>
          </a:xfrm>
        </p:spPr>
        <p:txBody>
          <a:bodyPr>
            <a:normAutofit fontScale="85000" lnSpcReduction="10000"/>
          </a:bodyPr>
          <a:lstStyle/>
          <a:p>
            <a:r>
              <a:rPr lang="en-US" dirty="0"/>
              <a:t>For personal use, I would recommend VMware, as it has easy host integration (drag and drop), and quite good performance, sometimes even beating the native Windows Host (due to Linux optimizations). However, for any storage-based tasks, it does fall short.</a:t>
            </a:r>
            <a:br>
              <a:rPr lang="en-US" dirty="0"/>
            </a:br>
            <a:r>
              <a:rPr lang="en-US" dirty="0"/>
              <a:t>For large scale and commercial use, Native Type I Hypervisors are a much better option, as they have direct access to hardware, which may speed up certain workloads by a large amount.</a:t>
            </a:r>
          </a:p>
          <a:p>
            <a:r>
              <a:rPr lang="en-US" dirty="0"/>
              <a:t>However, if the majority of your work is done on a certain OS, then a Native install is much better, as hypervisors should only be used for testing/prototyping programs, and not for the majority of tasks (which should ideally be done natively).</a:t>
            </a:r>
            <a:br>
              <a:rPr lang="en-US" dirty="0"/>
            </a:br>
            <a:r>
              <a:rPr lang="en-US" dirty="0"/>
              <a:t>An exception to this is for security reasons, as a virtualized OS is less risky for the company.</a:t>
            </a:r>
          </a:p>
        </p:txBody>
      </p:sp>
    </p:spTree>
    <p:extLst>
      <p:ext uri="{BB962C8B-B14F-4D97-AF65-F5344CB8AC3E}">
        <p14:creationId xmlns:p14="http://schemas.microsoft.com/office/powerpoint/2010/main" val="1731481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a:xfrm>
            <a:off x="1141413" y="618518"/>
            <a:ext cx="9905998" cy="1098315"/>
          </a:xfrm>
        </p:spPr>
        <p:txBody>
          <a:bodyPr/>
          <a:lstStyle/>
          <a:p>
            <a:r>
              <a:rPr lang="en-US" b="1" dirty="0"/>
              <a:t>References</a:t>
            </a:r>
            <a:endParaRPr lang="en-US" dirty="0"/>
          </a:p>
        </p:txBody>
      </p:sp>
      <p:sp>
        <p:nvSpPr>
          <p:cNvPr id="3" name="Content Placeholder 2">
            <a:extLst>
              <a:ext uri="{FF2B5EF4-FFF2-40B4-BE49-F238E27FC236}">
                <a16:creationId xmlns:a16="http://schemas.microsoft.com/office/drawing/2014/main" id="{52117A3E-CA2F-4777-9937-44AE5C9C22DD}"/>
              </a:ext>
            </a:extLst>
          </p:cNvPr>
          <p:cNvSpPr>
            <a:spLocks noGrp="1"/>
          </p:cNvSpPr>
          <p:nvPr>
            <p:ph idx="1"/>
          </p:nvPr>
        </p:nvSpPr>
        <p:spPr>
          <a:xfrm>
            <a:off x="1141412" y="1894114"/>
            <a:ext cx="9905999" cy="3897087"/>
          </a:xfrm>
        </p:spPr>
        <p:txBody>
          <a:bodyPr>
            <a:normAutofit/>
          </a:bodyPr>
          <a:lstStyle/>
          <a:p>
            <a:r>
              <a:rPr lang="en-US" u="sng" dirty="0">
                <a:hlinkClick r:id="rId2"/>
              </a:rPr>
              <a:t>https://xioustic.com/2019/06/07/windows-hypervisors-benchmarks/</a:t>
            </a:r>
            <a:endParaRPr lang="en-US" dirty="0"/>
          </a:p>
          <a:p>
            <a:r>
              <a:rPr lang="en-US" u="sng" dirty="0">
                <a:hlinkClick r:id="rId3"/>
              </a:rPr>
              <a:t>https://en.wikipedia.org/wiki/Virtualization</a:t>
            </a:r>
            <a:endParaRPr lang="en-US" dirty="0"/>
          </a:p>
          <a:p>
            <a:pPr marL="0" indent="0">
              <a:buNone/>
            </a:pPr>
            <a:endParaRPr lang="en-US" dirty="0"/>
          </a:p>
        </p:txBody>
      </p:sp>
    </p:spTree>
    <p:extLst>
      <p:ext uri="{BB962C8B-B14F-4D97-AF65-F5344CB8AC3E}">
        <p14:creationId xmlns:p14="http://schemas.microsoft.com/office/powerpoint/2010/main" val="3677683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BA-9BCD-4356-A393-8BFBDB412302}"/>
              </a:ext>
            </a:extLst>
          </p:cNvPr>
          <p:cNvSpPr>
            <a:spLocks noGrp="1"/>
          </p:cNvSpPr>
          <p:nvPr>
            <p:ph type="title"/>
          </p:nvPr>
        </p:nvSpPr>
        <p:spPr>
          <a:xfrm>
            <a:off x="1262711" y="2689715"/>
            <a:ext cx="9905998" cy="1478570"/>
          </a:xfrm>
        </p:spPr>
        <p:txBody>
          <a:bodyPr/>
          <a:lstStyle/>
          <a:p>
            <a:pPr algn="ctr"/>
            <a:r>
              <a:rPr lang="en-US" b="1" dirty="0"/>
              <a:t>THANK YOU</a:t>
            </a:r>
            <a:endParaRPr lang="en-US" dirty="0"/>
          </a:p>
        </p:txBody>
      </p:sp>
    </p:spTree>
    <p:extLst>
      <p:ext uri="{BB962C8B-B14F-4D97-AF65-F5344CB8AC3E}">
        <p14:creationId xmlns:p14="http://schemas.microsoft.com/office/powerpoint/2010/main" val="101627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F47A-FF44-4217-B4E9-09D9D25298AB}"/>
              </a:ext>
            </a:extLst>
          </p:cNvPr>
          <p:cNvSpPr>
            <a:spLocks noGrp="1"/>
          </p:cNvSpPr>
          <p:nvPr>
            <p:ph type="ctrTitle"/>
          </p:nvPr>
        </p:nvSpPr>
        <p:spPr/>
        <p:txBody>
          <a:bodyPr/>
          <a:lstStyle/>
          <a:p>
            <a:r>
              <a:rPr lang="en-US" sz="6000" dirty="0">
                <a:effectLst>
                  <a:outerShdw blurRad="38100" dist="38100" dir="2700000" algn="tl">
                    <a:srgbClr val="000000">
                      <a:alpha val="43137"/>
                    </a:srgbClr>
                  </a:outerShdw>
                </a:effectLst>
              </a:rPr>
              <a:t>OS PROJECT</a:t>
            </a:r>
            <a:br>
              <a:rPr lang="en-US" dirty="0"/>
            </a:br>
            <a:r>
              <a:rPr lang="en-US" dirty="0"/>
              <a:t>HYPERVISORS</a:t>
            </a:r>
          </a:p>
        </p:txBody>
      </p:sp>
      <p:sp>
        <p:nvSpPr>
          <p:cNvPr id="3" name="Subtitle 2">
            <a:extLst>
              <a:ext uri="{FF2B5EF4-FFF2-40B4-BE49-F238E27FC236}">
                <a16:creationId xmlns:a16="http://schemas.microsoft.com/office/drawing/2014/main" id="{1A90FB03-CE56-4DDB-B97A-81197014F22C}"/>
              </a:ext>
            </a:extLst>
          </p:cNvPr>
          <p:cNvSpPr>
            <a:spLocks noGrp="1"/>
          </p:cNvSpPr>
          <p:nvPr>
            <p:ph type="subTitle" idx="1"/>
          </p:nvPr>
        </p:nvSpPr>
        <p:spPr/>
        <p:txBody>
          <a:bodyPr>
            <a:normAutofit/>
          </a:bodyPr>
          <a:lstStyle/>
          <a:p>
            <a:r>
              <a:rPr lang="en-US" sz="3200" dirty="0">
                <a:effectLst>
                  <a:outerShdw blurRad="38100" dist="38100" dir="2700000" algn="tl">
                    <a:srgbClr val="000000">
                      <a:alpha val="43137"/>
                    </a:srgbClr>
                  </a:outerShdw>
                </a:effectLst>
              </a:rPr>
              <a:t>Comparison</a:t>
            </a:r>
          </a:p>
        </p:txBody>
      </p:sp>
    </p:spTree>
    <p:extLst>
      <p:ext uri="{BB962C8B-B14F-4D97-AF65-F5344CB8AC3E}">
        <p14:creationId xmlns:p14="http://schemas.microsoft.com/office/powerpoint/2010/main" val="4192181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824C-A393-4F2F-A698-569DF5E12697}"/>
              </a:ext>
            </a:extLst>
          </p:cNvPr>
          <p:cNvSpPr>
            <a:spLocks noGrp="1"/>
          </p:cNvSpPr>
          <p:nvPr>
            <p:ph type="title"/>
          </p:nvPr>
        </p:nvSpPr>
        <p:spPr/>
        <p:txBody>
          <a:bodyPr/>
          <a:lstStyle/>
          <a:p>
            <a:r>
              <a:rPr lang="en-US" dirty="0"/>
              <a:t>Comparison</a:t>
            </a:r>
          </a:p>
        </p:txBody>
      </p:sp>
      <p:sp>
        <p:nvSpPr>
          <p:cNvPr id="5" name="Content Placeholder 4">
            <a:extLst>
              <a:ext uri="{FF2B5EF4-FFF2-40B4-BE49-F238E27FC236}">
                <a16:creationId xmlns:a16="http://schemas.microsoft.com/office/drawing/2014/main" id="{5F5B6A3F-4313-4115-9637-703D023749B9}"/>
              </a:ext>
            </a:extLst>
          </p:cNvPr>
          <p:cNvSpPr>
            <a:spLocks noGrp="1"/>
          </p:cNvSpPr>
          <p:nvPr>
            <p:ph idx="1"/>
          </p:nvPr>
        </p:nvSpPr>
        <p:spPr>
          <a:xfrm>
            <a:off x="1141412" y="2097088"/>
            <a:ext cx="9905999" cy="4322373"/>
          </a:xfrm>
        </p:spPr>
        <p:txBody>
          <a:bodyPr>
            <a:normAutofit fontScale="85000" lnSpcReduction="20000"/>
          </a:bodyPr>
          <a:lstStyle/>
          <a:p>
            <a:pPr lvl="0"/>
            <a:r>
              <a:rPr lang="en-US" dirty="0"/>
              <a:t>Hypervisor is a software that allows physical host machines (system) to create and operate multiple virtual machines.</a:t>
            </a:r>
          </a:p>
          <a:p>
            <a:pPr lvl="0"/>
            <a:r>
              <a:rPr lang="en-US" dirty="0"/>
              <a:t>Allocate computer resources</a:t>
            </a:r>
          </a:p>
          <a:p>
            <a:pPr lvl="0"/>
            <a:r>
              <a:rPr lang="en-US" dirty="0"/>
              <a:t>multiple OS host</a:t>
            </a:r>
          </a:p>
          <a:p>
            <a:pPr lvl="0"/>
            <a:r>
              <a:rPr lang="en-US" dirty="0"/>
              <a:t>time consumption testing/debugging purpose</a:t>
            </a:r>
          </a:p>
          <a:p>
            <a:pPr lvl="0"/>
            <a:r>
              <a:rPr lang="en-US" dirty="0"/>
              <a:t>individuality/performance</a:t>
            </a:r>
          </a:p>
          <a:p>
            <a:pPr lvl="0"/>
            <a:r>
              <a:rPr lang="en-US" dirty="0"/>
              <a:t>reduce operational costs …. fewer systems involved</a:t>
            </a:r>
          </a:p>
          <a:p>
            <a:pPr lvl="0"/>
            <a:r>
              <a:rPr lang="en-US" dirty="0"/>
              <a:t>better scalability</a:t>
            </a:r>
          </a:p>
          <a:p>
            <a:pPr lvl="0"/>
            <a:r>
              <a:rPr lang="en-US" dirty="0"/>
              <a:t>bare metal/ Type 1</a:t>
            </a:r>
          </a:p>
          <a:p>
            <a:pPr lvl="0"/>
            <a:r>
              <a:rPr lang="en-US" dirty="0"/>
              <a:t>embedded/Type 2</a:t>
            </a:r>
          </a:p>
        </p:txBody>
      </p:sp>
    </p:spTree>
    <p:extLst>
      <p:ext uri="{BB962C8B-B14F-4D97-AF65-F5344CB8AC3E}">
        <p14:creationId xmlns:p14="http://schemas.microsoft.com/office/powerpoint/2010/main" val="162482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824C-A393-4F2F-A698-569DF5E12697}"/>
              </a:ext>
            </a:extLst>
          </p:cNvPr>
          <p:cNvSpPr>
            <a:spLocks noGrp="1"/>
          </p:cNvSpPr>
          <p:nvPr>
            <p:ph type="title"/>
          </p:nvPr>
        </p:nvSpPr>
        <p:spPr/>
        <p:txBody>
          <a:bodyPr/>
          <a:lstStyle/>
          <a:p>
            <a:r>
              <a:rPr lang="en-US" dirty="0"/>
              <a:t>Comparison</a:t>
            </a:r>
          </a:p>
        </p:txBody>
      </p:sp>
      <p:sp>
        <p:nvSpPr>
          <p:cNvPr id="5" name="Content Placeholder 4">
            <a:extLst>
              <a:ext uri="{FF2B5EF4-FFF2-40B4-BE49-F238E27FC236}">
                <a16:creationId xmlns:a16="http://schemas.microsoft.com/office/drawing/2014/main" id="{5F5B6A3F-4313-4115-9637-703D023749B9}"/>
              </a:ext>
            </a:extLst>
          </p:cNvPr>
          <p:cNvSpPr>
            <a:spLocks noGrp="1"/>
          </p:cNvSpPr>
          <p:nvPr>
            <p:ph idx="1"/>
          </p:nvPr>
        </p:nvSpPr>
        <p:spPr/>
        <p:txBody>
          <a:bodyPr>
            <a:normAutofit fontScale="92500" lnSpcReduction="10000"/>
          </a:bodyPr>
          <a:lstStyle/>
          <a:p>
            <a:pPr lvl="0"/>
            <a:r>
              <a:rPr lang="en-US" dirty="0"/>
              <a:t>Difference is that Type 2 hypervisor virtual machine requires resources to be allocated and managed by the OS.</a:t>
            </a:r>
          </a:p>
          <a:p>
            <a:pPr lvl="0"/>
            <a:r>
              <a:rPr lang="en-US" dirty="0"/>
              <a:t>type 1 runs directly on hardware hence performance efficient.</a:t>
            </a:r>
          </a:p>
          <a:p>
            <a:pPr lvl="0"/>
            <a:r>
              <a:rPr lang="en-US" dirty="0"/>
              <a:t>Type 1 has advantage over Type 2 in a way it is safe from vulnerabilities and flaws associated with the OS in Type 2.</a:t>
            </a:r>
          </a:p>
          <a:p>
            <a:pPr lvl="0"/>
            <a:r>
              <a:rPr lang="en-US" dirty="0"/>
              <a:t>Question arises that if Type 1 allocate resources itself then why is performance not affected.</a:t>
            </a:r>
          </a:p>
          <a:p>
            <a:pPr lvl="0"/>
            <a:r>
              <a:rPr lang="en-US" dirty="0"/>
              <a:t>Hardware acceleration software is used.</a:t>
            </a:r>
          </a:p>
        </p:txBody>
      </p:sp>
    </p:spTree>
    <p:extLst>
      <p:ext uri="{BB962C8B-B14F-4D97-AF65-F5344CB8AC3E}">
        <p14:creationId xmlns:p14="http://schemas.microsoft.com/office/powerpoint/2010/main" val="106588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824C-A393-4F2F-A698-569DF5E12697}"/>
              </a:ext>
            </a:extLst>
          </p:cNvPr>
          <p:cNvSpPr>
            <a:spLocks noGrp="1"/>
          </p:cNvSpPr>
          <p:nvPr>
            <p:ph type="title"/>
          </p:nvPr>
        </p:nvSpPr>
        <p:spPr/>
        <p:txBody>
          <a:bodyPr/>
          <a:lstStyle/>
          <a:p>
            <a:r>
              <a:rPr lang="en-US" dirty="0"/>
              <a:t>Comparison</a:t>
            </a:r>
          </a:p>
        </p:txBody>
      </p:sp>
      <p:sp>
        <p:nvSpPr>
          <p:cNvPr id="5" name="Content Placeholder 4">
            <a:extLst>
              <a:ext uri="{FF2B5EF4-FFF2-40B4-BE49-F238E27FC236}">
                <a16:creationId xmlns:a16="http://schemas.microsoft.com/office/drawing/2014/main" id="{5F5B6A3F-4313-4115-9637-703D023749B9}"/>
              </a:ext>
            </a:extLst>
          </p:cNvPr>
          <p:cNvSpPr>
            <a:spLocks noGrp="1"/>
          </p:cNvSpPr>
          <p:nvPr>
            <p:ph idx="1"/>
          </p:nvPr>
        </p:nvSpPr>
        <p:spPr>
          <a:xfrm>
            <a:off x="1141412" y="1707502"/>
            <a:ext cx="9905999" cy="4917233"/>
          </a:xfrm>
        </p:spPr>
        <p:txBody>
          <a:bodyPr>
            <a:normAutofit fontScale="92500" lnSpcReduction="10000"/>
          </a:bodyPr>
          <a:lstStyle/>
          <a:p>
            <a:pPr marL="0" lvl="0" indent="0">
              <a:buNone/>
            </a:pPr>
            <a:r>
              <a:rPr lang="en-US" b="1" dirty="0"/>
              <a:t>USAGE:</a:t>
            </a:r>
          </a:p>
          <a:p>
            <a:pPr lvl="0"/>
            <a:r>
              <a:rPr lang="en-US" dirty="0"/>
              <a:t>Type 1 used in enterprises.</a:t>
            </a:r>
          </a:p>
          <a:p>
            <a:pPr lvl="0"/>
            <a:r>
              <a:rPr lang="en-US" dirty="0"/>
              <a:t>Type 2 used in small servers or a small setup. Probably to test new project ideas.</a:t>
            </a:r>
          </a:p>
          <a:p>
            <a:pPr lvl="0"/>
            <a:r>
              <a:rPr lang="en-US" dirty="0"/>
              <a:t>Type 2 does not need of a separate management console.</a:t>
            </a:r>
          </a:p>
          <a:p>
            <a:pPr lvl="0"/>
            <a:r>
              <a:rPr lang="en-US" dirty="0"/>
              <a:t>Type 2 can also use hardware acceleration if the system supports. Else emulation is used.</a:t>
            </a:r>
          </a:p>
          <a:p>
            <a:pPr lvl="0"/>
            <a:r>
              <a:rPr lang="en-US" dirty="0"/>
              <a:t>KVM hypervisor (more flexible).</a:t>
            </a:r>
          </a:p>
          <a:p>
            <a:pPr lvl="0"/>
            <a:r>
              <a:rPr lang="en-US" dirty="0"/>
              <a:t>Type 1 generates less overhead no underlying OS involves</a:t>
            </a:r>
          </a:p>
          <a:p>
            <a:pPr lvl="0"/>
            <a:r>
              <a:rPr lang="en-US" dirty="0"/>
              <a:t>For Developers environment use Type 2.</a:t>
            </a:r>
          </a:p>
          <a:p>
            <a:pPr lvl="0"/>
            <a:r>
              <a:rPr lang="en-US" dirty="0"/>
              <a:t>If OS needs to be involved for testing purpose use Type 2.</a:t>
            </a:r>
          </a:p>
        </p:txBody>
      </p:sp>
    </p:spTree>
    <p:extLst>
      <p:ext uri="{BB962C8B-B14F-4D97-AF65-F5344CB8AC3E}">
        <p14:creationId xmlns:p14="http://schemas.microsoft.com/office/powerpoint/2010/main" val="199512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824C-A393-4F2F-A698-569DF5E12697}"/>
              </a:ext>
            </a:extLst>
          </p:cNvPr>
          <p:cNvSpPr>
            <a:spLocks noGrp="1"/>
          </p:cNvSpPr>
          <p:nvPr>
            <p:ph type="title"/>
          </p:nvPr>
        </p:nvSpPr>
        <p:spPr/>
        <p:txBody>
          <a:bodyPr/>
          <a:lstStyle/>
          <a:p>
            <a:r>
              <a:rPr lang="en-US" dirty="0"/>
              <a:t>Comparison</a:t>
            </a:r>
          </a:p>
        </p:txBody>
      </p:sp>
      <p:pic>
        <p:nvPicPr>
          <p:cNvPr id="4" name="Content Placeholder 3">
            <a:extLst>
              <a:ext uri="{FF2B5EF4-FFF2-40B4-BE49-F238E27FC236}">
                <a16:creationId xmlns:a16="http://schemas.microsoft.com/office/drawing/2014/main" id="{753A1F9A-FD97-4AA9-8452-5DC68699C2A6}"/>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3648019" y="2249488"/>
            <a:ext cx="4892788" cy="3541712"/>
          </a:xfrm>
          <a:prstGeom prst="rect">
            <a:avLst/>
          </a:prstGeom>
          <a:noFill/>
          <a:ln>
            <a:noFill/>
          </a:ln>
        </p:spPr>
      </p:pic>
    </p:spTree>
    <p:extLst>
      <p:ext uri="{BB962C8B-B14F-4D97-AF65-F5344CB8AC3E}">
        <p14:creationId xmlns:p14="http://schemas.microsoft.com/office/powerpoint/2010/main" val="3345716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1_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3.xml><?xml version="1.0" encoding="utf-8"?>
<a:theme xmlns:a="http://schemas.openxmlformats.org/drawingml/2006/main" name="2_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4.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3_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Override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0.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1.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2.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13.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3.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4.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5.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6.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7.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8.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ppt/theme/themeOverride9.xml><?xml version="1.0" encoding="utf-8"?>
<a:themeOverride xmlns:a="http://schemas.openxmlformats.org/drawingml/2006/main">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TM04033919[[fn=Circuit]]</Template>
  <TotalTime>92</TotalTime>
  <Words>1099</Words>
  <Application>Microsoft Office PowerPoint</Application>
  <PresentationFormat>Widescreen</PresentationFormat>
  <Paragraphs>142</Paragraphs>
  <Slides>48</Slides>
  <Notes>0</Notes>
  <HiddenSlides>0</HiddenSlides>
  <MMClips>0</MMClips>
  <ScaleCrop>false</ScaleCrop>
  <HeadingPairs>
    <vt:vector size="8" baseType="variant">
      <vt:variant>
        <vt:lpstr>Fonts Used</vt:lpstr>
      </vt:variant>
      <vt:variant>
        <vt:i4>4</vt:i4>
      </vt:variant>
      <vt:variant>
        <vt:lpstr>Theme</vt:lpstr>
      </vt:variant>
      <vt:variant>
        <vt:i4>5</vt:i4>
      </vt:variant>
      <vt:variant>
        <vt:lpstr>Embedded OLE Servers</vt:lpstr>
      </vt:variant>
      <vt:variant>
        <vt:i4>1</vt:i4>
      </vt:variant>
      <vt:variant>
        <vt:lpstr>Slide Titles</vt:lpstr>
      </vt:variant>
      <vt:variant>
        <vt:i4>48</vt:i4>
      </vt:variant>
    </vt:vector>
  </HeadingPairs>
  <TitlesOfParts>
    <vt:vector size="58" baseType="lpstr">
      <vt:lpstr>Arial</vt:lpstr>
      <vt:lpstr>Calibri</vt:lpstr>
      <vt:lpstr>Calibri Light</vt:lpstr>
      <vt:lpstr>Tw Cen MT</vt:lpstr>
      <vt:lpstr>Circuit</vt:lpstr>
      <vt:lpstr>1_Circuit</vt:lpstr>
      <vt:lpstr>2_Circuit</vt:lpstr>
      <vt:lpstr>Retrospect</vt:lpstr>
      <vt:lpstr>3_Circuit</vt:lpstr>
      <vt:lpstr>Microsoft Excel Worksheet</vt:lpstr>
      <vt:lpstr>OS PROJECT HYPERVISORS</vt:lpstr>
      <vt:lpstr>OS PROJECT HYPERVISORS</vt:lpstr>
      <vt:lpstr>Introduction</vt:lpstr>
      <vt:lpstr>Requirements</vt:lpstr>
      <vt:lpstr>OS PROJECT HYPERVISORS</vt:lpstr>
      <vt:lpstr>Comparison</vt:lpstr>
      <vt:lpstr>Comparison</vt:lpstr>
      <vt:lpstr>Comparison</vt:lpstr>
      <vt:lpstr>Comparison</vt:lpstr>
      <vt:lpstr>OS PROJECT HYPERVISORS</vt:lpstr>
      <vt:lpstr>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Installation</vt:lpstr>
      <vt:lpstr>PowerPoint Presentation</vt:lpstr>
      <vt:lpstr>PowerPoint Presentation</vt:lpstr>
      <vt:lpstr>PowerPoint Presentation</vt:lpstr>
      <vt:lpstr>PowerPoint Presentation</vt:lpstr>
      <vt:lpstr>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OS PROJECT HYPERVISORS</vt:lpstr>
      <vt:lpstr>PowerPoint Presentation</vt:lpstr>
      <vt:lpstr>PowerPoint Presentation</vt:lpstr>
      <vt:lpstr>PowerPoint Presentation</vt:lpstr>
      <vt:lpstr>OS PROJECT HYPERVISORS</vt:lpstr>
      <vt:lpstr>Performance</vt:lpstr>
      <vt:lpstr>Performance</vt:lpstr>
      <vt:lpstr>Explanation</vt:lpstr>
      <vt:lpstr>Caveats</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 PROJECT HYPERVISORS</dc:title>
  <dc:creator>Syed Abdullah Muzaffar</dc:creator>
  <cp:lastModifiedBy>Syed Abdullah Muzaffar</cp:lastModifiedBy>
  <cp:revision>11</cp:revision>
  <dcterms:created xsi:type="dcterms:W3CDTF">2020-06-18T08:27:14Z</dcterms:created>
  <dcterms:modified xsi:type="dcterms:W3CDTF">2020-06-18T10:02:16Z</dcterms:modified>
</cp:coreProperties>
</file>