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79611603667658E-2"/>
          <c:y val="2.6302365438406437E-2"/>
          <c:w val="0.9289203883963324"/>
          <c:h val="0.82865143332956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13000 corpus in seconds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1.1698310375200001</c:v>
                </c:pt>
                <c:pt idx="1">
                  <c:v>3.7170579433399999</c:v>
                </c:pt>
                <c:pt idx="2">
                  <c:v>8.3413579464000005</c:v>
                </c:pt>
                <c:pt idx="3">
                  <c:v>15.02085495</c:v>
                </c:pt>
                <c:pt idx="4">
                  <c:v>21.971818924000001</c:v>
                </c:pt>
                <c:pt idx="5">
                  <c:v>29.250719785699999</c:v>
                </c:pt>
                <c:pt idx="6">
                  <c:v>39.7702748775</c:v>
                </c:pt>
                <c:pt idx="7">
                  <c:v>45.2665948868</c:v>
                </c:pt>
                <c:pt idx="8">
                  <c:v>54.000516891499998</c:v>
                </c:pt>
                <c:pt idx="9">
                  <c:v>61.479423999799998</c:v>
                </c:pt>
                <c:pt idx="10">
                  <c:v>70.597199916799994</c:v>
                </c:pt>
                <c:pt idx="11">
                  <c:v>73.320874214200003</c:v>
                </c:pt>
                <c:pt idx="12">
                  <c:v>104.248729944</c:v>
                </c:pt>
                <c:pt idx="13">
                  <c:v>143.27439284299999</c:v>
                </c:pt>
                <c:pt idx="14">
                  <c:v>187.141512871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8000 corpus in seconds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2.0898950131233596E-2"/>
                  <c:y val="-2.31006160164271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0.408654212952</c:v>
                </c:pt>
                <c:pt idx="1">
                  <c:v>2.7074000835400001</c:v>
                </c:pt>
                <c:pt idx="2">
                  <c:v>4.5859410762800001</c:v>
                </c:pt>
                <c:pt idx="3">
                  <c:v>8.8218710422500006</c:v>
                </c:pt>
                <c:pt idx="4">
                  <c:v>15.316815137900001</c:v>
                </c:pt>
                <c:pt idx="5">
                  <c:v>19.329144001</c:v>
                </c:pt>
                <c:pt idx="6">
                  <c:v>23.856698036200001</c:v>
                </c:pt>
                <c:pt idx="7">
                  <c:v>27.516838073700001</c:v>
                </c:pt>
                <c:pt idx="8">
                  <c:v>31.879480838799999</c:v>
                </c:pt>
                <c:pt idx="9">
                  <c:v>35.040212154400002</c:v>
                </c:pt>
                <c:pt idx="10">
                  <c:v>37.195429086700003</c:v>
                </c:pt>
                <c:pt idx="11">
                  <c:v>42.606159925500002</c:v>
                </c:pt>
                <c:pt idx="12">
                  <c:v>66.102648973499996</c:v>
                </c:pt>
                <c:pt idx="13">
                  <c:v>86.490234851799997</c:v>
                </c:pt>
                <c:pt idx="14">
                  <c:v>88.231848001499998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355360"/>
        <c:axId val="1096349920"/>
      </c:lineChart>
      <c:catAx>
        <c:axId val="109635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49920"/>
        <c:crosses val="autoZero"/>
        <c:auto val="1"/>
        <c:lblAlgn val="ctr"/>
        <c:lblOffset val="100"/>
        <c:noMultiLvlLbl val="0"/>
      </c:catAx>
      <c:valAx>
        <c:axId val="109634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5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91229903308588E-2"/>
          <c:y val="0.10934968068164154"/>
          <c:w val="0.93780879698602893"/>
          <c:h val="0.835410684684151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13000 corpus in seconds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1.0900000000000001</c:v>
                </c:pt>
                <c:pt idx="1">
                  <c:v>2.81</c:v>
                </c:pt>
                <c:pt idx="2">
                  <c:v>8.51</c:v>
                </c:pt>
                <c:pt idx="3">
                  <c:v>11.73</c:v>
                </c:pt>
                <c:pt idx="4">
                  <c:v>18.739999999999998</c:v>
                </c:pt>
                <c:pt idx="5">
                  <c:v>23.8</c:v>
                </c:pt>
                <c:pt idx="6">
                  <c:v>36.270000000000003</c:v>
                </c:pt>
                <c:pt idx="7">
                  <c:v>40.06</c:v>
                </c:pt>
                <c:pt idx="8">
                  <c:v>50.56</c:v>
                </c:pt>
                <c:pt idx="9">
                  <c:v>58.96</c:v>
                </c:pt>
                <c:pt idx="10">
                  <c:v>69.459999999999994</c:v>
                </c:pt>
                <c:pt idx="11">
                  <c:v>70.69</c:v>
                </c:pt>
                <c:pt idx="12">
                  <c:v>99.49</c:v>
                </c:pt>
                <c:pt idx="13">
                  <c:v>139.55000000000001</c:v>
                </c:pt>
                <c:pt idx="14">
                  <c:v>182.08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8000 corpus in seconds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0.21</c:v>
                </c:pt>
                <c:pt idx="1">
                  <c:v>1.51</c:v>
                </c:pt>
                <c:pt idx="2">
                  <c:v>3.9</c:v>
                </c:pt>
                <c:pt idx="3">
                  <c:v>7.26</c:v>
                </c:pt>
                <c:pt idx="4">
                  <c:v>14.24</c:v>
                </c:pt>
                <c:pt idx="5">
                  <c:v>18.52</c:v>
                </c:pt>
                <c:pt idx="6">
                  <c:v>22.86</c:v>
                </c:pt>
                <c:pt idx="7">
                  <c:v>26.32</c:v>
                </c:pt>
                <c:pt idx="8">
                  <c:v>30.88</c:v>
                </c:pt>
                <c:pt idx="9">
                  <c:v>33.04</c:v>
                </c:pt>
                <c:pt idx="10">
                  <c:v>35.200000000000003</c:v>
                </c:pt>
                <c:pt idx="11">
                  <c:v>39.61</c:v>
                </c:pt>
                <c:pt idx="12">
                  <c:v>64.099999999999994</c:v>
                </c:pt>
                <c:pt idx="13">
                  <c:v>82.49</c:v>
                </c:pt>
                <c:pt idx="14">
                  <c:v>81.23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361344"/>
        <c:axId val="1096352096"/>
      </c:lineChart>
      <c:catAx>
        <c:axId val="109636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52096"/>
        <c:crosses val="autoZero"/>
        <c:auto val="1"/>
        <c:lblAlgn val="ctr"/>
        <c:lblOffset val="100"/>
        <c:noMultiLvlLbl val="0"/>
      </c:catAx>
      <c:valAx>
        <c:axId val="109635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6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41232095544864E-2"/>
          <c:y val="0.15345012659597213"/>
          <c:w val="0.93599704933973393"/>
          <c:h val="0.797934439560680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13000 corpus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0.87219285965000004</c:v>
                </c:pt>
                <c:pt idx="1">
                  <c:v>2.5869359970099999</c:v>
                </c:pt>
                <c:pt idx="2">
                  <c:v>5.0263779163400004</c:v>
                </c:pt>
                <c:pt idx="3">
                  <c:v>10.0422070026</c:v>
                </c:pt>
                <c:pt idx="4">
                  <c:v>12.6045720577</c:v>
                </c:pt>
                <c:pt idx="5">
                  <c:v>16.888249158899999</c:v>
                </c:pt>
                <c:pt idx="6">
                  <c:v>20.7192778587</c:v>
                </c:pt>
                <c:pt idx="7">
                  <c:v>24.647727012600001</c:v>
                </c:pt>
                <c:pt idx="8">
                  <c:v>29.214694023100002</c:v>
                </c:pt>
                <c:pt idx="9">
                  <c:v>32.482706069899997</c:v>
                </c:pt>
                <c:pt idx="10">
                  <c:v>40.6798260212</c:v>
                </c:pt>
                <c:pt idx="11">
                  <c:v>42.582278966899999</c:v>
                </c:pt>
                <c:pt idx="12">
                  <c:v>61.076910972599997</c:v>
                </c:pt>
                <c:pt idx="13">
                  <c:v>96.477957010300003</c:v>
                </c:pt>
                <c:pt idx="14">
                  <c:v>100.886826992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8000 corpus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0.48032116889999998</c:v>
                </c:pt>
                <c:pt idx="1">
                  <c:v>1.3930518627199999</c:v>
                </c:pt>
                <c:pt idx="2">
                  <c:v>3.0099649429299999</c:v>
                </c:pt>
                <c:pt idx="3">
                  <c:v>5.2724399566700004</c:v>
                </c:pt>
                <c:pt idx="4">
                  <c:v>8.4365010261499993</c:v>
                </c:pt>
                <c:pt idx="5">
                  <c:v>10.506440162700001</c:v>
                </c:pt>
                <c:pt idx="6">
                  <c:v>12.855313062700001</c:v>
                </c:pt>
                <c:pt idx="7">
                  <c:v>28.6520490646</c:v>
                </c:pt>
                <c:pt idx="8">
                  <c:v>32.112552166</c:v>
                </c:pt>
                <c:pt idx="9">
                  <c:v>35.973381996199997</c:v>
                </c:pt>
                <c:pt idx="10">
                  <c:v>36.791362047200003</c:v>
                </c:pt>
                <c:pt idx="11">
                  <c:v>31.055330038099999</c:v>
                </c:pt>
                <c:pt idx="12">
                  <c:v>46.274037122700001</c:v>
                </c:pt>
                <c:pt idx="13">
                  <c:v>59.147751092900002</c:v>
                </c:pt>
                <c:pt idx="14">
                  <c:v>60.607518196100003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6353184"/>
        <c:axId val="1096361888"/>
      </c:lineChart>
      <c:catAx>
        <c:axId val="109635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61888"/>
        <c:crosses val="autoZero"/>
        <c:auto val="1"/>
        <c:lblAlgn val="ctr"/>
        <c:lblOffset val="100"/>
        <c:noMultiLvlLbl val="0"/>
      </c:catAx>
      <c:valAx>
        <c:axId val="109636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5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79611603667658E-2"/>
          <c:y val="2.6302365438406437E-2"/>
          <c:w val="0.9289203883963324"/>
          <c:h val="0.82865143332956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NSS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1.1698310375200001</c:v>
                </c:pt>
                <c:pt idx="1">
                  <c:v>3.7170579433399999</c:v>
                </c:pt>
                <c:pt idx="2">
                  <c:v>8.3413579464000005</c:v>
                </c:pt>
                <c:pt idx="3">
                  <c:v>15.02085495</c:v>
                </c:pt>
                <c:pt idx="4">
                  <c:v>21.971818924000001</c:v>
                </c:pt>
                <c:pt idx="5">
                  <c:v>29.250719785699999</c:v>
                </c:pt>
                <c:pt idx="6">
                  <c:v>39.7702748775</c:v>
                </c:pt>
                <c:pt idx="7">
                  <c:v>45.2665948868</c:v>
                </c:pt>
                <c:pt idx="8">
                  <c:v>54.000516891499998</c:v>
                </c:pt>
                <c:pt idx="9">
                  <c:v>61.479423999799998</c:v>
                </c:pt>
                <c:pt idx="10">
                  <c:v>70.597199916799994</c:v>
                </c:pt>
                <c:pt idx="11">
                  <c:v>73.320874214200003</c:v>
                </c:pt>
                <c:pt idx="12">
                  <c:v>104.248729944</c:v>
                </c:pt>
                <c:pt idx="13">
                  <c:v>143.27439284299999</c:v>
                </c:pt>
                <c:pt idx="14">
                  <c:v>187.141512871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KMP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1.0900000000000001</c:v>
                </c:pt>
                <c:pt idx="1">
                  <c:v>2.81</c:v>
                </c:pt>
                <c:pt idx="2">
                  <c:v>8.51</c:v>
                </c:pt>
                <c:pt idx="3">
                  <c:v>11.73</c:v>
                </c:pt>
                <c:pt idx="4">
                  <c:v>18.739999999999998</c:v>
                </c:pt>
                <c:pt idx="5">
                  <c:v>23.8</c:v>
                </c:pt>
                <c:pt idx="6">
                  <c:v>36.270000000000003</c:v>
                </c:pt>
                <c:pt idx="7">
                  <c:v>40.06</c:v>
                </c:pt>
                <c:pt idx="8">
                  <c:v>50.56</c:v>
                </c:pt>
                <c:pt idx="9">
                  <c:v>58.96</c:v>
                </c:pt>
                <c:pt idx="10">
                  <c:v>69.459999999999994</c:v>
                </c:pt>
                <c:pt idx="11">
                  <c:v>70.69</c:v>
                </c:pt>
                <c:pt idx="12">
                  <c:v>99.49</c:v>
                </c:pt>
                <c:pt idx="13">
                  <c:v>139.55000000000001</c:v>
                </c:pt>
                <c:pt idx="14">
                  <c:v>182.08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354272"/>
        <c:axId val="1096354816"/>
      </c:lineChart>
      <c:catAx>
        <c:axId val="109635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54816"/>
        <c:crosses val="autoZero"/>
        <c:auto val="1"/>
        <c:lblAlgn val="ctr"/>
        <c:lblOffset val="100"/>
        <c:noMultiLvlLbl val="0"/>
      </c:catAx>
      <c:valAx>
        <c:axId val="109635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35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79611603667658E-2"/>
          <c:y val="2.6302365438406437E-2"/>
          <c:w val="0.9289203883963324"/>
          <c:h val="0.82865143332956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NSS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1.1698310375200001</c:v>
                </c:pt>
                <c:pt idx="1">
                  <c:v>3.7170579433399999</c:v>
                </c:pt>
                <c:pt idx="2">
                  <c:v>8.3413579464000005</c:v>
                </c:pt>
                <c:pt idx="3">
                  <c:v>15.02085495</c:v>
                </c:pt>
                <c:pt idx="4">
                  <c:v>21.971818924000001</c:v>
                </c:pt>
                <c:pt idx="5">
                  <c:v>29.250719785699999</c:v>
                </c:pt>
                <c:pt idx="6">
                  <c:v>39.7702748775</c:v>
                </c:pt>
                <c:pt idx="7">
                  <c:v>45.2665948868</c:v>
                </c:pt>
                <c:pt idx="8">
                  <c:v>54.000516891499998</c:v>
                </c:pt>
                <c:pt idx="9">
                  <c:v>61.479423999799998</c:v>
                </c:pt>
                <c:pt idx="10">
                  <c:v>70.597199916799994</c:v>
                </c:pt>
                <c:pt idx="11">
                  <c:v>73.320874214200003</c:v>
                </c:pt>
                <c:pt idx="12">
                  <c:v>104.248729944</c:v>
                </c:pt>
                <c:pt idx="13">
                  <c:v>143.27439284299999</c:v>
                </c:pt>
                <c:pt idx="14">
                  <c:v>187.141512871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boyer moore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0.87</c:v>
                </c:pt>
                <c:pt idx="1">
                  <c:v>2.59</c:v>
                </c:pt>
                <c:pt idx="2">
                  <c:v>5.03</c:v>
                </c:pt>
                <c:pt idx="3">
                  <c:v>10.039999999999999</c:v>
                </c:pt>
                <c:pt idx="4">
                  <c:v>12.6</c:v>
                </c:pt>
                <c:pt idx="5">
                  <c:v>16.89</c:v>
                </c:pt>
                <c:pt idx="6">
                  <c:v>20.72</c:v>
                </c:pt>
                <c:pt idx="7">
                  <c:v>24.65</c:v>
                </c:pt>
                <c:pt idx="8">
                  <c:v>29.21</c:v>
                </c:pt>
                <c:pt idx="9">
                  <c:v>32.479999999999997</c:v>
                </c:pt>
                <c:pt idx="10">
                  <c:v>40.68</c:v>
                </c:pt>
                <c:pt idx="11">
                  <c:v>42.58</c:v>
                </c:pt>
                <c:pt idx="12">
                  <c:v>61.08</c:v>
                </c:pt>
                <c:pt idx="13">
                  <c:v>96.48</c:v>
                </c:pt>
                <c:pt idx="14">
                  <c:v>100.89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458128"/>
        <c:axId val="1096468464"/>
      </c:lineChart>
      <c:catAx>
        <c:axId val="109645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68464"/>
        <c:crosses val="autoZero"/>
        <c:auto val="1"/>
        <c:lblAlgn val="ctr"/>
        <c:lblOffset val="100"/>
        <c:noMultiLvlLbl val="0"/>
      </c:catAx>
      <c:valAx>
        <c:axId val="109646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5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79611603667658E-2"/>
          <c:y val="2.6302365438406437E-2"/>
          <c:w val="0.9289203883963324"/>
          <c:h val="0.82865143332956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for KMP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Sheet1!$B$2:$B$16</c:f>
              <c:numCache>
                <c:formatCode>0.00</c:formatCode>
                <c:ptCount val="15"/>
                <c:pt idx="0">
                  <c:v>1.0900000000000001</c:v>
                </c:pt>
                <c:pt idx="1">
                  <c:v>2.81</c:v>
                </c:pt>
                <c:pt idx="2">
                  <c:v>8.51</c:v>
                </c:pt>
                <c:pt idx="3">
                  <c:v>11.73</c:v>
                </c:pt>
                <c:pt idx="4">
                  <c:v>18.739999999999998</c:v>
                </c:pt>
                <c:pt idx="5">
                  <c:v>23.8</c:v>
                </c:pt>
                <c:pt idx="6">
                  <c:v>36.270000000000003</c:v>
                </c:pt>
                <c:pt idx="7">
                  <c:v>40.06</c:v>
                </c:pt>
                <c:pt idx="8">
                  <c:v>50.56</c:v>
                </c:pt>
                <c:pt idx="9">
                  <c:v>58.96</c:v>
                </c:pt>
                <c:pt idx="10">
                  <c:v>69.459999999999994</c:v>
                </c:pt>
                <c:pt idx="11">
                  <c:v>70.69</c:v>
                </c:pt>
                <c:pt idx="12">
                  <c:v>99.49</c:v>
                </c:pt>
                <c:pt idx="13">
                  <c:v>139.55000000000001</c:v>
                </c:pt>
                <c:pt idx="14">
                  <c:v>182.08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execution time for boyer moore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0.87</c:v>
                </c:pt>
                <c:pt idx="1">
                  <c:v>2.59</c:v>
                </c:pt>
                <c:pt idx="2">
                  <c:v>5.03</c:v>
                </c:pt>
                <c:pt idx="3">
                  <c:v>10.039999999999999</c:v>
                </c:pt>
                <c:pt idx="4">
                  <c:v>12.6</c:v>
                </c:pt>
                <c:pt idx="5">
                  <c:v>16.89</c:v>
                </c:pt>
                <c:pt idx="6">
                  <c:v>20.72</c:v>
                </c:pt>
                <c:pt idx="7">
                  <c:v>24.65</c:v>
                </c:pt>
                <c:pt idx="8">
                  <c:v>29.21</c:v>
                </c:pt>
                <c:pt idx="9">
                  <c:v>32.479999999999997</c:v>
                </c:pt>
                <c:pt idx="10">
                  <c:v>40.68</c:v>
                </c:pt>
                <c:pt idx="11">
                  <c:v>42.58</c:v>
                </c:pt>
                <c:pt idx="12">
                  <c:v>61.08</c:v>
                </c:pt>
                <c:pt idx="13">
                  <c:v>96.48</c:v>
                </c:pt>
                <c:pt idx="14">
                  <c:v>100.89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455952"/>
        <c:axId val="1096465744"/>
      </c:lineChart>
      <c:catAx>
        <c:axId val="109645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65744"/>
        <c:crosses val="autoZero"/>
        <c:auto val="1"/>
        <c:lblAlgn val="ctr"/>
        <c:lblOffset val="100"/>
        <c:noMultiLvlLbl val="0"/>
      </c:catAx>
      <c:valAx>
        <c:axId val="10964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5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01602186171014E-2"/>
          <c:y val="0.10971594671003741"/>
          <c:w val="0.93128448723895318"/>
          <c:h val="0.797934439560680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in seconds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28.205999135999999</c:v>
                </c:pt>
                <c:pt idx="1">
                  <c:v>247.27921605099999</c:v>
                </c:pt>
                <c:pt idx="2">
                  <c:v>463.243883848</c:v>
                </c:pt>
                <c:pt idx="3">
                  <c:v>741.46207904799996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457040"/>
        <c:axId val="1096467376"/>
      </c:lineChart>
      <c:catAx>
        <c:axId val="109645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67376"/>
        <c:crosses val="autoZero"/>
        <c:auto val="1"/>
        <c:lblAlgn val="ctr"/>
        <c:lblOffset val="100"/>
        <c:noMultiLvlLbl val="0"/>
      </c:catAx>
      <c:valAx>
        <c:axId val="109646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5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execution time of </a:t>
            </a:r>
            <a:r>
              <a:rPr lang="en-US" dirty="0" smtClean="0"/>
              <a:t>Pattern matching with Strings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SINGLEC1</c:v>
                </c:pt>
                <c:pt idx="1">
                  <c:v>SINGLEC2</c:v>
                </c:pt>
                <c:pt idx="2">
                  <c:v>SINGLEC3</c:v>
                </c:pt>
                <c:pt idx="3">
                  <c:v>DOUBLEC1</c:v>
                </c:pt>
                <c:pt idx="4">
                  <c:v>DOUBLEC2</c:v>
                </c:pt>
                <c:pt idx="5">
                  <c:v>DOUBLEC3</c:v>
                </c:pt>
                <c:pt idx="6">
                  <c:v>THREEC1</c:v>
                </c:pt>
                <c:pt idx="7">
                  <c:v>THREEC2</c:v>
                </c:pt>
                <c:pt idx="8">
                  <c:v>THREEC3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2.1316928268788602E-5</c:v>
                </c:pt>
                <c:pt idx="1">
                  <c:v>1.6579832845309199E-5</c:v>
                </c:pt>
                <c:pt idx="2">
                  <c:v>1.1447979886725E-5</c:v>
                </c:pt>
                <c:pt idx="3">
                  <c:v>3.9475793073506698E-5</c:v>
                </c:pt>
                <c:pt idx="4">
                  <c:v>2.21064447032404E-5</c:v>
                </c:pt>
                <c:pt idx="5">
                  <c:v>2.2895959773450101E-5</c:v>
                </c:pt>
                <c:pt idx="6">
                  <c:v>4.2239098547725E-5</c:v>
                </c:pt>
                <c:pt idx="7">
                  <c:v>4.1054824578168302E-5</c:v>
                </c:pt>
                <c:pt idx="8">
                  <c:v>3.1975391721061802E-5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KMP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SINGLEC1</c:v>
                </c:pt>
                <c:pt idx="1">
                  <c:v>SINGLEC2</c:v>
                </c:pt>
                <c:pt idx="2">
                  <c:v>SINGLEC3</c:v>
                </c:pt>
                <c:pt idx="3">
                  <c:v>DOUBLEC1</c:v>
                </c:pt>
                <c:pt idx="4">
                  <c:v>DOUBLEC2</c:v>
                </c:pt>
                <c:pt idx="5">
                  <c:v>DOUBLEC3</c:v>
                </c:pt>
                <c:pt idx="6">
                  <c:v>THREEC1</c:v>
                </c:pt>
                <c:pt idx="7">
                  <c:v>THREEC2</c:v>
                </c:pt>
                <c:pt idx="8">
                  <c:v>THREEC3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2.05274122890841E-5</c:v>
                </c:pt>
                <c:pt idx="1">
                  <c:v>2.6448781227372799E-5</c:v>
                </c:pt>
                <c:pt idx="2">
                  <c:v>1.6579832845309199E-5</c:v>
                </c:pt>
                <c:pt idx="3">
                  <c:v>4.6581435981352101E-5</c:v>
                </c:pt>
                <c:pt idx="4">
                  <c:v>3.15806346407043E-5</c:v>
                </c:pt>
                <c:pt idx="5">
                  <c:v>1.8553622794570401E-5</c:v>
                </c:pt>
                <c:pt idx="6">
                  <c:v>3.7107245589140803E-5</c:v>
                </c:pt>
                <c:pt idx="7">
                  <c:v>3.3554423680470703E-5</c:v>
                </c:pt>
                <c:pt idx="8">
                  <c:v>4.6581436436099398E-5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BOYER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SINGLEC1</c:v>
                </c:pt>
                <c:pt idx="1">
                  <c:v>SINGLEC2</c:v>
                </c:pt>
                <c:pt idx="2">
                  <c:v>SINGLEC3</c:v>
                </c:pt>
                <c:pt idx="3">
                  <c:v>DOUBLEC1</c:v>
                </c:pt>
                <c:pt idx="4">
                  <c:v>DOUBLEC2</c:v>
                </c:pt>
                <c:pt idx="5">
                  <c:v>DOUBLEC3</c:v>
                </c:pt>
                <c:pt idx="6">
                  <c:v>THREEC1</c:v>
                </c:pt>
                <c:pt idx="7">
                  <c:v>THREEC2</c:v>
                </c:pt>
                <c:pt idx="8">
                  <c:v>THREEC3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1.6579832845309199E-5</c:v>
                </c:pt>
                <c:pt idx="1">
                  <c:v>1.77641068148659E-5</c:v>
                </c:pt>
                <c:pt idx="2">
                  <c:v>1.14085041786893E-4</c:v>
                </c:pt>
                <c:pt idx="3">
                  <c:v>2.2895959773450101E-5</c:v>
                </c:pt>
                <c:pt idx="4">
                  <c:v>1.73693488250137E-5</c:v>
                </c:pt>
                <c:pt idx="5">
                  <c:v>1.8948379874927899E-5</c:v>
                </c:pt>
                <c:pt idx="6">
                  <c:v>3.7107245589140803E-5</c:v>
                </c:pt>
                <c:pt idx="7">
                  <c:v>3.0396360671147701E-5</c:v>
                </c:pt>
                <c:pt idx="8">
                  <c:v>2.05274118343368E-5</c:v>
                </c:pt>
              </c:numCache>
            </c:numRef>
          </c:val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LCSS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SINGLEC1</c:v>
                </c:pt>
                <c:pt idx="1">
                  <c:v>SINGLEC2</c:v>
                </c:pt>
                <c:pt idx="2">
                  <c:v>SINGLEC3</c:v>
                </c:pt>
                <c:pt idx="3">
                  <c:v>DOUBLEC1</c:v>
                </c:pt>
                <c:pt idx="4">
                  <c:v>DOUBLEC2</c:v>
                </c:pt>
                <c:pt idx="5">
                  <c:v>DOUBLEC3</c:v>
                </c:pt>
                <c:pt idx="6">
                  <c:v>THREEC1</c:v>
                </c:pt>
                <c:pt idx="7">
                  <c:v>THREEC2</c:v>
                </c:pt>
                <c:pt idx="8">
                  <c:v>THREEC3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9.0794324023590794E-5</c:v>
                </c:pt>
                <c:pt idx="1">
                  <c:v>1.3777051799479501E-4</c:v>
                </c:pt>
                <c:pt idx="2">
                  <c:v>5.5660868383711197E-5</c:v>
                </c:pt>
                <c:pt idx="3">
                  <c:v>5.7279375687357905E-4</c:v>
                </c:pt>
                <c:pt idx="4">
                  <c:v>4.7055145296326302E-4</c:v>
                </c:pt>
                <c:pt idx="5">
                  <c:v>3.3041238839359699E-4</c:v>
                </c:pt>
                <c:pt idx="6">
                  <c:v>7.9030537744983998E-4</c:v>
                </c:pt>
                <c:pt idx="7">
                  <c:v>5.7437278883298805E-4</c:v>
                </c:pt>
                <c:pt idx="8">
                  <c:v>5.8582076871971302E-4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2477936"/>
        <c:axId val="1312485008"/>
      </c:barChart>
      <c:catAx>
        <c:axId val="131247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85008"/>
        <c:crosses val="autoZero"/>
        <c:auto val="1"/>
        <c:lblAlgn val="ctr"/>
        <c:lblOffset val="100"/>
        <c:noMultiLvlLbl val="0"/>
      </c:catAx>
      <c:valAx>
        <c:axId val="131248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7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Plagio Plagiot : Plagiarism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Konaje</a:t>
            </a:r>
            <a:r>
              <a:rPr lang="en-US" dirty="0" smtClean="0"/>
              <a:t>, Samvaran Kashyap , </a:t>
            </a:r>
            <a:r>
              <a:rPr lang="en-US" dirty="0" err="1" smtClean="0"/>
              <a:t>Yamini</a:t>
            </a:r>
            <a:r>
              <a:rPr lang="en-US" dirty="0" smtClean="0"/>
              <a:t> </a:t>
            </a:r>
            <a:r>
              <a:rPr lang="en-US" dirty="0" err="1" smtClean="0"/>
              <a:t>Jagarapu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04205" cy="1400530"/>
          </a:xfrm>
        </p:spPr>
        <p:txBody>
          <a:bodyPr/>
          <a:lstStyle/>
          <a:p>
            <a:r>
              <a:rPr lang="en-US" sz="2600" dirty="0" smtClean="0"/>
              <a:t>Plagiarism Tool : </a:t>
            </a:r>
            <a:r>
              <a:rPr lang="en-US" sz="2600" dirty="0" err="1" smtClean="0"/>
              <a:t>Plagio</a:t>
            </a:r>
            <a:r>
              <a:rPr lang="en-US" sz="2600" dirty="0" smtClean="0"/>
              <a:t> </a:t>
            </a:r>
            <a:r>
              <a:rPr lang="en-US" sz="2600" dirty="0" err="1" smtClean="0"/>
              <a:t>Plagiot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Evaluation: Algorithm : KMP vs Boyer </a:t>
            </a:r>
            <a:r>
              <a:rPr lang="en-US" sz="2600" dirty="0" err="1" smtClean="0"/>
              <a:t>moore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for 13000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720820"/>
              </p:ext>
            </p:extLst>
          </p:nvPr>
        </p:nvGraphicFramePr>
        <p:xfrm>
          <a:off x="314960" y="1727200"/>
          <a:ext cx="11612880" cy="49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0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498" y="1314057"/>
            <a:ext cx="10984279" cy="907849"/>
          </a:xfrm>
        </p:spPr>
        <p:txBody>
          <a:bodyPr/>
          <a:lstStyle/>
          <a:p>
            <a:r>
              <a:rPr lang="en-US" sz="2000" dirty="0" smtClean="0"/>
              <a:t>Plagiarism Tool : Plagio Plagiot</a:t>
            </a:r>
            <a:br>
              <a:rPr lang="en-US" sz="2000" dirty="0" smtClean="0"/>
            </a:br>
            <a:r>
              <a:rPr lang="en-US" sz="2000" dirty="0" smtClean="0"/>
              <a:t>Evaluation: LCSS  For 5000 Line Corpus </a:t>
            </a:r>
            <a:r>
              <a:rPr lang="en-US" sz="2000" dirty="0" smtClean="0"/>
              <a:t>file with different pattern files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841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mtClean="0"/>
              <a:t>PATTERN MATCHING</a:t>
            </a:r>
            <a:endParaRPr lang="en-US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1392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95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77906"/>
              </p:ext>
            </p:extLst>
          </p:nvPr>
        </p:nvGraphicFramePr>
        <p:xfrm>
          <a:off x="1103684" y="1528548"/>
          <a:ext cx="894715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49018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Naive String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 L 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Samvaran</a:t>
                      </a:r>
                      <a:r>
                        <a:rPr lang="en-US" baseline="0" dirty="0" smtClean="0"/>
                        <a:t>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Atul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Boyer </a:t>
                      </a:r>
                      <a:r>
                        <a:rPr lang="en-US" baseline="0" dirty="0" err="1" smtClean="0"/>
                        <a:t>moore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Atul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 L J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Samvaran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 L 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Middleware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Samvaran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of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 L J , Atul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Samvaran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Analysis  on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</a:t>
                      </a:r>
                      <a:r>
                        <a:rPr lang="en-US" baseline="0" dirty="0" smtClean="0"/>
                        <a:t> L 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analysis on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Atul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Samvaran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Yamini</a:t>
                      </a:r>
                      <a:r>
                        <a:rPr lang="en-US" dirty="0" smtClean="0"/>
                        <a:t> S L J , Atul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Samvaran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Tool: Plagio Plagiot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Tool </a:t>
            </a:r>
          </a:p>
          <a:p>
            <a:r>
              <a:rPr lang="en-US" dirty="0" smtClean="0"/>
              <a:t>Technologies Used :</a:t>
            </a:r>
          </a:p>
          <a:p>
            <a:pPr lvl="1"/>
            <a:r>
              <a:rPr lang="en-US" dirty="0" smtClean="0"/>
              <a:t>Front end Technologies :</a:t>
            </a:r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 1.9.1</a:t>
            </a:r>
            <a:endParaRPr lang="en-US" dirty="0"/>
          </a:p>
          <a:p>
            <a:pPr lvl="2"/>
            <a:r>
              <a:rPr lang="en-US" dirty="0" smtClean="0"/>
              <a:t>Bootstrap 3.0</a:t>
            </a:r>
          </a:p>
          <a:p>
            <a:pPr lvl="1"/>
            <a:r>
              <a:rPr lang="en-US" dirty="0" smtClean="0"/>
              <a:t>Server Side Technologies:</a:t>
            </a:r>
          </a:p>
          <a:p>
            <a:pPr lvl="2"/>
            <a:r>
              <a:rPr lang="en-US" dirty="0" smtClean="0"/>
              <a:t>Python 2.7</a:t>
            </a:r>
          </a:p>
          <a:p>
            <a:pPr lvl="2"/>
            <a:r>
              <a:rPr lang="en-US" dirty="0" smtClean="0"/>
              <a:t>Flask Framework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9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tool: Plagio Plagiot </a:t>
            </a:r>
            <a:br>
              <a:rPr lang="en-US" dirty="0" smtClean="0"/>
            </a:br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51586" y="2067447"/>
            <a:ext cx="8040414" cy="3704896"/>
            <a:chOff x="1529255" y="2648607"/>
            <a:chExt cx="8040414" cy="3704896"/>
          </a:xfrm>
        </p:grpSpPr>
        <p:sp>
          <p:nvSpPr>
            <p:cNvPr id="11" name="Rectangle 10"/>
            <p:cNvSpPr/>
            <p:nvPr/>
          </p:nvSpPr>
          <p:spPr>
            <a:xfrm>
              <a:off x="1655380" y="2774731"/>
              <a:ext cx="1261241" cy="33738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Client: Browser</a:t>
              </a:r>
            </a:p>
            <a:p>
              <a:pPr algn="ctr"/>
              <a:r>
                <a:rPr lang="en-US" dirty="0" smtClean="0"/>
                <a:t>Ajax Calls</a:t>
              </a: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2916621" y="3917731"/>
              <a:ext cx="1387366" cy="1087820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REST/HTTP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95957" y="2774730"/>
              <a:ext cx="1466192" cy="33738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Flask App on Webserver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6782" y="2774730"/>
              <a:ext cx="1056290" cy="3373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Middleware</a:t>
              </a:r>
              <a:endParaRPr lang="en-US" dirty="0"/>
            </a:p>
          </p:txBody>
        </p:sp>
        <p:sp>
          <p:nvSpPr>
            <p:cNvPr id="15" name="Striped Right Arrow 14"/>
            <p:cNvSpPr/>
            <p:nvPr/>
          </p:nvSpPr>
          <p:spPr>
            <a:xfrm>
              <a:off x="5762149" y="3610303"/>
              <a:ext cx="954631" cy="851338"/>
            </a:xfrm>
            <a:prstGeom prst="striped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Striped Right Arrow 15"/>
            <p:cNvSpPr/>
            <p:nvPr/>
          </p:nvSpPr>
          <p:spPr>
            <a:xfrm rot="10800000">
              <a:off x="5762148" y="4740822"/>
              <a:ext cx="954631" cy="851338"/>
            </a:xfrm>
            <a:prstGeom prst="striped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1040" y="2774731"/>
              <a:ext cx="1513490" cy="890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tring_algos</a:t>
              </a:r>
              <a:endParaRPr lang="en-US" dirty="0"/>
            </a:p>
          </p:txBody>
        </p:sp>
        <p:sp>
          <p:nvSpPr>
            <p:cNvPr id="19" name="Left-Right-Up Arrow 18"/>
            <p:cNvSpPr/>
            <p:nvPr/>
          </p:nvSpPr>
          <p:spPr>
            <a:xfrm rot="16200000">
              <a:off x="7752831" y="3773694"/>
              <a:ext cx="1174531" cy="958110"/>
            </a:xfrm>
            <a:prstGeom prst="leftRight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9255" y="2648607"/>
              <a:ext cx="8040414" cy="370489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>
              <a:off x="8001965" y="4863665"/>
              <a:ext cx="1103586" cy="1143001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uploads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3671" y="3813911"/>
              <a:ext cx="69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JSON Object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2246" y="4966436"/>
              <a:ext cx="69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JSON Object</a:t>
              </a:r>
              <a:endParaRPr lang="en-US" sz="10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8964" y="2067447"/>
            <a:ext cx="3697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All the communication from client happens over AJAX calls.</a:t>
            </a:r>
          </a:p>
          <a:p>
            <a:pPr marL="342900" indent="-342900">
              <a:buAutoNum type="arabicPeriod"/>
            </a:pPr>
            <a:r>
              <a:rPr lang="en-US" dirty="0" smtClean="0"/>
              <a:t>string_algos is package contains implemented algorithms.</a:t>
            </a:r>
          </a:p>
          <a:p>
            <a:pPr marL="342900" indent="-342900">
              <a:buAutoNum type="arabicPeriod"/>
            </a:pPr>
            <a:r>
              <a:rPr lang="en-US" dirty="0" smtClean="0"/>
              <a:t>Depending on the request Middleware creates object of required string_algos and runs the pattern search.</a:t>
            </a:r>
          </a:p>
          <a:p>
            <a:pPr marL="342900" indent="-342900">
              <a:buAutoNum type="arabicPeriod"/>
            </a:pPr>
            <a:r>
              <a:rPr lang="en-US" dirty="0" smtClean="0"/>
              <a:t>Middleware also filters the unnecessary data.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Uploads folder contains all the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Tool : Plagio Plagiot</a:t>
            </a:r>
            <a:br>
              <a:rPr lang="en-US" dirty="0" smtClean="0"/>
            </a:br>
            <a:r>
              <a:rPr lang="en-US" dirty="0" smtClean="0"/>
              <a:t>Features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User can Upload Files </a:t>
            </a:r>
          </a:p>
          <a:p>
            <a:r>
              <a:rPr lang="en-US" dirty="0" smtClean="0"/>
              <a:t>User can Run Pattern Match on Individual Strings or Files</a:t>
            </a:r>
          </a:p>
          <a:p>
            <a:r>
              <a:rPr lang="en-US" dirty="0" smtClean="0"/>
              <a:t>User can Select Among the four Algorithms </a:t>
            </a:r>
          </a:p>
          <a:p>
            <a:pPr lvl="1"/>
            <a:r>
              <a:rPr lang="en-US" dirty="0" smtClean="0"/>
              <a:t>Naïve String Search </a:t>
            </a:r>
          </a:p>
          <a:p>
            <a:pPr lvl="1"/>
            <a:r>
              <a:rPr lang="en-US" dirty="0" smtClean="0"/>
              <a:t>LCSS</a:t>
            </a:r>
          </a:p>
          <a:p>
            <a:pPr lvl="1"/>
            <a:r>
              <a:rPr lang="en-US" dirty="0" smtClean="0"/>
              <a:t>KMP </a:t>
            </a:r>
          </a:p>
          <a:p>
            <a:pPr lvl="1"/>
            <a:r>
              <a:rPr lang="en-US" dirty="0" smtClean="0"/>
              <a:t>Boyer More Horspool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9809" cy="1400530"/>
          </a:xfrm>
        </p:spPr>
        <p:txBody>
          <a:bodyPr/>
          <a:lstStyle/>
          <a:p>
            <a:r>
              <a:rPr lang="en-US" sz="2600" dirty="0" smtClean="0"/>
              <a:t>Plagiarism Tool : </a:t>
            </a:r>
            <a:r>
              <a:rPr lang="en-US" sz="2600" dirty="0" err="1" smtClean="0"/>
              <a:t>Plagio</a:t>
            </a:r>
            <a:r>
              <a:rPr lang="en-US" sz="2600" dirty="0" smtClean="0"/>
              <a:t> </a:t>
            </a:r>
            <a:r>
              <a:rPr lang="en-US" sz="2600" dirty="0" err="1" smtClean="0"/>
              <a:t>Plagiot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Evaluation: Algorithm : NSS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98876"/>
              </p:ext>
            </p:extLst>
          </p:nvPr>
        </p:nvGraphicFramePr>
        <p:xfrm>
          <a:off x="314960" y="1727200"/>
          <a:ext cx="11612880" cy="49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0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36" y="-221585"/>
            <a:ext cx="10021889" cy="1400530"/>
          </a:xfrm>
        </p:spPr>
        <p:txBody>
          <a:bodyPr/>
          <a:lstStyle/>
          <a:p>
            <a:r>
              <a:rPr lang="en-US" sz="2600" dirty="0" smtClean="0"/>
              <a:t>Plagiarism Tool : </a:t>
            </a:r>
            <a:r>
              <a:rPr lang="en-US" sz="2600" dirty="0" err="1" smtClean="0"/>
              <a:t>Plagio</a:t>
            </a:r>
            <a:r>
              <a:rPr lang="en-US" sz="2600" dirty="0" smtClean="0"/>
              <a:t> </a:t>
            </a:r>
            <a:r>
              <a:rPr lang="en-US" sz="2600" dirty="0" err="1" smtClean="0"/>
              <a:t>Plagiot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Evaluation: Algorithm </a:t>
            </a:r>
            <a:r>
              <a:rPr lang="en-US" sz="2600" dirty="0"/>
              <a:t>: </a:t>
            </a:r>
            <a:r>
              <a:rPr lang="en-US" sz="2600" dirty="0" err="1" smtClean="0"/>
              <a:t>kmp</a:t>
            </a:r>
            <a:endParaRPr lang="en-US" sz="26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26432"/>
              </p:ext>
            </p:extLst>
          </p:nvPr>
        </p:nvGraphicFramePr>
        <p:xfrm>
          <a:off x="67377" y="702644"/>
          <a:ext cx="11720897" cy="602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75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502640" cy="1400530"/>
          </a:xfrm>
        </p:spPr>
        <p:txBody>
          <a:bodyPr/>
          <a:lstStyle/>
          <a:p>
            <a:r>
              <a:rPr lang="en-US" sz="1800" dirty="0" smtClean="0"/>
              <a:t>Plagiarism Tool : </a:t>
            </a:r>
            <a:r>
              <a:rPr lang="en-US" sz="1800" dirty="0" err="1" smtClean="0"/>
              <a:t>Plagio</a:t>
            </a:r>
            <a:r>
              <a:rPr lang="en-US" sz="1800" dirty="0" smtClean="0"/>
              <a:t> </a:t>
            </a:r>
            <a:r>
              <a:rPr lang="en-US" sz="1800" dirty="0" err="1" smtClean="0"/>
              <a:t>Plagiot</a:t>
            </a:r>
            <a:r>
              <a:rPr lang="en-US" sz="1800" dirty="0" smtClean="0"/>
              <a:t>  Evaluation: For 13000 Line Corpus </a:t>
            </a:r>
            <a:r>
              <a:rPr lang="en-US" sz="1800" dirty="0"/>
              <a:t>file  Algorithm : </a:t>
            </a:r>
            <a:r>
              <a:rPr lang="en-US" sz="1800" dirty="0" smtClean="0"/>
              <a:t> Boyer </a:t>
            </a:r>
            <a:r>
              <a:rPr lang="en-US" sz="1800" dirty="0" err="1" smtClean="0"/>
              <a:t>moore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1040"/>
              </p:ext>
            </p:extLst>
          </p:nvPr>
        </p:nvGraphicFramePr>
        <p:xfrm>
          <a:off x="237992" y="0"/>
          <a:ext cx="11954008" cy="703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9809" cy="1400530"/>
          </a:xfrm>
        </p:spPr>
        <p:txBody>
          <a:bodyPr/>
          <a:lstStyle/>
          <a:p>
            <a:r>
              <a:rPr lang="en-US" sz="2600" dirty="0" smtClean="0"/>
              <a:t>Plagiarism Tool : </a:t>
            </a:r>
            <a:r>
              <a:rPr lang="en-US" sz="2600" dirty="0" err="1" smtClean="0"/>
              <a:t>Plagio</a:t>
            </a:r>
            <a:r>
              <a:rPr lang="en-US" sz="2600" dirty="0" smtClean="0"/>
              <a:t> </a:t>
            </a:r>
            <a:r>
              <a:rPr lang="en-US" sz="2600" dirty="0" err="1" smtClean="0"/>
              <a:t>Plagiot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Evaluation: Algorithm : NSS vs KMP for 13000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831085"/>
              </p:ext>
            </p:extLst>
          </p:nvPr>
        </p:nvGraphicFramePr>
        <p:xfrm>
          <a:off x="314960" y="1727200"/>
          <a:ext cx="11612880" cy="49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4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04205" cy="1400530"/>
          </a:xfrm>
        </p:spPr>
        <p:txBody>
          <a:bodyPr/>
          <a:lstStyle/>
          <a:p>
            <a:r>
              <a:rPr lang="en-US" sz="2600" dirty="0" smtClean="0"/>
              <a:t>Plagiarism Tool : </a:t>
            </a:r>
            <a:r>
              <a:rPr lang="en-US" sz="2600" dirty="0" err="1" smtClean="0"/>
              <a:t>Plagio</a:t>
            </a:r>
            <a:r>
              <a:rPr lang="en-US" sz="2600" dirty="0" smtClean="0"/>
              <a:t> </a:t>
            </a:r>
            <a:r>
              <a:rPr lang="en-US" sz="2600" dirty="0" err="1" smtClean="0"/>
              <a:t>Plagiot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Evaluation: Algorithm : NSS vs Boyer </a:t>
            </a:r>
            <a:r>
              <a:rPr lang="en-US" sz="2600" dirty="0" err="1" smtClean="0"/>
              <a:t>moore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for 13000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33041"/>
              </p:ext>
            </p:extLst>
          </p:nvPr>
        </p:nvGraphicFramePr>
        <p:xfrm>
          <a:off x="314960" y="1727200"/>
          <a:ext cx="11612880" cy="49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53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4483</TotalTime>
  <Words>268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Plagio Plagiot : Plagiarism Tool</vt:lpstr>
      <vt:lpstr>Plagiarism Tool: Plagio Plagiot  Introduction :</vt:lpstr>
      <vt:lpstr>Plagiarism tool: Plagio Plagiot  Architecture:</vt:lpstr>
      <vt:lpstr>Plagiarism Tool : Plagio Plagiot Features :</vt:lpstr>
      <vt:lpstr>Plagiarism Tool : Plagio Plagiot Evaluation: Algorithm : NSS   </vt:lpstr>
      <vt:lpstr>Plagiarism Tool : Plagio Plagiot Evaluation: Algorithm : kmp</vt:lpstr>
      <vt:lpstr>Plagiarism Tool : Plagio Plagiot  Evaluation: For 13000 Line Corpus file  Algorithm :  Boyer moore   </vt:lpstr>
      <vt:lpstr>Plagiarism Tool : Plagio Plagiot Evaluation: Algorithm : NSS vs KMP for 13000   </vt:lpstr>
      <vt:lpstr>Plagiarism Tool : Plagio Plagiot Evaluation: Algorithm : NSS vs Boyer moore  for 13000   </vt:lpstr>
      <vt:lpstr>Plagiarism Tool : Plagio Plagiot Evaluation: Algorithm : KMP vs Boyer moore  for 13000   </vt:lpstr>
      <vt:lpstr>Plagiarism Tool : Plagio Plagiot Evaluation: LCSS  For 5000 Line Corpus file with different pattern files </vt:lpstr>
      <vt:lpstr>PATTERN MATCHING</vt:lpstr>
      <vt:lpstr>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Plagio Plagiot : Plagarism Tool</dc:title>
  <dc:creator>samvarankashyap rallabandi</dc:creator>
  <cp:lastModifiedBy>samvarankashyap rallabandi</cp:lastModifiedBy>
  <cp:revision>48</cp:revision>
  <dcterms:created xsi:type="dcterms:W3CDTF">2015-12-01T00:44:56Z</dcterms:created>
  <dcterms:modified xsi:type="dcterms:W3CDTF">2015-12-19T02:19:00Z</dcterms:modified>
</cp:coreProperties>
</file>