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mvelko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64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Virtual Intern </a:t>
            </a:r>
            <a:r>
              <a:rPr dirty="0"/>
              <a:t>- </a:t>
            </a:r>
            <a:r>
              <a:rPr lang="en-US" dirty="0"/>
              <a:t>Kocharyan Samvel</a:t>
            </a:r>
          </a:p>
          <a:p>
            <a:r>
              <a:rPr lang="en-GB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https://www.linkedin.com/in/samvelkoch/</a:t>
            </a:r>
            <a:endParaRPr lang="en-GB" sz="900" dirty="0">
              <a:solidFill>
                <a:schemeClr val="bg1"/>
              </a:solidFill>
            </a:endParaRPr>
          </a:p>
          <a:p>
            <a:endParaRPr sz="900"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</a:t>
            </a:r>
            <a:r>
              <a:rPr lang="en-GB" b="0" dirty="0"/>
              <a:t>e</a:t>
            </a:r>
            <a:r>
              <a:rPr b="0" dirty="0" err="1"/>
              <a:t>flective</a:t>
            </a:r>
            <a:r>
              <a:rPr b="0" dirty="0"/>
              <a:t>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</a:t>
            </a:r>
            <a:r>
              <a:rPr lang="en-GB" b="0" dirty="0"/>
              <a:t>rm</a:t>
            </a:r>
            <a:r>
              <a:rPr b="0" dirty="0" err="1"/>
              <a:t>ation</a:t>
            </a:r>
            <a:r>
              <a:rPr b="0" dirty="0"/>
              <a:t>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Points towards to Customer Success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653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31 useful data points to Explore and create features for: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Demographic Analysis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Customer Segmentation</a:t>
            </a:r>
          </a:p>
          <a:p>
            <a:pPr marL="285750" indent="-285750">
              <a:buFontTx/>
              <a:buChar char="-"/>
            </a:pPr>
            <a:r>
              <a:rPr lang="en-HU" b="1" dirty="0"/>
              <a:t>Purchase behavior</a:t>
            </a:r>
          </a:p>
          <a:p>
            <a:pPr marL="285750" indent="-285750">
              <a:buFontTx/>
              <a:buChar char="-"/>
            </a:pPr>
            <a:r>
              <a:rPr lang="en-HU" b="1" dirty="0"/>
              <a:t>RFM (</a:t>
            </a:r>
            <a:r>
              <a:rPr lang="en-GB" b="1" dirty="0"/>
              <a:t>recency, frequency, monetary)</a:t>
            </a:r>
            <a:endParaRPr lang="en-HU" b="1" dirty="0"/>
          </a:p>
          <a:p>
            <a:pPr marL="285750" indent="-285750">
              <a:buFontTx/>
              <a:buChar char="-"/>
            </a:pPr>
            <a:r>
              <a:rPr lang="en-GB" b="1" dirty="0"/>
              <a:t>RPR (Repeat Purchase Rate)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CRR</a:t>
            </a:r>
            <a:r>
              <a:rPr lang="en-US" b="1" dirty="0"/>
              <a:t> (</a:t>
            </a:r>
            <a:r>
              <a:rPr lang="en-GB" b="1" dirty="0"/>
              <a:t>Customer </a:t>
            </a:r>
            <a:r>
              <a:rPr lang="en-GB" b="1"/>
              <a:t>Retention </a:t>
            </a:r>
            <a:r>
              <a:rPr lang="en-GB" b="1" dirty="0"/>
              <a:t>R</a:t>
            </a:r>
            <a:r>
              <a:rPr lang="en-GB" b="1"/>
              <a:t>ate</a:t>
            </a:r>
            <a:r>
              <a:rPr lang="en-GB" b="1" dirty="0"/>
              <a:t>)</a:t>
            </a:r>
            <a:endParaRPr b="1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E3AA16-6FE9-8446-A36A-4F8D40F2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95559"/>
            <a:ext cx="4134601" cy="11957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1. From Questions to ANSWERS </a:t>
            </a:r>
          </a:p>
          <a:p>
            <a:r>
              <a:rPr lang="en-GB" dirty="0"/>
              <a:t>2. From Answers to INSIGHTS</a:t>
            </a:r>
          </a:p>
          <a:p>
            <a:r>
              <a:rPr lang="en-GB" dirty="0"/>
              <a:t>3. From Insights to ACTION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06522" y="2393631"/>
            <a:ext cx="4446488" cy="1213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3000" b="1" dirty="0"/>
              <a:t>4 000 </a:t>
            </a:r>
            <a:r>
              <a:rPr lang="en-US" sz="3000" dirty="0"/>
              <a:t>customers </a:t>
            </a:r>
          </a:p>
          <a:p>
            <a:r>
              <a:rPr lang="en-US" sz="3000" b="1" dirty="0"/>
              <a:t>20 000 </a:t>
            </a:r>
            <a:r>
              <a:rPr lang="en-US" sz="3000" dirty="0"/>
              <a:t>orders</a:t>
            </a:r>
            <a:endParaRPr sz="30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390CE0-012F-0949-A4D9-19B3AFC4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52" y="1731012"/>
            <a:ext cx="2388290" cy="1681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2F023-0EC6-0C46-AD3F-26CC720F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97" y="2820694"/>
            <a:ext cx="3120611" cy="14791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E8DED-9368-8D42-9413-A21F86A7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68" y="1468537"/>
            <a:ext cx="2191310" cy="17085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3" name="Shape 82">
            <a:extLst>
              <a:ext uri="{FF2B5EF4-FFF2-40B4-BE49-F238E27FC236}">
                <a16:creationId xmlns:a16="http://schemas.microsoft.com/office/drawing/2014/main" id="{E3C90C8A-039F-B749-B244-D197344643A2}"/>
              </a:ext>
            </a:extLst>
          </p:cNvPr>
          <p:cNvSpPr/>
          <p:nvPr/>
        </p:nvSpPr>
        <p:spPr>
          <a:xfrm>
            <a:off x="229039" y="4060200"/>
            <a:ext cx="5656836" cy="664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correlation does not imply causation…</a:t>
            </a:r>
          </a:p>
          <a:p>
            <a:r>
              <a:rPr lang="en-US" sz="1400" b="1" dirty="0"/>
              <a:t>WE know what to ASK and how use to your Data INSIGHTS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Right strategy to approach the Data</a:t>
            </a:r>
            <a:r>
              <a:rPr lang="ru-RU" dirty="0"/>
              <a:t> </a:t>
            </a:r>
            <a:r>
              <a:rPr lang="en-US" dirty="0"/>
              <a:t>Model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411399" y="1814311"/>
            <a:ext cx="4605874" cy="318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lvl="0" indent="-342900">
              <a:buFont typeface="+mj-lt"/>
              <a:buAutoNum type="arabicPeriod"/>
              <a:tabLst>
                <a:tab pos="40894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Demographic analysis: 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gender, age group, demographic categories.</a:t>
            </a:r>
            <a:br>
              <a:rPr lang="ru-R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0894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 behavior analysis: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understand the customer's purchasing habits and preferences.</a:t>
            </a:r>
            <a:br>
              <a:rPr lang="ru-R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0894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segmentation: 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understand your customer</a:t>
            </a:r>
            <a:br>
              <a:rPr lang="ru-R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0894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Geographical analysis: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identify any regional patterns in their purchasing behavior.</a:t>
            </a:r>
            <a:br>
              <a:rPr lang="ru-R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0894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analysis: 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any trends in product purchasing</a:t>
            </a:r>
            <a:br>
              <a:rPr lang="ru-R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 analysis: 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identify any factors that may affect customer retention.</a:t>
            </a:r>
            <a:br>
              <a:rPr lang="ru-R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6"/>
              <a:tabLst>
                <a:tab pos="457200" algn="l"/>
              </a:tabLst>
            </a:pPr>
            <a:r>
              <a:rPr lang="en-HU" sz="1000" b="1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</a:rPr>
              <a:t>RFM (Recency / Frequency / Monetary)  </a:t>
            </a:r>
            <a:r>
              <a:rPr lang="en-HU" sz="1000" dirty="0">
                <a:solidFill>
                  <a:schemeClr val="tx1"/>
                </a:solidFill>
                <a:effectLst/>
                <a:latin typeface="Myriad Pro" panose="020B0503030403020204" pitchFamily="34" charset="0"/>
                <a:ea typeface="Times New Roman" panose="02020603050405020304" pitchFamily="18" charset="0"/>
              </a:rPr>
              <a:t>- </a:t>
            </a:r>
            <a:r>
              <a:rPr lang="en-GB" sz="1000" b="0" i="0" u="none" strike="noStrike" dirty="0">
                <a:solidFill>
                  <a:srgbClr val="202124"/>
                </a:solidFill>
                <a:effectLst/>
                <a:latin typeface="Myriad Pro" panose="020B0503030403020204" pitchFamily="34" charset="0"/>
              </a:rPr>
              <a:t>to identify the best customers and perform targeted marketing campaigns.</a:t>
            </a:r>
            <a:endParaRPr lang="en-HU" sz="1000" dirty="0">
              <a:solidFill>
                <a:schemeClr val="tx1"/>
              </a:solidFill>
              <a:effectLst/>
              <a:latin typeface="Myriad Pro" panose="020B0503030403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 descr="Revolutionizing Segmentation using RFM Analysis Model | Annex Cloud">
            <a:extLst>
              <a:ext uri="{FF2B5EF4-FFF2-40B4-BE49-F238E27FC236}">
                <a16:creationId xmlns:a16="http://schemas.microsoft.com/office/drawing/2014/main" id="{BE445000-CB61-AA4D-B5E4-9BE2D93BC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0"/>
          <a:stretch/>
        </p:blipFill>
        <p:spPr bwMode="auto">
          <a:xfrm>
            <a:off x="5037740" y="1814312"/>
            <a:ext cx="3920662" cy="17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Story of your Data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Set of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KPMG consulting SME sessions to support Action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Detailed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Reproducible analysis for future 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 descr="17 Marketing dashboard examples based on real companies | Geckoboard">
            <a:extLst>
              <a:ext uri="{FF2B5EF4-FFF2-40B4-BE49-F238E27FC236}">
                <a16:creationId xmlns:a16="http://schemas.microsoft.com/office/drawing/2014/main" id="{098B5DC3-ACE2-F740-AEF3-0827BFA14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99" y="1857443"/>
            <a:ext cx="2806810" cy="157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s dashboard. Infographic data chart, web site admin panel and finance  charts vector template Stock Vector Image &amp; Art - Alamy">
            <a:extLst>
              <a:ext uri="{FF2B5EF4-FFF2-40B4-BE49-F238E27FC236}">
                <a16:creationId xmlns:a16="http://schemas.microsoft.com/office/drawing/2014/main" id="{CCFF5CED-066F-794D-94BC-9B2B63D89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8" b="12201"/>
          <a:stretch/>
        </p:blipFill>
        <p:spPr bwMode="auto">
          <a:xfrm>
            <a:off x="4804377" y="2571750"/>
            <a:ext cx="2648655" cy="17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Additional Materials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178BD-DCEB-0A48-A88A-616251335C90}"/>
              </a:ext>
            </a:extLst>
          </p:cNvPr>
          <p:cNvSpPr txBox="1"/>
          <p:nvPr/>
        </p:nvSpPr>
        <p:spPr>
          <a:xfrm>
            <a:off x="938254" y="2059388"/>
            <a:ext cx="378404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HU" b="1" dirty="0"/>
              <a:t>Data Exploration Toolset</a:t>
            </a:r>
            <a:r>
              <a:rPr lang="en-US" b="1" dirty="0"/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Pyhton</a:t>
            </a:r>
            <a:r>
              <a:rPr lang="en-US" dirty="0"/>
              <a:t>, Pandas, Excel, Profiling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Visualizations toolset</a:t>
            </a:r>
            <a:r>
              <a:rPr lang="en-US" b="1" dirty="0"/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Matplotlib, Seaborn, Tableau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Additional Files</a:t>
            </a:r>
            <a:r>
              <a:rPr lang="en-US" b="1" dirty="0"/>
              <a:t>: </a:t>
            </a:r>
            <a:br>
              <a:rPr lang="en-US" dirty="0"/>
            </a:br>
            <a:r>
              <a:rPr lang="en-US" dirty="0"/>
              <a:t>Data quality reports, Python analysis notebook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Vi</a:t>
            </a:r>
            <a:r>
              <a:rPr lang="en-US" dirty="0" err="1"/>
              <a:t>zualisations</a:t>
            </a:r>
            <a:endParaRPr kumimoji="0" lang="en-H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541</Words>
  <Application>Microsoft Macintosh PowerPoint</Application>
  <PresentationFormat>On-screen Show (16:9)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Myriad Pro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Samvel K.</cp:lastModifiedBy>
  <cp:revision>3</cp:revision>
  <dcterms:modified xsi:type="dcterms:W3CDTF">2022-12-13T06:05:45Z</dcterms:modified>
</cp:coreProperties>
</file>