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CC3300"/>
    <a:srgbClr val="166A9E"/>
    <a:srgbClr val="FDA5A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5FEC-D715-4416-8C69-D099BCF504E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8E5D-53DC-48BA-9358-B49461163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15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5FEC-D715-4416-8C69-D099BCF504E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8E5D-53DC-48BA-9358-B49461163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42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5FEC-D715-4416-8C69-D099BCF504E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8E5D-53DC-48BA-9358-B49461163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86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5FEC-D715-4416-8C69-D099BCF504E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8E5D-53DC-48BA-9358-B49461163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22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5FEC-D715-4416-8C69-D099BCF504E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8E5D-53DC-48BA-9358-B49461163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79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5FEC-D715-4416-8C69-D099BCF504E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8E5D-53DC-48BA-9358-B49461163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29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5FEC-D715-4416-8C69-D099BCF504E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8E5D-53DC-48BA-9358-B49461163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8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5FEC-D715-4416-8C69-D099BCF504E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8E5D-53DC-48BA-9358-B49461163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81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5FEC-D715-4416-8C69-D099BCF504E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8E5D-53DC-48BA-9358-B49461163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61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5FEC-D715-4416-8C69-D099BCF504E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8E5D-53DC-48BA-9358-B49461163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05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5FEC-D715-4416-8C69-D099BCF504E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8E5D-53DC-48BA-9358-B49461163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17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5FEC-D715-4416-8C69-D099BCF504E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28E5D-53DC-48BA-9358-B49461163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58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2060"/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106563"/>
            <a:ext cx="11058525" cy="2623692"/>
          </a:xfrm>
          <a:solidFill>
            <a:schemeClr val="accent5">
              <a:lumMod val="50000"/>
            </a:schemeClr>
          </a:solidFill>
          <a:ln w="57150">
            <a:solidFill>
              <a:srgbClr val="FF4B4B"/>
            </a:solidFill>
          </a:ln>
        </p:spPr>
        <p:txBody>
          <a:bodyPr>
            <a:norm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British Library Funding Dynamics </a:t>
            </a:r>
            <a:b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and Inflation Impact</a:t>
            </a:r>
            <a:b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4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 25-year overview</a:t>
            </a:r>
            <a:br>
              <a:rPr lang="en-US" sz="4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endParaRPr lang="en-IN" sz="9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30065" y="5334047"/>
            <a:ext cx="9144000" cy="387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 smtClean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Exploratory Data Analysis using Python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830065" y="4338270"/>
            <a:ext cx="9144000" cy="3877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 smtClean="0">
                <a:solidFill>
                  <a:schemeClr val="bg1">
                    <a:lumMod val="85000"/>
                  </a:schemeClr>
                </a:solidFill>
                <a:latin typeface="Tw Cen MT Condensed" panose="020B0606020104020203" pitchFamily="34" charset="0"/>
              </a:rPr>
              <a:t>Tidy Tuesday / Pydy Tuesday Weekly Data Analysis</a:t>
            </a:r>
            <a:endParaRPr lang="en-IN" sz="2800" dirty="0">
              <a:solidFill>
                <a:schemeClr val="bg1">
                  <a:lumMod val="8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700668" y="4739218"/>
            <a:ext cx="9144000" cy="387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 smtClean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Week: 15-07-2025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49" y="5527928"/>
            <a:ext cx="3495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Dataset Credits: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Andy Jackson (Data Compiling)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David Rosenthal (2017 Blog)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Jon Harmon, DSLC (Curator)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701668" y="6135943"/>
            <a:ext cx="1985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Analysis and Presentation By: </a:t>
            </a:r>
          </a:p>
          <a:p>
            <a:pPr algn="r"/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w Cen MT Condensed" panose="020B0606020104020203" pitchFamily="34" charset="0"/>
              </a:rPr>
              <a:t>Saumita Haldar</a:t>
            </a:r>
            <a:endParaRPr lang="en-IN" sz="1600" dirty="0">
              <a:solidFill>
                <a:schemeClr val="accent5">
                  <a:lumMod val="60000"/>
                  <a:lumOff val="40000"/>
                </a:schemeClr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5624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British Library Funding - Over the Years</a:t>
            </a:r>
            <a:endParaRPr lang="en-IN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73" y="3852909"/>
            <a:ext cx="4773018" cy="2721006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50174" y="4954914"/>
            <a:ext cx="5151175" cy="1619001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Tw Cen MT Condensed Extra Bold" panose="020B0803020202020204" pitchFamily="34" charset="0"/>
              </a:rPr>
              <a:t> Highest Contributor</a:t>
            </a:r>
            <a:r>
              <a:rPr lang="en-US" dirty="0" smtClean="0">
                <a:solidFill>
                  <a:srgbClr val="002060"/>
                </a:solidFill>
                <a:latin typeface="Tw Cen MT Condensed Extra Bold" panose="020B0803020202020204" pitchFamily="34" charset="0"/>
              </a:rPr>
              <a:t>: Grant-in-Aid (GIA) </a:t>
            </a:r>
            <a:r>
              <a:rPr lang="en-US" sz="1800" dirty="0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(core funding from the UK Government)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Tw Cen MT Condensed Extra Bold" panose="020B0803020202020204" pitchFamily="34" charset="0"/>
              </a:rPr>
              <a:t> Other Significant </a:t>
            </a:r>
            <a:r>
              <a:rPr lang="en-US" sz="2400" dirty="0">
                <a:solidFill>
                  <a:srgbClr val="002060"/>
                </a:solidFill>
                <a:latin typeface="Tw Cen MT Condensed Extra Bold" panose="020B0803020202020204" pitchFamily="34" charset="0"/>
              </a:rPr>
              <a:t>Contributor: </a:t>
            </a:r>
            <a:r>
              <a:rPr lang="en-US" dirty="0" smtClean="0">
                <a:solidFill>
                  <a:srgbClr val="002060"/>
                </a:solidFill>
                <a:latin typeface="Tw Cen MT Condensed Extra Bold" panose="020B0803020202020204" pitchFamily="34" charset="0"/>
              </a:rPr>
              <a:t>Services</a:t>
            </a:r>
            <a:r>
              <a:rPr lang="en-US" sz="2000" dirty="0" smtClean="0">
                <a:solidFill>
                  <a:srgbClr val="002060"/>
                </a:solidFill>
                <a:latin typeface="Tw Cen MT Condensed Extra Bold" panose="020B0803020202020204" pitchFamily="34" charset="0"/>
              </a:rPr>
              <a:t> </a:t>
            </a:r>
            <a:r>
              <a:rPr lang="en-US" sz="1800" dirty="0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(Main part </a:t>
            </a:r>
            <a:r>
              <a:rPr lang="en-US" sz="1800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being the document supply service, which started out as the National Lending Library for Science and Technology</a:t>
            </a:r>
            <a:r>
              <a:rPr lang="en-US" sz="1800" dirty="0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)</a:t>
            </a:r>
            <a:endParaRPr lang="en-IN" sz="1800" dirty="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974" y="1027906"/>
            <a:ext cx="6233325" cy="3703587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883514" y="1187912"/>
            <a:ext cx="4806796" cy="2018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  <a:latin typeface="Tw Cen MT Condensed Extra Bold" panose="020B0803020202020204" pitchFamily="34" charset="0"/>
              </a:rPr>
              <a:t>Funding</a:t>
            </a:r>
            <a:r>
              <a:rPr lang="en-US" sz="2400" dirty="0" smtClean="0">
                <a:solidFill>
                  <a:schemeClr val="tx2"/>
                </a:solidFill>
                <a:latin typeface="Tw Cen MT Condensed Extra Bold" panose="020B0803020202020204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w Cen MT Condensed Extra Bold" panose="020B0803020202020204" pitchFamily="34" charset="0"/>
              </a:rPr>
              <a:t>Range</a:t>
            </a:r>
            <a:r>
              <a:rPr lang="en-US" sz="2400" dirty="0" smtClean="0">
                <a:solidFill>
                  <a:schemeClr val="tx2"/>
                </a:solidFill>
                <a:latin typeface="Tw Cen MT Condensed Extra Bold" panose="020B0803020202020204" pitchFamily="34" charset="0"/>
              </a:rPr>
              <a:t>: </a:t>
            </a:r>
            <a:r>
              <a:rPr lang="en-US" dirty="0" smtClean="0">
                <a:solidFill>
                  <a:schemeClr val="tx2"/>
                </a:solidFill>
                <a:latin typeface="Tw Cen MT Condensed Extra Bold" panose="020B0803020202020204" pitchFamily="34" charset="0"/>
              </a:rPr>
              <a:t>110M – 160M</a:t>
            </a:r>
          </a:p>
          <a:p>
            <a:r>
              <a:rPr lang="en-US" dirty="0" smtClean="0">
                <a:solidFill>
                  <a:schemeClr val="tx2"/>
                </a:solidFill>
                <a:latin typeface="Tw Cen MT Condensed Extra Bold" panose="020B0803020202020204" pitchFamily="34" charset="0"/>
              </a:rPr>
              <a:t>Average </a:t>
            </a:r>
            <a:r>
              <a:rPr lang="en-US" sz="2400" dirty="0" smtClean="0">
                <a:solidFill>
                  <a:schemeClr val="tx2"/>
                </a:solidFill>
                <a:latin typeface="Tw Cen MT Condensed Extra Bold" panose="020B0803020202020204" pitchFamily="34" charset="0"/>
              </a:rPr>
              <a:t>Funding: </a:t>
            </a:r>
            <a:r>
              <a:rPr lang="en-US" dirty="0" smtClean="0">
                <a:solidFill>
                  <a:schemeClr val="tx2"/>
                </a:solidFill>
                <a:latin typeface="Tw Cen MT Condensed Extra Bold" panose="020B0803020202020204" pitchFamily="34" charset="0"/>
              </a:rPr>
              <a:t>around 130M</a:t>
            </a:r>
          </a:p>
          <a:p>
            <a:r>
              <a:rPr lang="en-US" dirty="0" smtClean="0">
                <a:solidFill>
                  <a:schemeClr val="tx2"/>
                </a:solidFill>
                <a:latin typeface="Tw Cen MT Condensed Extra Bold" panose="020B0803020202020204" pitchFamily="34" charset="0"/>
              </a:rPr>
              <a:t>Highest </a:t>
            </a:r>
            <a:r>
              <a:rPr lang="en-US" sz="2400" dirty="0" smtClean="0">
                <a:solidFill>
                  <a:schemeClr val="tx2"/>
                </a:solidFill>
                <a:latin typeface="Tw Cen MT Condensed Extra Bold" panose="020B0803020202020204" pitchFamily="34" charset="0"/>
              </a:rPr>
              <a:t>Funding in the year</a:t>
            </a:r>
            <a:r>
              <a:rPr lang="en-US" dirty="0" smtClean="0">
                <a:solidFill>
                  <a:schemeClr val="tx2"/>
                </a:solidFill>
                <a:latin typeface="Tw Cen MT Condensed Extra Bold" panose="020B0803020202020204" pitchFamily="34" charset="0"/>
              </a:rPr>
              <a:t> 2006</a:t>
            </a:r>
          </a:p>
          <a:p>
            <a:r>
              <a:rPr lang="en-US" dirty="0" smtClean="0">
                <a:solidFill>
                  <a:schemeClr val="tx2"/>
                </a:solidFill>
                <a:latin typeface="Tw Cen MT Condensed Extra Bold" panose="020B0803020202020204" pitchFamily="34" charset="0"/>
              </a:rPr>
              <a:t>Widening Inflation gap </a:t>
            </a:r>
            <a:endParaRPr lang="en-IN" dirty="0">
              <a:solidFill>
                <a:schemeClr val="tx2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524" y="0"/>
            <a:ext cx="85724" cy="6858000"/>
          </a:xfrm>
          <a:prstGeom prst="rect">
            <a:avLst/>
          </a:prstGeom>
          <a:solidFill>
            <a:srgbClr val="FF4B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83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20" y="2415919"/>
            <a:ext cx="7100367" cy="4233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70" y="1745058"/>
            <a:ext cx="4300721" cy="2787589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5624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 dig into the funding sources</a:t>
            </a:r>
            <a:endParaRPr lang="en-IN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164770" y="4598069"/>
            <a:ext cx="4527103" cy="21687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  <a:latin typeface="Tw Cen MT Condensed Extra Bold" panose="020B0803020202020204" pitchFamily="34" charset="0"/>
              </a:rPr>
              <a:t>Peak around 2006-07     </a:t>
            </a:r>
          </a:p>
          <a:p>
            <a:r>
              <a:rPr lang="en-US" dirty="0" smtClean="0">
                <a:solidFill>
                  <a:schemeClr val="tx2"/>
                </a:solidFill>
                <a:latin typeface="Tw Cen MT Condensed Extra Bold" panose="020B0803020202020204" pitchFamily="34" charset="0"/>
              </a:rPr>
              <a:t>Lowest around 2017-19</a:t>
            </a:r>
          </a:p>
          <a:p>
            <a:r>
              <a:rPr lang="en-US" dirty="0" smtClean="0">
                <a:solidFill>
                  <a:schemeClr val="tx2"/>
                </a:solidFill>
                <a:latin typeface="Tw Cen MT Condensed Extra Bold" panose="020B0803020202020204" pitchFamily="34" charset="0"/>
              </a:rPr>
              <a:t>On a drop between 2010-19</a:t>
            </a:r>
          </a:p>
          <a:p>
            <a:r>
              <a:rPr lang="en-US" dirty="0" smtClean="0">
                <a:solidFill>
                  <a:schemeClr val="tx2"/>
                </a:solidFill>
                <a:latin typeface="Tw Cen MT Condensed Extra Bold" panose="020B0803020202020204" pitchFamily="34" charset="0"/>
              </a:rPr>
              <a:t>Rise in 2020, fairly stagnant</a:t>
            </a:r>
            <a:endParaRPr lang="en-IN" dirty="0">
              <a:solidFill>
                <a:schemeClr val="tx2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13" name="Content Placeholder 5"/>
          <p:cNvSpPr>
            <a:spLocks noGrp="1"/>
          </p:cNvSpPr>
          <p:nvPr>
            <p:ph idx="1"/>
          </p:nvPr>
        </p:nvSpPr>
        <p:spPr>
          <a:xfrm>
            <a:off x="5483218" y="1570018"/>
            <a:ext cx="6292222" cy="9293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Tw Cen MT Condensed Extra Bold" panose="020B0803020202020204" pitchFamily="34" charset="0"/>
              </a:rPr>
              <a:t> Voluntary contributions saw a spike in 2006  which led to the record high total funding of 160M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418" y="803430"/>
            <a:ext cx="4300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Tw Cen MT Condensed Extra Bold" panose="020B0803020202020204" pitchFamily="34" charset="0"/>
              </a:rPr>
              <a:t>Grant-in-Aid</a:t>
            </a:r>
          </a:p>
          <a:p>
            <a:pPr algn="ctr"/>
            <a:r>
              <a:rPr lang="en-US" sz="2600" dirty="0" smtClean="0">
                <a:solidFill>
                  <a:schemeClr val="tx2"/>
                </a:solidFill>
                <a:latin typeface="Tw Cen MT Condensed Extra Bold" panose="020B0803020202020204" pitchFamily="34" charset="0"/>
              </a:rPr>
              <a:t>the Highest Contributor</a:t>
            </a:r>
            <a:endParaRPr lang="en-US" sz="2600" dirty="0" smtClean="0">
              <a:solidFill>
                <a:schemeClr val="tx2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3218" y="803430"/>
            <a:ext cx="6089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  <a:latin typeface="Tw Cen MT Condensed Extra Bold" panose="020B0803020202020204" pitchFamily="34" charset="0"/>
              </a:rPr>
              <a:t>What led to the peak in 2006?  </a:t>
            </a:r>
            <a:endParaRPr lang="en-US" sz="3200" dirty="0" smtClean="0">
              <a:solidFill>
                <a:srgbClr val="002060"/>
              </a:solidFill>
              <a:latin typeface="Tw Cen MT Condensed Extra Bold" panose="020B0803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669655" y="825624"/>
            <a:ext cx="0" cy="582375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-9524" y="0"/>
            <a:ext cx="85724" cy="6858000"/>
          </a:xfrm>
          <a:prstGeom prst="rect">
            <a:avLst/>
          </a:prstGeom>
          <a:solidFill>
            <a:srgbClr val="FF4B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1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65" y="942357"/>
            <a:ext cx="11898069" cy="552191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5624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Race and Pace with Inflation</a:t>
            </a:r>
            <a:endParaRPr lang="en-IN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629" y="6581001"/>
            <a:ext cx="638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Inflation adjustment figures obtained from the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current (2024) Bank of England inflation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calculator</a:t>
            </a:r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9524" y="0"/>
            <a:ext cx="85724" cy="6858000"/>
          </a:xfrm>
          <a:prstGeom prst="rect">
            <a:avLst/>
          </a:prstGeom>
          <a:solidFill>
            <a:srgbClr val="FF4B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13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81" y="1041744"/>
            <a:ext cx="7127240" cy="38719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2800"/>
          </a:xfrm>
          <a:solidFill>
            <a:schemeClr val="accent5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Navigating Price Dynamics – Funding v/s Inflation</a:t>
            </a:r>
            <a:endParaRPr lang="en-IN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321621" y="1071906"/>
            <a:ext cx="4671049" cy="3041598"/>
          </a:xfrm>
          <a:prstGeom prst="rect">
            <a:avLst/>
          </a:prstGeom>
          <a:noFill/>
        </p:spPr>
        <p:txBody>
          <a:bodyPr vert="horz" lIns="91440" tIns="45720" rIns="91440" bIns="45720" numCol="1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2"/>
                </a:solidFill>
                <a:latin typeface="Tw Cen MT Condensed Extra Bold" panose="020B0803020202020204" pitchFamily="34" charset="0"/>
              </a:rPr>
              <a:t>2006 Peak Funding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2"/>
                </a:solidFill>
                <a:latin typeface="Tw Cen MT Condensed Extra Bold" panose="020B0803020202020204" pitchFamily="34" charset="0"/>
              </a:rPr>
              <a:t>Inflation outpaces increases during 2007 – 2014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2"/>
                </a:solidFill>
                <a:latin typeface="Tw Cen MT Condensed Extra Bold" panose="020B0803020202020204" pitchFamily="34" charset="0"/>
              </a:rPr>
              <a:t>Purchasing Power adjusts in 2015-16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2"/>
                </a:solidFill>
                <a:latin typeface="Tw Cen MT Condensed Extra Bold" panose="020B0803020202020204" pitchFamily="34" charset="0"/>
              </a:rPr>
              <a:t>Funding ahead of inflation in 2020-21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2"/>
                </a:solidFill>
                <a:latin typeface="Tw Cen MT Condensed Extra Bold" panose="020B0803020202020204" pitchFamily="34" charset="0"/>
              </a:rPr>
              <a:t>Inflation record high in 2022 (post-COVID pandemic) leading to a dip again</a:t>
            </a:r>
          </a:p>
          <a:p>
            <a:endParaRPr lang="en-US" dirty="0" smtClean="0">
              <a:solidFill>
                <a:schemeClr val="tx2"/>
              </a:solidFill>
              <a:latin typeface="Tw Cen MT Condensed Extra Bold" panose="020B0803020202020204" pitchFamily="34" charset="0"/>
            </a:endParaRPr>
          </a:p>
          <a:p>
            <a:endParaRPr lang="en-US" dirty="0" smtClean="0">
              <a:solidFill>
                <a:schemeClr val="tx2"/>
              </a:solidFill>
              <a:latin typeface="Tw Cen MT Condensed Extra Bold" panose="020B0803020202020204" pitchFamily="34" charset="0"/>
            </a:endParaRPr>
          </a:p>
          <a:p>
            <a:endParaRPr lang="en-IN" dirty="0">
              <a:solidFill>
                <a:schemeClr val="tx2"/>
              </a:solidFill>
              <a:latin typeface="Tw Cen MT Condensed Extra Bold" panose="020B08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238" y="4322575"/>
            <a:ext cx="1657407" cy="2343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706" y="4322575"/>
            <a:ext cx="4063154" cy="2455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3285" y="5331861"/>
            <a:ext cx="649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w Cen MT Condensed Extra Bold" panose="020B0803020202020204" pitchFamily="34" charset="0"/>
              </a:rPr>
              <a:t>Nominal funding rebounded post-2020, </a:t>
            </a:r>
            <a:endParaRPr lang="en-US" sz="2400" dirty="0" smtClean="0">
              <a:solidFill>
                <a:srgbClr val="002060"/>
              </a:solidFill>
              <a:latin typeface="Tw Cen MT Condensed Extra Bold" panose="020B0803020202020204" pitchFamily="34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w Cen MT Condensed Extra Bold" panose="020B0803020202020204" pitchFamily="34" charset="0"/>
              </a:rPr>
              <a:t>but Real </a:t>
            </a:r>
            <a:r>
              <a:rPr lang="en-US" sz="2400" dirty="0">
                <a:solidFill>
                  <a:srgbClr val="002060"/>
                </a:solidFill>
                <a:latin typeface="Tw Cen MT Condensed Extra Bold" panose="020B0803020202020204" pitchFamily="34" charset="0"/>
              </a:rPr>
              <a:t>value remains under pressure from </a:t>
            </a:r>
            <a:r>
              <a:rPr lang="en-US" sz="2400" dirty="0" smtClean="0">
                <a:solidFill>
                  <a:srgbClr val="002060"/>
                </a:solidFill>
                <a:latin typeface="Tw Cen MT Condensed Extra Bold" panose="020B0803020202020204" pitchFamily="34" charset="0"/>
              </a:rPr>
              <a:t>Inflation</a:t>
            </a:r>
            <a:endParaRPr lang="en-IN" sz="2400" dirty="0">
              <a:solidFill>
                <a:srgbClr val="002060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629" y="6581001"/>
            <a:ext cx="638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Inflation adjustment figures obtained from the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current (2024) Bank of England inflation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calculator</a:t>
            </a:r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9524" y="0"/>
            <a:ext cx="85724" cy="6858000"/>
          </a:xfrm>
          <a:prstGeom prst="rect">
            <a:avLst/>
          </a:prstGeom>
          <a:solidFill>
            <a:srgbClr val="FF4B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19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263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Bahnschrift Light SemiCondensed</vt:lpstr>
      <vt:lpstr>Bahnschrift SemiBold SemiConden</vt:lpstr>
      <vt:lpstr>Calibri</vt:lpstr>
      <vt:lpstr>Calibri Light</vt:lpstr>
      <vt:lpstr>Tw Cen MT Condensed</vt:lpstr>
      <vt:lpstr>Tw Cen MT Condensed Extra Bold</vt:lpstr>
      <vt:lpstr>Wingdings</vt:lpstr>
      <vt:lpstr>Office Theme</vt:lpstr>
      <vt:lpstr>British Library Funding Dynamics  and Inflation Impact A 25-year overview </vt:lpstr>
      <vt:lpstr>British Library Funding - Over the Years</vt:lpstr>
      <vt:lpstr>A dig into the funding sources</vt:lpstr>
      <vt:lpstr>Race and Pace with Inflation</vt:lpstr>
      <vt:lpstr>Navigating Price Dynamics – Funding v/s Inflation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SAUMITA</dc:creator>
  <cp:lastModifiedBy>SAUMITA</cp:lastModifiedBy>
  <cp:revision>28</cp:revision>
  <dcterms:created xsi:type="dcterms:W3CDTF">2025-07-16T10:29:52Z</dcterms:created>
  <dcterms:modified xsi:type="dcterms:W3CDTF">2025-07-16T13:23:11Z</dcterms:modified>
</cp:coreProperties>
</file>