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3"/>
  </p:notesMasterIdLst>
  <p:sldIdLst>
    <p:sldId id="258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7A"/>
    <a:srgbClr val="161EB5"/>
    <a:srgbClr val="1734AE"/>
    <a:srgbClr val="1830A6"/>
    <a:srgbClr val="160FD7"/>
    <a:srgbClr val="12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3638" autoAdjust="0"/>
  </p:normalViewPr>
  <p:slideViewPr>
    <p:cSldViewPr snapToGrid="0">
      <p:cViewPr varScale="1">
        <p:scale>
          <a:sx n="17" d="100"/>
          <a:sy n="17" d="100"/>
        </p:scale>
        <p:origin x="1936" y="26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CF8FA-07B3-4E7C-9A6C-CD3046198110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F7C08-C1FF-4B47-936D-F55CE90350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1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F7C08-C1FF-4B47-936D-F55CE90350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0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 algn="ctr">
              <a:buNone/>
              <a:defRPr sz="7680"/>
            </a:lvl2pPr>
            <a:lvl3pPr marL="4389120" indent="0" algn="ctr">
              <a:buNone/>
              <a:defRPr sz="768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9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7" y="3657600"/>
            <a:ext cx="9464040" cy="2596896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66167" y="3657600"/>
            <a:ext cx="27294840" cy="259689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36210240" y="833102"/>
            <a:ext cx="0" cy="32918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3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b="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6861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61552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1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1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60" b="0" cap="none" baseline="0">
                <a:solidFill>
                  <a:schemeClr val="accent1"/>
                </a:solidFill>
                <a:latin typeface="+mn-lt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861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61552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056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marL="0" lvl="0" indent="0" algn="l" defTabSz="4389120" rtl="0" eaLnBrk="1" latinLnBrk="0" hangingPunct="1">
              <a:lnSpc>
                <a:spcPct val="90000"/>
              </a:lnSpc>
              <a:spcBef>
                <a:spcPts val="864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61552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7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1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1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86861" y="2263243"/>
            <a:ext cx="15800832" cy="833932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0" y="3950208"/>
            <a:ext cx="20442326" cy="24886310"/>
          </a:xfrm>
        </p:spPr>
        <p:txBody>
          <a:bodyPr>
            <a:normAutofit/>
          </a:bodyPr>
          <a:lstStyle>
            <a:lvl1pPr>
              <a:defRPr sz="9600"/>
            </a:lvl1pPr>
            <a:lvl2pPr>
              <a:defRPr sz="7680"/>
            </a:lvl2pPr>
            <a:lvl3pPr>
              <a:defRPr sz="576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6861" y="10836029"/>
            <a:ext cx="15800832" cy="1805901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2880"/>
              </a:spcBef>
              <a:buNone/>
              <a:defRPr sz="768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62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5"/>
            <a:ext cx="43880227" cy="219456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8160" y="23808662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2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3" y="10972800"/>
            <a:ext cx="34992264" cy="1931212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868" y="31059379"/>
            <a:ext cx="7754914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34560" y="31059379"/>
            <a:ext cx="21245251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014400" y="31059379"/>
            <a:ext cx="3505200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743200" y="3966355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4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4389120" rtl="0" eaLnBrk="1" latinLnBrk="0" hangingPunct="1">
        <a:lnSpc>
          <a:spcPct val="80000"/>
        </a:lnSpc>
        <a:spcBef>
          <a:spcPct val="0"/>
        </a:spcBef>
        <a:buNone/>
        <a:defRPr sz="21120" kern="1200" cap="all" spc="48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90000"/>
        </a:lnSpc>
        <a:spcBef>
          <a:spcPts val="5760"/>
        </a:spcBef>
        <a:spcAft>
          <a:spcPts val="96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1272845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215066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2852928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3730752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438912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509137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583753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653978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page1image21070448">
            <a:extLst>
              <a:ext uri="{FF2B5EF4-FFF2-40B4-BE49-F238E27FC236}">
                <a16:creationId xmlns:a16="http://schemas.microsoft.com/office/drawing/2014/main" id="{93CEFE0A-80F4-4E47-A03C-63905E120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2" b="42294"/>
          <a:stretch/>
        </p:blipFill>
        <p:spPr bwMode="auto">
          <a:xfrm>
            <a:off x="1129336" y="261683"/>
            <a:ext cx="8081485" cy="234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6F591911-AB9B-6047-BB20-348446D17C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5" b="-3104"/>
          <a:stretch/>
        </p:blipFill>
        <p:spPr>
          <a:xfrm>
            <a:off x="35839075" y="263161"/>
            <a:ext cx="6968100" cy="24608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16CC50-45B1-4601-A17B-C362327DB8F1}"/>
              </a:ext>
            </a:extLst>
          </p:cNvPr>
          <p:cNvSpPr/>
          <p:nvPr/>
        </p:nvSpPr>
        <p:spPr>
          <a:xfrm>
            <a:off x="-46092" y="32688371"/>
            <a:ext cx="43891200" cy="348814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84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0D9CA4-5F9F-459B-A45F-013DE5E61394}"/>
              </a:ext>
            </a:extLst>
          </p:cNvPr>
          <p:cNvSpPr txBox="1"/>
          <p:nvPr/>
        </p:nvSpPr>
        <p:spPr>
          <a:xfrm>
            <a:off x="10220558" y="31306604"/>
            <a:ext cx="11011835" cy="164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5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7613" y="-98542"/>
            <a:ext cx="2796988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b="1" dirty="0">
                <a:solidFill>
                  <a:srgbClr val="171F7A"/>
                </a:solidFill>
                <a:latin typeface="Garamond" panose="02020404030301010803" pitchFamily="18" charset="0"/>
                <a:cs typeface="Times New Roman"/>
              </a:rPr>
              <a:t>Final project for STA561</a:t>
            </a:r>
            <a:endParaRPr lang="en-US" sz="12000" b="1" dirty="0">
              <a:solidFill>
                <a:srgbClr val="171F7A"/>
              </a:solidFill>
              <a:latin typeface="Garamond" panose="02020404030301010803" pitchFamily="18" charset="0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23EF1-75B0-4152-9E06-1953A530543C}"/>
              </a:ext>
            </a:extLst>
          </p:cNvPr>
          <p:cNvSpPr txBox="1"/>
          <p:nvPr/>
        </p:nvSpPr>
        <p:spPr>
          <a:xfrm>
            <a:off x="1105183" y="6093305"/>
            <a:ext cx="13220418" cy="87928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/>
            <a:r>
              <a:rPr lang="en" sz="4800" dirty="0" err="1">
                <a:latin typeface="Times New Roman"/>
                <a:cs typeface="Times New Roman"/>
              </a:rPr>
              <a:t>sEMG</a:t>
            </a:r>
            <a:r>
              <a:rPr lang="en" sz="4800" dirty="0">
                <a:latin typeface="Times New Roman"/>
                <a:cs typeface="Times New Roman"/>
              </a:rPr>
              <a:t> (surface electromyographic signals) data can be used to control exoskeletons and prostheses if it allows movements to be classified accurately enough.</a:t>
            </a:r>
            <a:r>
              <a:rPr lang="en-US" sz="4800" dirty="0">
                <a:latin typeface="Times New Roman"/>
                <a:cs typeface="Times New Roman"/>
              </a:rPr>
              <a:t> </a:t>
            </a:r>
            <a:r>
              <a:rPr lang="en" sz="4800" dirty="0">
                <a:latin typeface="Times New Roman"/>
                <a:cs typeface="Times New Roman"/>
              </a:rPr>
              <a:t>Our goal in this project is to design a neural network, which will be learned by data collected from different test subjects in a synthetic test setting to accurately predict the movements of a new test subject.</a:t>
            </a:r>
            <a:endParaRPr lang="en-US" sz="48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613E5-F640-4533-8ED0-785D16F63472}"/>
              </a:ext>
            </a:extLst>
          </p:cNvPr>
          <p:cNvSpPr/>
          <p:nvPr/>
        </p:nvSpPr>
        <p:spPr>
          <a:xfrm>
            <a:off x="0" y="2576946"/>
            <a:ext cx="43845108" cy="30341454"/>
          </a:xfrm>
          <a:prstGeom prst="rect">
            <a:avLst/>
          </a:prstGeom>
          <a:noFill/>
          <a:ln w="127000">
            <a:solidFill>
              <a:srgbClr val="171F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20210" y="1592221"/>
            <a:ext cx="20676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Eduardo Coronado, Sebastian </a:t>
            </a:r>
            <a:r>
              <a:rPr lang="en-US" altLang="zh-CN" sz="6000" dirty="0" err="1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Knigge</a:t>
            </a:r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, Sam </a:t>
            </a:r>
            <a:r>
              <a:rPr lang="en-US" altLang="zh-CN" sz="6000" dirty="0" err="1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Voisin</a:t>
            </a:r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, Zheng Yuan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22514" y="-696685"/>
            <a:ext cx="9405257" cy="5259615"/>
          </a:xfrm>
          <a:prstGeom prst="rect">
            <a:avLst/>
          </a:prstGeom>
        </p:spPr>
        <p:txBody>
          <a:bodyPr/>
          <a:lstStyle>
            <a:lvl1pPr marL="548640" indent="-548640" algn="l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459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3776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323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296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68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680" dirty="0"/>
          </a:p>
        </p:txBody>
      </p:sp>
      <p:sp>
        <p:nvSpPr>
          <p:cNvPr id="35" name="Rectangle 34"/>
          <p:cNvSpPr/>
          <p:nvPr/>
        </p:nvSpPr>
        <p:spPr>
          <a:xfrm rot="10800000" flipV="1">
            <a:off x="894734" y="24862468"/>
            <a:ext cx="15503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D7806D-B068-4E03-8345-7401DFEDE40B}"/>
              </a:ext>
            </a:extLst>
          </p:cNvPr>
          <p:cNvSpPr/>
          <p:nvPr/>
        </p:nvSpPr>
        <p:spPr>
          <a:xfrm rot="10800000" flipV="1">
            <a:off x="-46092" y="2576946"/>
            <a:ext cx="43891200" cy="1947720"/>
          </a:xfrm>
          <a:prstGeom prst="rect">
            <a:avLst/>
          </a:prstGeom>
          <a:solidFill>
            <a:srgbClr val="171F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857" b="1" dirty="0">
                <a:solidFill>
                  <a:schemeClr val="bg1"/>
                </a:solidFill>
                <a:latin typeface="Times New Roman"/>
                <a:ea typeface="Open Sans" panose="020B0606030504020204" pitchFamily="34" charset="0"/>
                <a:cs typeface="Times New Roman"/>
              </a:rPr>
              <a:t>Interpreting nerve impulses with ANN</a:t>
            </a:r>
          </a:p>
        </p:txBody>
      </p:sp>
      <p:sp>
        <p:nvSpPr>
          <p:cNvPr id="42" name="Rectangle 53"/>
          <p:cNvSpPr/>
          <p:nvPr/>
        </p:nvSpPr>
        <p:spPr>
          <a:xfrm rot="10800000" flipV="1">
            <a:off x="1437174" y="21009472"/>
            <a:ext cx="7575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Figure1. xxx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B19054-048E-314E-9A63-72D024E9C336}"/>
              </a:ext>
            </a:extLst>
          </p:cNvPr>
          <p:cNvSpPr/>
          <p:nvPr/>
        </p:nvSpPr>
        <p:spPr>
          <a:xfrm rot="10800000" flipV="1">
            <a:off x="670492" y="16067713"/>
            <a:ext cx="15361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Method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218F5F0-F9FB-EC40-8E0C-8B058825A558}"/>
              </a:ext>
            </a:extLst>
          </p:cNvPr>
          <p:cNvSpPr/>
          <p:nvPr/>
        </p:nvSpPr>
        <p:spPr>
          <a:xfrm rot="10800000" flipV="1">
            <a:off x="931624" y="4892975"/>
            <a:ext cx="14978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Objective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11369C9-E2E3-3649-ABFB-4C753099662E}"/>
              </a:ext>
            </a:extLst>
          </p:cNvPr>
          <p:cNvSpPr/>
          <p:nvPr/>
        </p:nvSpPr>
        <p:spPr>
          <a:xfrm rot="10800000" flipV="1">
            <a:off x="16538472" y="4780814"/>
            <a:ext cx="9555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2615EB-656C-BC4F-A98D-D9B96E21D76A}"/>
              </a:ext>
            </a:extLst>
          </p:cNvPr>
          <p:cNvSpPr/>
          <p:nvPr/>
        </p:nvSpPr>
        <p:spPr>
          <a:xfrm rot="10800000" flipV="1">
            <a:off x="29085354" y="4706390"/>
            <a:ext cx="10976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  Discussion/Conclusion</a:t>
            </a:r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8F245FC0-C020-3A4B-8F65-8071CB9ADFB0}"/>
              </a:ext>
            </a:extLst>
          </p:cNvPr>
          <p:cNvSpPr/>
          <p:nvPr/>
        </p:nvSpPr>
        <p:spPr>
          <a:xfrm rot="10800000" flipV="1">
            <a:off x="1382112" y="27562631"/>
            <a:ext cx="7575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Table 1. xxx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2B1E5F3-61B8-0942-80F8-C8E623165F32}"/>
              </a:ext>
            </a:extLst>
          </p:cNvPr>
          <p:cNvSpPr txBox="1"/>
          <p:nvPr/>
        </p:nvSpPr>
        <p:spPr>
          <a:xfrm>
            <a:off x="16560115" y="6087261"/>
            <a:ext cx="12525239" cy="1855019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4800" dirty="0">
                <a:latin typeface="Times New Roman"/>
                <a:cs typeface="Times New Roman"/>
              </a:rPr>
              <a:t>PCA</a:t>
            </a:r>
          </a:p>
          <a:p>
            <a:pPr marL="1314450" lvl="1" indent="-857250">
              <a:buFont typeface="Wingdings" pitchFamily="2" charset="2"/>
              <a:buChar char="§"/>
            </a:pPr>
            <a:r>
              <a:rPr lang="en-US" sz="4800" dirty="0">
                <a:latin typeface="Times New Roman"/>
                <a:cs typeface="Times New Roman"/>
              </a:rPr>
              <a:t>We use PCA for dimension reduction, in order to reduce the training time of the neuronal network</a:t>
            </a:r>
          </a:p>
          <a:p>
            <a:pPr marL="1314450" lvl="1" indent="-857250">
              <a:buFont typeface="Wingdings" pitchFamily="2" charset="2"/>
              <a:buChar char="§"/>
            </a:pPr>
            <a:r>
              <a:rPr lang="en-US" sz="4800" dirty="0">
                <a:latin typeface="Times New Roman"/>
                <a:cs typeface="Times New Roman"/>
              </a:rPr>
              <a:t> </a:t>
            </a:r>
          </a:p>
          <a:p>
            <a:pPr marL="1314450" lvl="1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4800" dirty="0">
                <a:latin typeface="Times New Roman"/>
                <a:cs typeface="Times New Roman"/>
              </a:rPr>
              <a:t>The components 1 to 4 explain 80% of the variance</a:t>
            </a: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4800" dirty="0" err="1">
                <a:latin typeface="Times New Roman"/>
                <a:cs typeface="Times New Roman"/>
              </a:rPr>
              <a:t>Xxxx</a:t>
            </a: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4800" dirty="0" err="1">
                <a:latin typeface="Times New Roman"/>
                <a:cs typeface="Times New Roman"/>
              </a:rPr>
              <a:t>xxxx</a:t>
            </a:r>
            <a:endParaRPr lang="en-US" sz="48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94768A-65B0-3349-A31C-6923BEB867CC}"/>
              </a:ext>
            </a:extLst>
          </p:cNvPr>
          <p:cNvSpPr txBox="1"/>
          <p:nvPr/>
        </p:nvSpPr>
        <p:spPr>
          <a:xfrm>
            <a:off x="29960806" y="5981143"/>
            <a:ext cx="12525239" cy="39102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455A3A-0473-8A4E-8ADD-2BCD75011E98}"/>
              </a:ext>
            </a:extLst>
          </p:cNvPr>
          <p:cNvSpPr/>
          <p:nvPr/>
        </p:nvSpPr>
        <p:spPr>
          <a:xfrm rot="10800000" flipV="1">
            <a:off x="29960806" y="27746446"/>
            <a:ext cx="10495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References</a:t>
            </a:r>
          </a:p>
        </p:txBody>
      </p:sp>
      <p:sp>
        <p:nvSpPr>
          <p:cNvPr id="24" name="TextBox 67">
            <a:extLst>
              <a:ext uri="{FF2B5EF4-FFF2-40B4-BE49-F238E27FC236}">
                <a16:creationId xmlns:a16="http://schemas.microsoft.com/office/drawing/2014/main" id="{68E28B64-EE21-CF49-B7DC-9DC12908DDF2}"/>
              </a:ext>
            </a:extLst>
          </p:cNvPr>
          <p:cNvSpPr txBox="1"/>
          <p:nvPr/>
        </p:nvSpPr>
        <p:spPr>
          <a:xfrm>
            <a:off x="30281936" y="29307862"/>
            <a:ext cx="12525239" cy="26896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444500" indent="-444500"/>
            <a:r>
              <a:rPr lang="de-AT" sz="3600" dirty="0"/>
              <a:t>Daniel Falbel, e. a. Package ‘</a:t>
            </a:r>
            <a:r>
              <a:rPr lang="de-AT" sz="3600" dirty="0" err="1"/>
              <a:t>keras</a:t>
            </a:r>
            <a:r>
              <a:rPr lang="de-AT" sz="3600" dirty="0"/>
              <a:t>’. </a:t>
            </a:r>
            <a:endParaRPr lang="de-AT" sz="9600" dirty="0"/>
          </a:p>
          <a:p>
            <a:pPr marL="444500" indent="-444500"/>
            <a:r>
              <a:rPr lang="de-AT" sz="3600" dirty="0"/>
              <a:t>J.A. Guerrero, J. M.-D. Package ‘</a:t>
            </a:r>
            <a:r>
              <a:rPr lang="de-AT" sz="3600" dirty="0" err="1"/>
              <a:t>biosignalEMG</a:t>
            </a:r>
            <a:r>
              <a:rPr lang="de-AT" sz="3600" dirty="0"/>
              <a:t>’. </a:t>
            </a:r>
            <a:endParaRPr lang="de-AT" sz="9600" dirty="0"/>
          </a:p>
          <a:p>
            <a:pPr marL="444500" indent="-444500"/>
            <a:r>
              <a:rPr lang="de-AT" sz="3600" dirty="0"/>
              <a:t>Sergey </a:t>
            </a:r>
            <a:r>
              <a:rPr lang="de-AT" sz="3600" dirty="0" err="1"/>
              <a:t>Lobov</a:t>
            </a:r>
            <a:r>
              <a:rPr lang="de-AT" sz="3600" dirty="0"/>
              <a:t>, Nadia </a:t>
            </a:r>
            <a:r>
              <a:rPr lang="de-AT" sz="3600" dirty="0" err="1"/>
              <a:t>Krilova</a:t>
            </a:r>
            <a:r>
              <a:rPr lang="de-AT" sz="3600" dirty="0"/>
              <a:t>, I. K. V. K. </a:t>
            </a:r>
            <a:r>
              <a:rPr lang="de-AT" sz="3600" dirty="0" err="1"/>
              <a:t>and</a:t>
            </a:r>
            <a:r>
              <a:rPr lang="de-AT" sz="3600" dirty="0"/>
              <a:t> V. A. </a:t>
            </a:r>
            <a:r>
              <a:rPr lang="de-AT" sz="3600" dirty="0" err="1"/>
              <a:t>Makarov</a:t>
            </a:r>
            <a:r>
              <a:rPr lang="de-AT" sz="3600" dirty="0"/>
              <a:t> (2018). Latent </a:t>
            </a:r>
            <a:r>
              <a:rPr lang="de-AT" sz="3600" dirty="0" err="1"/>
              <a:t>factors</a:t>
            </a:r>
            <a:r>
              <a:rPr lang="de-AT" sz="3600" dirty="0"/>
              <a:t> </a:t>
            </a:r>
            <a:r>
              <a:rPr lang="de-AT" sz="3600" dirty="0" err="1"/>
              <a:t>limiting</a:t>
            </a:r>
            <a:r>
              <a:rPr lang="de-AT" sz="3600" dirty="0"/>
              <a:t> </a:t>
            </a:r>
            <a:r>
              <a:rPr lang="de-AT" sz="3600" dirty="0" err="1"/>
              <a:t>the</a:t>
            </a:r>
            <a:r>
              <a:rPr lang="de-AT" sz="3600" dirty="0"/>
              <a:t> </a:t>
            </a:r>
            <a:r>
              <a:rPr lang="de-AT" sz="3600" dirty="0" err="1"/>
              <a:t>performance</a:t>
            </a:r>
            <a:r>
              <a:rPr lang="de-AT" sz="3600" dirty="0"/>
              <a:t> </a:t>
            </a:r>
            <a:r>
              <a:rPr lang="de-AT" sz="3600" dirty="0" err="1"/>
              <a:t>of</a:t>
            </a:r>
            <a:r>
              <a:rPr lang="de-AT" sz="3600" dirty="0"/>
              <a:t> </a:t>
            </a:r>
            <a:r>
              <a:rPr lang="de-AT" sz="3600" dirty="0" err="1"/>
              <a:t>semg</a:t>
            </a:r>
            <a:r>
              <a:rPr lang="de-AT" sz="3600" dirty="0"/>
              <a:t>-interfaces. Sensors 18(1122). </a:t>
            </a:r>
            <a:endParaRPr lang="de-AT" sz="9600" dirty="0"/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D617A8-B984-CB4C-A38F-E6DFEBA25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022" y="9277036"/>
            <a:ext cx="10857322" cy="603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2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200</Words>
  <Application>Microsoft Macintosh PowerPoint</Application>
  <PresentationFormat>Benutzerdefiniert</PresentationFormat>
  <Paragraphs>41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1" baseType="lpstr">
      <vt:lpstr>Arial</vt:lpstr>
      <vt:lpstr>Calibri</vt:lpstr>
      <vt:lpstr>Garamond</vt:lpstr>
      <vt:lpstr>Open Sans</vt:lpstr>
      <vt:lpstr>Times New Roman</vt:lpstr>
      <vt:lpstr>Tw Cen MT</vt:lpstr>
      <vt:lpstr>Tw Cen MT Condensed</vt:lpstr>
      <vt:lpstr>Wingdings</vt:lpstr>
      <vt:lpstr>Wingdings 3</vt:lpstr>
      <vt:lpstr>Integral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Shelley A. Rusincovitch</dc:creator>
  <cp:lastModifiedBy>Sebastian Knigge</cp:lastModifiedBy>
  <cp:revision>67</cp:revision>
  <dcterms:created xsi:type="dcterms:W3CDTF">2018-09-12T18:30:23Z</dcterms:created>
  <dcterms:modified xsi:type="dcterms:W3CDTF">2019-04-13T22:47:31Z</dcterms:modified>
</cp:coreProperties>
</file>