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3" userDrawn="1">
          <p15:clr>
            <a:srgbClr val="A4A3A4"/>
          </p15:clr>
        </p15:guide>
        <p15:guide id="2" pos="1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15" autoAdjust="0"/>
  </p:normalViewPr>
  <p:slideViewPr>
    <p:cSldViewPr snapToGrid="0">
      <p:cViewPr>
        <p:scale>
          <a:sx n="22" d="100"/>
          <a:sy n="22" d="100"/>
        </p:scale>
        <p:origin x="1360" y="-72"/>
      </p:cViewPr>
      <p:guideLst>
        <p:guide orient="horz" pos="10323"/>
        <p:guide pos="1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1129336" y="11799719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Interpreting nerve impulses with ANN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AC367A-89A2-9640-A58E-6318A2424245}"/>
              </a:ext>
            </a:extLst>
          </p:cNvPr>
          <p:cNvGrpSpPr/>
          <p:nvPr/>
        </p:nvGrpSpPr>
        <p:grpSpPr>
          <a:xfrm>
            <a:off x="1105182" y="4923155"/>
            <a:ext cx="13220419" cy="6537029"/>
            <a:chOff x="1105182" y="4892975"/>
            <a:chExt cx="13220419" cy="65672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23EF1-75B0-4152-9E06-1953A530543C}"/>
                </a:ext>
              </a:extLst>
            </p:cNvPr>
            <p:cNvSpPr txBox="1"/>
            <p:nvPr/>
          </p:nvSpPr>
          <p:spPr>
            <a:xfrm>
              <a:off x="1105183" y="6093305"/>
              <a:ext cx="13220418" cy="53668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just"/>
              <a:r>
                <a:rPr lang="en" sz="4800" dirty="0" err="1">
                  <a:latin typeface="Times New Roman"/>
                  <a:cs typeface="Times New Roman"/>
                </a:rPr>
                <a:t>sEMG</a:t>
              </a:r>
              <a:r>
                <a:rPr lang="en" sz="4800" dirty="0">
                  <a:latin typeface="Times New Roman"/>
                  <a:cs typeface="Times New Roman"/>
                </a:rPr>
                <a:t> (surface electromyographic signals) data can be used to control exoskeletons and prostheses if it allows movements to be classified accurately enough.</a:t>
              </a:r>
              <a:r>
                <a:rPr lang="en-US" sz="4800" dirty="0">
                  <a:latin typeface="Times New Roman"/>
                  <a:cs typeface="Times New Roman"/>
                </a:rPr>
                <a:t> </a:t>
              </a:r>
              <a:r>
                <a:rPr lang="en" sz="4800" dirty="0">
                  <a:latin typeface="Times New Roman"/>
                  <a:cs typeface="Times New Roman"/>
                </a:rPr>
                <a:t>Our goal in this project is to design a neural network, which will be learned by data collected from different test subjects in a synthetic test setting to accurately predict the movements of a new test subject.</a:t>
              </a:r>
              <a:endParaRPr lang="en-US" sz="4800" dirty="0">
                <a:latin typeface="Times New Roman"/>
                <a:cs typeface="Times New Roman"/>
              </a:endParaRPr>
            </a:p>
            <a:p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18F5F0-F9FB-EC40-8E0C-8B058825A558}"/>
                </a:ext>
              </a:extLst>
            </p:cNvPr>
            <p:cNvSpPr/>
            <p:nvPr/>
          </p:nvSpPr>
          <p:spPr>
            <a:xfrm rot="10800000" flipV="1">
              <a:off x="1105182" y="4892975"/>
              <a:ext cx="132204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latin typeface="Garamond" panose="02020404030301010803" pitchFamily="18" charset="0"/>
                  <a:cs typeface="Times New Roman"/>
                </a:rPr>
                <a:t>Objective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30281936" y="5523910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30281936" y="21785982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931624" y="13406620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30281936" y="23411266"/>
            <a:ext cx="13232746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D617A8-B984-CB4C-A38F-E6DFEBA2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1" y="24743911"/>
            <a:ext cx="10857322" cy="6031846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71BB147-3037-8847-A169-6C72E9A3075F}"/>
              </a:ext>
            </a:extLst>
          </p:cNvPr>
          <p:cNvGrpSpPr/>
          <p:nvPr/>
        </p:nvGrpSpPr>
        <p:grpSpPr>
          <a:xfrm>
            <a:off x="931623" y="15884224"/>
            <a:ext cx="15361988" cy="18555319"/>
            <a:chOff x="931623" y="15884224"/>
            <a:chExt cx="15361988" cy="1855531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B19054-048E-314E-9A63-72D024E9C336}"/>
                </a:ext>
              </a:extLst>
            </p:cNvPr>
            <p:cNvSpPr/>
            <p:nvPr/>
          </p:nvSpPr>
          <p:spPr>
            <a:xfrm rot="10800000" flipV="1">
              <a:off x="931624" y="15884224"/>
              <a:ext cx="153619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latin typeface="Garamond" panose="02020404030301010803" pitchFamily="18" charset="0"/>
                  <a:cs typeface="Times New Roman"/>
                </a:rPr>
                <a:t> Methods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B1E5F3-61B8-0942-80F8-C8E623165F32}"/>
                </a:ext>
              </a:extLst>
            </p:cNvPr>
            <p:cNvSpPr txBox="1"/>
            <p:nvPr/>
          </p:nvSpPr>
          <p:spPr>
            <a:xfrm>
              <a:off x="931623" y="22191352"/>
              <a:ext cx="13393978" cy="1224819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L="857250" indent="-857250">
                <a:buFont typeface="Wingdings" pitchFamily="2" charset="2"/>
                <a:buChar char="§"/>
              </a:pPr>
              <a:r>
                <a:rPr lang="en-US" sz="4800" dirty="0">
                  <a:latin typeface="Times New Roman"/>
                  <a:cs typeface="Times New Roman"/>
                </a:rPr>
                <a:t>PCA</a:t>
              </a:r>
            </a:p>
            <a:p>
              <a:pPr marL="1314450" lvl="1" indent="-857250">
                <a:buFont typeface="Wingdings" pitchFamily="2" charset="2"/>
                <a:buChar char="§"/>
              </a:pPr>
              <a:r>
                <a:rPr lang="en-US" sz="4800" dirty="0">
                  <a:latin typeface="Times New Roman"/>
                  <a:cs typeface="Times New Roman"/>
                </a:rPr>
                <a:t>We use PCA for dimension reduction, in order to reduce the training time of the neuronal network</a:t>
              </a:r>
            </a:p>
            <a:p>
              <a:pPr lvl="1"/>
              <a:r>
                <a:rPr lang="en-US" sz="4800" dirty="0">
                  <a:latin typeface="Times New Roman"/>
                  <a:cs typeface="Times New Roman"/>
                </a:rPr>
                <a:t> </a:t>
              </a:r>
            </a:p>
            <a:p>
              <a:pPr marL="1314450" lvl="1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pPr marL="857250" indent="-857250">
                <a:buFont typeface="Wingdings" pitchFamily="2" charset="2"/>
                <a:buChar char="§"/>
              </a:pPr>
              <a:r>
                <a:rPr lang="en-US" sz="4800" dirty="0">
                  <a:latin typeface="Times New Roman"/>
                  <a:cs typeface="Times New Roman"/>
                </a:rPr>
                <a:t>The components 1 to 4 explain 80% of the variance</a:t>
              </a:r>
            </a:p>
            <a:p>
              <a:pPr marL="857250" indent="-857250">
                <a:buFont typeface="Wingdings" pitchFamily="2" charset="2"/>
                <a:buChar char="§"/>
              </a:pPr>
              <a:endParaRPr lang="en-US" sz="4800" dirty="0">
                <a:latin typeface="Times New Roman"/>
                <a:cs typeface="Times New Roman"/>
              </a:endParaRPr>
            </a:p>
            <a:p>
              <a:endParaRPr lang="en-US" sz="6000" dirty="0">
                <a:latin typeface="Times New Roman"/>
                <a:cs typeface="Times New Roman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50778BC2-CD14-E74E-8DF0-CCD18CEE8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581" y="17207820"/>
              <a:ext cx="11584659" cy="5570259"/>
            </a:xfrm>
            <a:prstGeom prst="rect">
              <a:avLst/>
            </a:prstGeom>
          </p:spPr>
        </p:pic>
      </p:grpSp>
      <p:sp>
        <p:nvSpPr>
          <p:cNvPr id="26" name="TextBox 66">
            <a:extLst>
              <a:ext uri="{FF2B5EF4-FFF2-40B4-BE49-F238E27FC236}">
                <a16:creationId xmlns:a16="http://schemas.microsoft.com/office/drawing/2014/main" id="{7B346BDF-8958-BB41-B80B-E011EE42CFE1}"/>
              </a:ext>
            </a:extLst>
          </p:cNvPr>
          <p:cNvSpPr txBox="1"/>
          <p:nvPr/>
        </p:nvSpPr>
        <p:spPr>
          <a:xfrm>
            <a:off x="15740179" y="5062404"/>
            <a:ext cx="13127178" cy="1672357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ANN structure with 4 PC vs. with all 8 channels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E4C62-1E70-274A-ACF4-E810E501B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611" y="6372838"/>
            <a:ext cx="6409131" cy="82525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0E2E98-6B78-F440-9C77-35AC2E86B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34" y="6367328"/>
            <a:ext cx="6792182" cy="82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207</Words>
  <Application>Microsoft Macintosh PowerPoint</Application>
  <PresentationFormat>Benutzerdefiniert</PresentationFormat>
  <Paragraphs>52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71</cp:revision>
  <dcterms:created xsi:type="dcterms:W3CDTF">2018-09-12T18:30:23Z</dcterms:created>
  <dcterms:modified xsi:type="dcterms:W3CDTF">2019-04-14T23:13:21Z</dcterms:modified>
</cp:coreProperties>
</file>