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849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FAC6-C2D9-8541-926B-AC149459E9BC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F947-1AB1-B24A-AF02-3BFFEA58F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Phinyomark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mapper algorithm created a topological network to better understand the EMG feature space: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 amplitude and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nonlinear complexity and frequency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time-series structure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SSM – encodes distances on a time ordered point cloud &gt; similarity network fusion (SNF)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SSMs and outputs a single fused template which is meant to leverage the strengths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SSMs &gt; shattering transform provides geometric features of template</a:t>
            </a:r>
            <a:endParaRPr lang="en-US" dirty="0"/>
          </a:p>
          <a:p>
            <a:r>
              <a:rPr lang="en-US" dirty="0"/>
              <a:t>O(N^3) for N x N matrix but can be mitigated via sparse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AF947-1AB1-B24A-AF02-3BFFEA58FC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AF947-1AB1-B24A-AF02-3BFFEA58FC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78F7-AB89-B94A-91A0-B5D2BBAD1C0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5A6C-EF51-F14F-987D-9A318EBA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9DE4-BA46-934D-9F04-DEC359F3D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TDA for Gesture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8244-70C3-B447-ACF3-83437B7FB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Voisin</a:t>
            </a:r>
          </a:p>
        </p:txBody>
      </p:sp>
    </p:spTree>
    <p:extLst>
      <p:ext uri="{BB962C8B-B14F-4D97-AF65-F5344CB8AC3E}">
        <p14:creationId xmlns:p14="http://schemas.microsoft.com/office/powerpoint/2010/main" val="96583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E812-FD1E-A94B-907C-2B37FD0D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FD41-9698-584C-9AA2-CB72F374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Proposed Solution &amp; Pipeline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Set &amp; Current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9889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575D-C379-C745-9E3E-EEA5A068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0" y="188462"/>
            <a:ext cx="9894133" cy="729092"/>
          </a:xfrm>
        </p:spPr>
        <p:txBody>
          <a:bodyPr anchor="b">
            <a:normAutofit/>
          </a:bodyPr>
          <a:lstStyle/>
          <a:p>
            <a:r>
              <a:rPr lang="en-US" sz="4400" dirty="0"/>
              <a:t>Background &amp;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015" y="1190381"/>
            <a:ext cx="4686515" cy="151476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Gesture recognition</a:t>
            </a:r>
          </a:p>
          <a:p>
            <a:r>
              <a:rPr lang="en-US" sz="2400" dirty="0"/>
              <a:t>Electromyograph (EMG)</a:t>
            </a:r>
          </a:p>
          <a:p>
            <a:r>
              <a:rPr lang="en-US" sz="2400" dirty="0"/>
              <a:t>Surface electromyograph (</a:t>
            </a:r>
            <a:r>
              <a:rPr lang="en-US" sz="2400" dirty="0" err="1"/>
              <a:t>sEMG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4C53-8987-B84A-98E2-9B2873F8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30" y="2977978"/>
            <a:ext cx="5700444" cy="3206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CA951E-92B4-3F44-A0C3-10C6900C86C8}"/>
              </a:ext>
            </a:extLst>
          </p:cNvPr>
          <p:cNvSpPr txBox="1">
            <a:spLocks/>
          </p:cNvSpPr>
          <p:nvPr/>
        </p:nvSpPr>
        <p:spPr>
          <a:xfrm>
            <a:off x="240863" y="6346182"/>
            <a:ext cx="9961166" cy="4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Photo credit: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sEMG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paddles –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adafruit.com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; MYO armband –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Focals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 by North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0AF07-D70B-C749-A242-E9ED0A17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0" y="917554"/>
            <a:ext cx="5207618" cy="39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4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004"/>
            <a:ext cx="10515600" cy="4351338"/>
          </a:xfrm>
        </p:spPr>
        <p:txBody>
          <a:bodyPr/>
          <a:lstStyle/>
          <a:p>
            <a:r>
              <a:rPr lang="en-US" dirty="0"/>
              <a:t>Dependable gesture recognition &amp; prediction provides intuitive alternatives for a wide range of applications: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Consumer – Prosthetics, Human-computer interface,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Military &amp; industrial – Exoskeleton, remote robotic control,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Modest results despite ample researcher attention: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Imprecise readings dependent on superficial user characteristics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Incongruous data sets leads to small training sets &amp; overfitting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Onboard computing resources limited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A6432-EA92-0644-8C78-3E37F7C488EC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83768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8EB1-9EFF-F94E-ACEC-5A50C32B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6003"/>
            <a:ext cx="11061357" cy="4649315"/>
          </a:xfrm>
        </p:spPr>
        <p:txBody>
          <a:bodyPr>
            <a:normAutofit/>
          </a:bodyPr>
          <a:lstStyle/>
          <a:p>
            <a:r>
              <a:rPr lang="en-US" dirty="0"/>
              <a:t>A computationally feasible pipeline capable of receiving signal, reducing noise &amp; inferring gesture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Receiving signal – </a:t>
            </a:r>
            <a:r>
              <a:rPr lang="en-US" dirty="0" err="1"/>
              <a:t>sEMG</a:t>
            </a:r>
            <a:r>
              <a:rPr lang="en-US" dirty="0"/>
              <a:t> sensor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Reducing noise –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Hypothesis: </a:t>
            </a:r>
            <a:r>
              <a:rPr lang="en-US" u="sng" dirty="0"/>
              <a:t>Signal will have similar topological structure across individuals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Noise (tremor, muscle fatigue, bodyfat, …) can be filtered 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Inferring gesture – Many methods; prefer unsupervised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A6432-EA92-0644-8C78-3E37F7C488EC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&amp; Pipeline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84602-3BC2-5F47-8F23-C2343E5B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1" y="3988601"/>
            <a:ext cx="1016668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0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9AA4E4-7C7A-1643-AE47-FDC77121513E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Previous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EB47A1-5BC1-6F4E-893A-7757E84F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00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Latent Factors Limiting the Performance of </a:t>
            </a:r>
            <a:r>
              <a:rPr lang="en-US" i="1" dirty="0" err="1"/>
              <a:t>sEMG</a:t>
            </a:r>
            <a:r>
              <a:rPr lang="en-US" i="1" dirty="0"/>
              <a:t>-Interfaces </a:t>
            </a:r>
          </a:p>
          <a:p>
            <a:pPr lvl="1"/>
            <a:r>
              <a:rPr lang="en-US" dirty="0" err="1"/>
              <a:t>Lobov</a:t>
            </a:r>
            <a:r>
              <a:rPr lang="en-US" i="1" dirty="0"/>
              <a:t>, et al.</a:t>
            </a:r>
          </a:p>
          <a:p>
            <a:endParaRPr lang="en-US" i="1" dirty="0"/>
          </a:p>
          <a:p>
            <a:r>
              <a:rPr lang="en-US" i="1" dirty="0"/>
              <a:t>A Topologically Informed Chart of Electromyographic Features Space</a:t>
            </a:r>
          </a:p>
          <a:p>
            <a:pPr lvl="1"/>
            <a:r>
              <a:rPr lang="en-US" dirty="0" err="1"/>
              <a:t>Phinyomark</a:t>
            </a:r>
            <a:r>
              <a:rPr lang="en-US" dirty="0"/>
              <a:t>, </a:t>
            </a:r>
            <a:r>
              <a:rPr lang="en-US" i="1" dirty="0"/>
              <a:t>et al.</a:t>
            </a:r>
          </a:p>
          <a:p>
            <a:pPr lvl="1"/>
            <a:endParaRPr lang="en-US" i="1" dirty="0"/>
          </a:p>
          <a:p>
            <a:r>
              <a:rPr lang="en-US" i="1" dirty="0"/>
              <a:t>Geometric cross-modal comparison of heterogeneous sensor data </a:t>
            </a:r>
          </a:p>
          <a:p>
            <a:pPr lvl="1"/>
            <a:r>
              <a:rPr lang="en-US" dirty="0" err="1"/>
              <a:t>Traile</a:t>
            </a:r>
            <a:r>
              <a:rPr lang="en-US" dirty="0"/>
              <a:t>, </a:t>
            </a:r>
            <a:r>
              <a:rPr lang="en-US" i="1" dirty="0"/>
              <a:t>et al.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Multi-Scale Geometric Summaries for Similarity-Based Sensor Fusion </a:t>
            </a:r>
          </a:p>
          <a:p>
            <a:pPr lvl="1"/>
            <a:r>
              <a:rPr lang="en-US" dirty="0" err="1"/>
              <a:t>Traile</a:t>
            </a:r>
            <a:r>
              <a:rPr lang="en-US" dirty="0"/>
              <a:t>, </a:t>
            </a:r>
            <a:r>
              <a:rPr lang="en-US" dirty="0" err="1"/>
              <a:t>Bendich</a:t>
            </a:r>
            <a:r>
              <a:rPr lang="en-US" dirty="0"/>
              <a:t>, &amp; </a:t>
            </a:r>
            <a:r>
              <a:rPr lang="en-US" dirty="0" err="1"/>
              <a:t>Harer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6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BD6D42-53C2-C44A-92D9-2A158BE08DF7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147DF7-FB18-774F-91CC-5808B676916A}"/>
              </a:ext>
            </a:extLst>
          </p:cNvPr>
          <p:cNvSpPr txBox="1">
            <a:spLocks/>
          </p:cNvSpPr>
          <p:nvPr/>
        </p:nvSpPr>
        <p:spPr>
          <a:xfrm>
            <a:off x="180975" y="1044918"/>
            <a:ext cx="4501196" cy="238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36 test subjects</a:t>
            </a:r>
          </a:p>
          <a:p>
            <a:r>
              <a:rPr lang="en-US" sz="2400" dirty="0"/>
              <a:t>6 distinct gestures</a:t>
            </a:r>
          </a:p>
          <a:p>
            <a:r>
              <a:rPr lang="en-US" sz="2400" dirty="0"/>
              <a:t>Each performed 4x per subject</a:t>
            </a:r>
          </a:p>
          <a:p>
            <a:r>
              <a:rPr lang="en-US" sz="2400" dirty="0"/>
              <a:t>8 sensors capture motion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602641-AA83-C743-B0EC-BA4C0F3F1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9" r="7335" b="4286"/>
          <a:stretch/>
        </p:blipFill>
        <p:spPr>
          <a:xfrm>
            <a:off x="4705947" y="917553"/>
            <a:ext cx="7305078" cy="5408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3F7E2-4924-3B4C-BB58-399C678A9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53" b="819"/>
          <a:stretch/>
        </p:blipFill>
        <p:spPr>
          <a:xfrm>
            <a:off x="45048" y="3311612"/>
            <a:ext cx="4637123" cy="32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36B9E8-D57D-184A-9580-938705D1F0BB}"/>
              </a:ext>
            </a:extLst>
          </p:cNvPr>
          <p:cNvSpPr txBox="1">
            <a:spLocks/>
          </p:cNvSpPr>
          <p:nvPr/>
        </p:nvSpPr>
        <p:spPr>
          <a:xfrm>
            <a:off x="377480" y="188462"/>
            <a:ext cx="9894133" cy="72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Current Challenges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66836-A55E-934A-BE86-D5CDA22E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1" y="917554"/>
            <a:ext cx="7935348" cy="3925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54A89-A71F-EA4A-9B97-D9845ACD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8" y="2527257"/>
            <a:ext cx="5580061" cy="4185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88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36B9E8-D57D-184A-9580-938705D1F0BB}"/>
              </a:ext>
            </a:extLst>
          </p:cNvPr>
          <p:cNvSpPr txBox="1">
            <a:spLocks/>
          </p:cNvSpPr>
          <p:nvPr/>
        </p:nvSpPr>
        <p:spPr>
          <a:xfrm>
            <a:off x="4603468" y="4741948"/>
            <a:ext cx="682952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C5D853-BCE9-2C45-BE23-B844C4728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28" r="1" b="18929"/>
          <a:stretch/>
        </p:blipFill>
        <p:spPr>
          <a:xfrm>
            <a:off x="317636" y="321734"/>
            <a:ext cx="3797570" cy="2010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24346-D097-0445-9A64-1A03F5A50B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988" b="24074"/>
          <a:stretch/>
        </p:blipFill>
        <p:spPr>
          <a:xfrm>
            <a:off x="8086176" y="321733"/>
            <a:ext cx="3797984" cy="2010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BEDAE0-C9A9-6C4A-8F30-AC7B4F8A66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871" r="1" b="24062"/>
          <a:stretch/>
        </p:blipFill>
        <p:spPr>
          <a:xfrm>
            <a:off x="317634" y="2422097"/>
            <a:ext cx="3794760" cy="20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885444-1BEE-6943-A0C2-8D1FF87D97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579" b="6737"/>
          <a:stretch/>
        </p:blipFill>
        <p:spPr>
          <a:xfrm>
            <a:off x="8082952" y="2431705"/>
            <a:ext cx="3797983" cy="200094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048DAEE-0D08-A842-A7F0-5F7328D957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13" t="21582" r="7694" b="29514"/>
          <a:stretch/>
        </p:blipFill>
        <p:spPr>
          <a:xfrm>
            <a:off x="-72231" y="4525713"/>
            <a:ext cx="3794760" cy="2010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46C5BF-C0F9-EB4E-80CB-BAD0D238F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522" y="-291725"/>
            <a:ext cx="51434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2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342</Words>
  <Application>Microsoft Macintosh PowerPoint</Application>
  <PresentationFormat>Widescreen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TDA for Gesture Recognition</vt:lpstr>
      <vt:lpstr>Outline</vt:lpstr>
      <vt:lpstr>Background &amp;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TDA for Gesture Recognition</dc:title>
  <dc:creator>Sam Voisin</dc:creator>
  <cp:lastModifiedBy>Sam Voisin</cp:lastModifiedBy>
  <cp:revision>1</cp:revision>
  <dcterms:created xsi:type="dcterms:W3CDTF">2019-10-31T02:25:35Z</dcterms:created>
  <dcterms:modified xsi:type="dcterms:W3CDTF">2019-10-31T02:27:46Z</dcterms:modified>
</cp:coreProperties>
</file>