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402e08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402e08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3d9b322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3d9b322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402e08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c402e08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402e08a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402e08a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402e08a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c402e08a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402e08a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402e08a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c3959448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c3959448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c402e08a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c402e08a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c402e08a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c402e08a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c402e08a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c402e08a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3f5c6f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3f5c6f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c402e08a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c402e08a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c46772b3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c46772b3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c395944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c395944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395944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395944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402e08a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402e08a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395944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395944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3d9b322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3d9b322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3d9b322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3d9b322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3959448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3959448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3959448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3959448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0" Type="http://schemas.openxmlformats.org/officeDocument/2006/relationships/image" Target="../media/image18.png"/><Relationship Id="rId9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0" Type="http://schemas.openxmlformats.org/officeDocument/2006/relationships/image" Target="../media/image17.png"/><Relationship Id="rId9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20.png"/><Relationship Id="rId8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Relationship Id="rId7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0" Type="http://schemas.openxmlformats.org/officeDocument/2006/relationships/image" Target="../media/image26.png"/><Relationship Id="rId9" Type="http://schemas.openxmlformats.org/officeDocument/2006/relationships/image" Target="../media/image25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Relationship Id="rId7" Type="http://schemas.openxmlformats.org/officeDocument/2006/relationships/image" Target="../media/image32.png"/><Relationship Id="rId8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47.png"/><Relationship Id="rId7" Type="http://schemas.openxmlformats.org/officeDocument/2006/relationships/image" Target="../media/image43.png"/><Relationship Id="rId8" Type="http://schemas.openxmlformats.org/officeDocument/2006/relationships/image" Target="../media/image5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45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9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Gestures through EMG signals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Voisin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 Images</a:t>
            </a:r>
            <a:endParaRPr/>
          </a:p>
        </p:txBody>
      </p:sp>
      <p:grpSp>
        <p:nvGrpSpPr>
          <p:cNvPr id="131" name="Google Shape;131;p22"/>
          <p:cNvGrpSpPr/>
          <p:nvPr/>
        </p:nvGrpSpPr>
        <p:grpSpPr>
          <a:xfrm>
            <a:off x="184425" y="1032675"/>
            <a:ext cx="8775150" cy="3992550"/>
            <a:chOff x="193851" y="941525"/>
            <a:chExt cx="8775150" cy="3992550"/>
          </a:xfrm>
        </p:grpSpPr>
        <p:pic>
          <p:nvPicPr>
            <p:cNvPr id="132" name="Google Shape;132;p22"/>
            <p:cNvPicPr preferRelativeResize="0"/>
            <p:nvPr/>
          </p:nvPicPr>
          <p:blipFill rotWithShape="1">
            <a:blip r:embed="rId3">
              <a:alphaModFix/>
            </a:blip>
            <a:srcRect b="11058" l="25037" r="22581" t="5857"/>
            <a:stretch/>
          </p:blipFill>
          <p:spPr>
            <a:xfrm>
              <a:off x="195056" y="941525"/>
              <a:ext cx="1832986" cy="1977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2"/>
            <p:cNvPicPr preferRelativeResize="0"/>
            <p:nvPr/>
          </p:nvPicPr>
          <p:blipFill rotWithShape="1">
            <a:blip r:embed="rId4">
              <a:alphaModFix/>
            </a:blip>
            <a:srcRect b="10538" l="24574" r="21426" t="5688"/>
            <a:stretch/>
          </p:blipFill>
          <p:spPr>
            <a:xfrm>
              <a:off x="193851" y="2959001"/>
              <a:ext cx="1835408" cy="1972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2"/>
            <p:cNvPicPr preferRelativeResize="0"/>
            <p:nvPr/>
          </p:nvPicPr>
          <p:blipFill rotWithShape="1">
            <a:blip r:embed="rId5">
              <a:alphaModFix/>
            </a:blip>
            <a:srcRect b="10886" l="24917" r="22930" t="6201"/>
            <a:stretch/>
          </p:blipFill>
          <p:spPr>
            <a:xfrm>
              <a:off x="2508705" y="941525"/>
              <a:ext cx="1832986" cy="1977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2"/>
            <p:cNvPicPr preferRelativeResize="0"/>
            <p:nvPr/>
          </p:nvPicPr>
          <p:blipFill rotWithShape="1">
            <a:blip r:embed="rId6">
              <a:alphaModFix/>
            </a:blip>
            <a:srcRect b="11059" l="25267" r="22581" t="6035"/>
            <a:stretch/>
          </p:blipFill>
          <p:spPr>
            <a:xfrm>
              <a:off x="2508705" y="2956904"/>
              <a:ext cx="1832986" cy="1977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2"/>
            <p:cNvPicPr preferRelativeResize="0"/>
            <p:nvPr/>
          </p:nvPicPr>
          <p:blipFill rotWithShape="1">
            <a:blip r:embed="rId7">
              <a:alphaModFix/>
            </a:blip>
            <a:srcRect b="10886" l="25149" r="22467" t="5689"/>
            <a:stretch/>
          </p:blipFill>
          <p:spPr>
            <a:xfrm>
              <a:off x="4821134" y="2956904"/>
              <a:ext cx="1832986" cy="1977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2"/>
            <p:cNvPicPr preferRelativeResize="0"/>
            <p:nvPr/>
          </p:nvPicPr>
          <p:blipFill rotWithShape="1">
            <a:blip r:embed="rId8">
              <a:alphaModFix/>
            </a:blip>
            <a:srcRect b="11007" l="25290" r="22325" t="6599"/>
            <a:stretch/>
          </p:blipFill>
          <p:spPr>
            <a:xfrm>
              <a:off x="4822353" y="941525"/>
              <a:ext cx="1832986" cy="1977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2"/>
            <p:cNvPicPr preferRelativeResize="0"/>
            <p:nvPr/>
          </p:nvPicPr>
          <p:blipFill rotWithShape="1">
            <a:blip r:embed="rId9">
              <a:alphaModFix/>
            </a:blip>
            <a:srcRect b="10607" l="24857" r="22299" t="5871"/>
            <a:stretch/>
          </p:blipFill>
          <p:spPr>
            <a:xfrm>
              <a:off x="7133577" y="2956904"/>
              <a:ext cx="1832986" cy="1977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2"/>
            <p:cNvPicPr preferRelativeResize="0"/>
            <p:nvPr/>
          </p:nvPicPr>
          <p:blipFill rotWithShape="1">
            <a:blip r:embed="rId10">
              <a:alphaModFix/>
            </a:blip>
            <a:srcRect b="11243" l="25509" r="22653" t="5961"/>
            <a:stretch/>
          </p:blipFill>
          <p:spPr>
            <a:xfrm>
              <a:off x="7136016" y="941525"/>
              <a:ext cx="1832986" cy="19771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Persistence Images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determine which qualities are shared within a gesture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Normalized sum of normalized persistence images,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{\bf u}_k := \frac{{\bf v}_k}{\sum_i {\bf v}_k}" id="146" name="Google Shape;146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250" y="2033609"/>
            <a:ext cx="1379838" cy="4501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Let} \ {\bf v}_k \ \text{be a persistence image of class} \ k \in \mathcal{K} .  \\\text{Let} \ K \ \text{be the set of observations from} \ \mathcal{K}." id="147" name="Google Shape;147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45650"/>
            <a:ext cx="4553500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_n =  \frac{\sum_{k \in K} {\bf u}_k}{\sum_i \sum_{k \in K} {\bf u}_{k, i} } " id="148" name="Google Shape;148;p2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3148" y="2019800"/>
            <a:ext cx="1737526" cy="47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_n" id="149" name="Google Shape;149;p2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8050" y="1589225"/>
            <a:ext cx="274974" cy="23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3"/>
          <p:cNvGrpSpPr/>
          <p:nvPr/>
        </p:nvGrpSpPr>
        <p:grpSpPr>
          <a:xfrm>
            <a:off x="203125" y="2803398"/>
            <a:ext cx="8554017" cy="1975104"/>
            <a:chOff x="203125" y="2803398"/>
            <a:chExt cx="8554017" cy="1975104"/>
          </a:xfrm>
        </p:grpSpPr>
        <p:pic>
          <p:nvPicPr>
            <p:cNvPr id="151" name="Google Shape;151;p23"/>
            <p:cNvPicPr preferRelativeResize="0"/>
            <p:nvPr/>
          </p:nvPicPr>
          <p:blipFill rotWithShape="1">
            <a:blip r:embed="rId7">
              <a:alphaModFix/>
            </a:blip>
            <a:srcRect b="11592" l="25421" r="22494" t="5605"/>
            <a:stretch/>
          </p:blipFill>
          <p:spPr>
            <a:xfrm>
              <a:off x="6894901" y="2803398"/>
              <a:ext cx="1862241" cy="19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3"/>
            <p:cNvPicPr preferRelativeResize="0"/>
            <p:nvPr/>
          </p:nvPicPr>
          <p:blipFill rotWithShape="1">
            <a:blip r:embed="rId8">
              <a:alphaModFix/>
            </a:blip>
            <a:srcRect b="11503" l="25230" r="22585" t="5859"/>
            <a:stretch/>
          </p:blipFill>
          <p:spPr>
            <a:xfrm>
              <a:off x="2433713" y="2803398"/>
              <a:ext cx="1871646" cy="19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3"/>
            <p:cNvPicPr preferRelativeResize="0"/>
            <p:nvPr/>
          </p:nvPicPr>
          <p:blipFill rotWithShape="1">
            <a:blip r:embed="rId9">
              <a:alphaModFix/>
            </a:blip>
            <a:srcRect b="11157" l="25230" r="22585" t="6198"/>
            <a:stretch/>
          </p:blipFill>
          <p:spPr>
            <a:xfrm>
              <a:off x="203125" y="2803398"/>
              <a:ext cx="1871646" cy="19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3"/>
            <p:cNvPicPr preferRelativeResize="0"/>
            <p:nvPr/>
          </p:nvPicPr>
          <p:blipFill rotWithShape="1">
            <a:blip r:embed="rId10">
              <a:alphaModFix/>
            </a:blip>
            <a:srcRect b="11543" l="25327" r="22621" t="6179"/>
            <a:stretch/>
          </p:blipFill>
          <p:spPr>
            <a:xfrm>
              <a:off x="4664300" y="2803398"/>
              <a:ext cx="1871646" cy="19751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Using </a:t>
            </a:r>
            <a:r>
              <a:rPr i="1" lang="en"/>
              <a:t>P</a:t>
            </a:r>
            <a:r>
              <a:rPr i="1" lang="en" sz="1400"/>
              <a:t>n</a:t>
            </a:r>
            <a:r>
              <a:rPr lang="en" sz="1400"/>
              <a:t>  </a:t>
            </a:r>
            <a:r>
              <a:rPr lang="en"/>
              <a:t>t</a:t>
            </a:r>
            <a:r>
              <a:rPr lang="en"/>
              <a:t>o classify persistence images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52475"/>
            <a:ext cx="85206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vectors provide a baseline classification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In-sample accuracy: 57.1%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Remarkably high for extremely low compute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 25% for random </a:t>
            </a:r>
            <a:r>
              <a:rPr lang="en"/>
              <a:t>assignment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Out-of-sample accuracy is hit &amp; miss - some subjects have more influence than others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24"/>
          <p:cNvGrpSpPr/>
          <p:nvPr/>
        </p:nvGrpSpPr>
        <p:grpSpPr>
          <a:xfrm>
            <a:off x="203125" y="2803398"/>
            <a:ext cx="8554017" cy="1975104"/>
            <a:chOff x="203125" y="2803398"/>
            <a:chExt cx="8554017" cy="1975104"/>
          </a:xfrm>
        </p:grpSpPr>
        <p:pic>
          <p:nvPicPr>
            <p:cNvPr id="162" name="Google Shape;162;p24"/>
            <p:cNvPicPr preferRelativeResize="0"/>
            <p:nvPr/>
          </p:nvPicPr>
          <p:blipFill rotWithShape="1">
            <a:blip r:embed="rId3">
              <a:alphaModFix/>
            </a:blip>
            <a:srcRect b="11592" l="25421" r="22494" t="5605"/>
            <a:stretch/>
          </p:blipFill>
          <p:spPr>
            <a:xfrm>
              <a:off x="6894901" y="2803398"/>
              <a:ext cx="1862241" cy="19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4"/>
            <p:cNvPicPr preferRelativeResize="0"/>
            <p:nvPr/>
          </p:nvPicPr>
          <p:blipFill rotWithShape="1">
            <a:blip r:embed="rId4">
              <a:alphaModFix/>
            </a:blip>
            <a:srcRect b="11503" l="25230" r="22585" t="5859"/>
            <a:stretch/>
          </p:blipFill>
          <p:spPr>
            <a:xfrm>
              <a:off x="2433713" y="2803398"/>
              <a:ext cx="1871646" cy="19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4"/>
            <p:cNvPicPr preferRelativeResize="0"/>
            <p:nvPr/>
          </p:nvPicPr>
          <p:blipFill rotWithShape="1">
            <a:blip r:embed="rId5">
              <a:alphaModFix/>
            </a:blip>
            <a:srcRect b="11157" l="25230" r="22585" t="6198"/>
            <a:stretch/>
          </p:blipFill>
          <p:spPr>
            <a:xfrm>
              <a:off x="203125" y="2803398"/>
              <a:ext cx="1871646" cy="19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4"/>
            <p:cNvPicPr preferRelativeResize="0"/>
            <p:nvPr/>
          </p:nvPicPr>
          <p:blipFill rotWithShape="1">
            <a:blip r:embed="rId6">
              <a:alphaModFix/>
            </a:blip>
            <a:srcRect b="11543" l="25327" r="22621" t="6179"/>
            <a:stretch/>
          </p:blipFill>
          <p:spPr>
            <a:xfrm>
              <a:off x="4664300" y="2803398"/>
              <a:ext cx="1871646" cy="19751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Images - Logistic Regression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method for determining feature importance: Fit logistic regression; extract coefficients and reform as inverse persistence image</a:t>
            </a:r>
            <a:endParaRPr/>
          </a:p>
        </p:txBody>
      </p:sp>
      <p:grpSp>
        <p:nvGrpSpPr>
          <p:cNvPr id="172" name="Google Shape;172;p25"/>
          <p:cNvGrpSpPr/>
          <p:nvPr/>
        </p:nvGrpSpPr>
        <p:grpSpPr>
          <a:xfrm>
            <a:off x="181700" y="1902450"/>
            <a:ext cx="8780601" cy="1977299"/>
            <a:chOff x="181700" y="2740650"/>
            <a:chExt cx="8780601" cy="1977299"/>
          </a:xfrm>
        </p:grpSpPr>
        <p:pic>
          <p:nvPicPr>
            <p:cNvPr id="173" name="Google Shape;173;p25"/>
            <p:cNvPicPr preferRelativeResize="0"/>
            <p:nvPr/>
          </p:nvPicPr>
          <p:blipFill rotWithShape="1">
            <a:blip r:embed="rId3">
              <a:alphaModFix/>
            </a:blip>
            <a:srcRect b="10712" l="21910" r="19551" t="7070"/>
            <a:stretch/>
          </p:blipFill>
          <p:spPr>
            <a:xfrm>
              <a:off x="2522675" y="2741750"/>
              <a:ext cx="1871646" cy="19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5"/>
            <p:cNvPicPr preferRelativeResize="0"/>
            <p:nvPr/>
          </p:nvPicPr>
          <p:blipFill rotWithShape="1">
            <a:blip r:embed="rId4">
              <a:alphaModFix/>
            </a:blip>
            <a:srcRect b="10297" l="21642" r="19242" t="6521"/>
            <a:stretch/>
          </p:blipFill>
          <p:spPr>
            <a:xfrm>
              <a:off x="4863650" y="2740650"/>
              <a:ext cx="1865376" cy="19772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5" name="Google Shape;175;p25"/>
            <p:cNvGrpSpPr/>
            <p:nvPr/>
          </p:nvGrpSpPr>
          <p:grpSpPr>
            <a:xfrm>
              <a:off x="181700" y="2740650"/>
              <a:ext cx="8780601" cy="1977299"/>
              <a:chOff x="181700" y="2740650"/>
              <a:chExt cx="8780601" cy="1977299"/>
            </a:xfrm>
          </p:grpSpPr>
          <p:pic>
            <p:nvPicPr>
              <p:cNvPr id="176" name="Google Shape;176;p25"/>
              <p:cNvPicPr preferRelativeResize="0"/>
              <p:nvPr/>
            </p:nvPicPr>
            <p:blipFill rotWithShape="1">
              <a:blip r:embed="rId5">
                <a:alphaModFix/>
              </a:blip>
              <a:srcRect b="10399" l="21751" r="19317" t="6866"/>
              <a:stretch/>
            </p:blipFill>
            <p:spPr>
              <a:xfrm>
                <a:off x="181700" y="2741750"/>
                <a:ext cx="1871646" cy="19751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7" name="Google Shape;177;p25"/>
              <p:cNvPicPr preferRelativeResize="0"/>
              <p:nvPr/>
            </p:nvPicPr>
            <p:blipFill rotWithShape="1">
              <a:blip r:embed="rId6">
                <a:alphaModFix/>
              </a:blip>
              <a:srcRect b="10297" l="21831" r="19052" t="6521"/>
              <a:stretch/>
            </p:blipFill>
            <p:spPr>
              <a:xfrm>
                <a:off x="7096925" y="2740650"/>
                <a:ext cx="1865376" cy="19772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3971875"/>
            <a:ext cx="85206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In-sample performance: 99.57%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Out-of-sample performance: 52.59% accuracy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6"/>
          <p:cNvGrpSpPr/>
          <p:nvPr/>
        </p:nvGrpSpPr>
        <p:grpSpPr>
          <a:xfrm>
            <a:off x="223191" y="1920295"/>
            <a:ext cx="8659890" cy="2038110"/>
            <a:chOff x="304525" y="1584198"/>
            <a:chExt cx="8609096" cy="1975104"/>
          </a:xfrm>
        </p:grpSpPr>
        <p:pic>
          <p:nvPicPr>
            <p:cNvPr id="184" name="Google Shape;184;p26"/>
            <p:cNvPicPr preferRelativeResize="0"/>
            <p:nvPr/>
          </p:nvPicPr>
          <p:blipFill rotWithShape="1">
            <a:blip r:embed="rId3">
              <a:alphaModFix/>
            </a:blip>
            <a:srcRect b="10458" l="21915" r="19170" t="6540"/>
            <a:stretch/>
          </p:blipFill>
          <p:spPr>
            <a:xfrm>
              <a:off x="2550350" y="1584198"/>
              <a:ext cx="1871646" cy="19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6"/>
            <p:cNvPicPr preferRelativeResize="0"/>
            <p:nvPr/>
          </p:nvPicPr>
          <p:blipFill rotWithShape="1">
            <a:blip r:embed="rId4">
              <a:alphaModFix/>
            </a:blip>
            <a:srcRect b="10291" l="21680" r="19406" t="6714"/>
            <a:stretch/>
          </p:blipFill>
          <p:spPr>
            <a:xfrm>
              <a:off x="4796163" y="1584198"/>
              <a:ext cx="1871646" cy="19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6"/>
            <p:cNvPicPr preferRelativeResize="0"/>
            <p:nvPr/>
          </p:nvPicPr>
          <p:blipFill rotWithShape="1">
            <a:blip r:embed="rId5">
              <a:alphaModFix/>
            </a:blip>
            <a:srcRect b="10458" l="21964" r="19118" t="6540"/>
            <a:stretch/>
          </p:blipFill>
          <p:spPr>
            <a:xfrm>
              <a:off x="7041975" y="1584198"/>
              <a:ext cx="1871646" cy="19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6"/>
            <p:cNvPicPr preferRelativeResize="0"/>
            <p:nvPr/>
          </p:nvPicPr>
          <p:blipFill rotWithShape="1">
            <a:blip r:embed="rId6">
              <a:alphaModFix/>
            </a:blip>
            <a:srcRect b="10398" l="22011" r="19398" t="7072"/>
            <a:stretch/>
          </p:blipFill>
          <p:spPr>
            <a:xfrm>
              <a:off x="304525" y="1584198"/>
              <a:ext cx="1871646" cy="19751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Images - LASSO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1152475"/>
            <a:ext cx="8520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Regularize &amp; sparsify with </a:t>
            </a:r>
            <a:r>
              <a:rPr i="1" lang="en"/>
              <a:t>L</a:t>
            </a:r>
            <a:r>
              <a:rPr i="1" lang="en" sz="1000"/>
              <a:t>1</a:t>
            </a:r>
            <a:r>
              <a:rPr i="1" lang="en"/>
              <a:t> </a:t>
            </a:r>
            <a:r>
              <a:rPr lang="en"/>
              <a:t>penalty: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aggressive filtering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3971875"/>
            <a:ext cx="85206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In-sample performance: 81.96%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Out-of-sample performance: 59.48% accuracy</a:t>
            </a:r>
            <a:endParaRPr/>
          </a:p>
        </p:txBody>
      </p:sp>
      <p:pic>
        <p:nvPicPr>
          <p:cNvPr descr="\stackrel{\hbox{argmin}}{{\beta} \in \mathbb{R}^p} \ f(Y | X, \beta) + \lambda || \beta ||_1" id="191" name="Google Shape;191;p2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1575" y="1181963"/>
            <a:ext cx="2183976" cy="4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Images - Compare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10458" l="21915" r="19170" t="6540"/>
          <a:stretch/>
        </p:blipFill>
        <p:spPr>
          <a:xfrm>
            <a:off x="2575551" y="3135105"/>
            <a:ext cx="1849562" cy="1832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4">
            <a:alphaModFix/>
          </a:blip>
          <a:srcRect b="10291" l="21680" r="19406" t="6714"/>
          <a:stretch/>
        </p:blipFill>
        <p:spPr>
          <a:xfrm>
            <a:off x="4773175" y="3115230"/>
            <a:ext cx="1849562" cy="1832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 rotWithShape="1">
          <a:blip r:embed="rId5">
            <a:alphaModFix/>
          </a:blip>
          <a:srcRect b="10458" l="21964" r="19118" t="6540"/>
          <a:stretch/>
        </p:blipFill>
        <p:spPr>
          <a:xfrm>
            <a:off x="6914162" y="3115230"/>
            <a:ext cx="1849562" cy="1832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 rotWithShape="1">
          <a:blip r:embed="rId6">
            <a:alphaModFix/>
          </a:blip>
          <a:srcRect b="10398" l="22011" r="19398" t="7072"/>
          <a:stretch/>
        </p:blipFill>
        <p:spPr>
          <a:xfrm>
            <a:off x="380276" y="3133005"/>
            <a:ext cx="1849561" cy="1832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 rotWithShape="1">
          <a:blip r:embed="rId7">
            <a:alphaModFix/>
          </a:blip>
          <a:srcRect b="10712" l="21910" r="19551" t="7070"/>
          <a:stretch/>
        </p:blipFill>
        <p:spPr>
          <a:xfrm>
            <a:off x="2583168" y="1110357"/>
            <a:ext cx="1847088" cy="195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 rotWithShape="1">
          <a:blip r:embed="rId8">
            <a:alphaModFix/>
          </a:blip>
          <a:srcRect b="10297" l="21642" r="19242" t="6521"/>
          <a:stretch/>
        </p:blipFill>
        <p:spPr>
          <a:xfrm>
            <a:off x="4748656" y="1110354"/>
            <a:ext cx="1847088" cy="195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 rotWithShape="1">
          <a:blip r:embed="rId9">
            <a:alphaModFix/>
          </a:blip>
          <a:srcRect b="10399" l="21751" r="19317" t="6866"/>
          <a:stretch/>
        </p:blipFill>
        <p:spPr>
          <a:xfrm>
            <a:off x="398700" y="1107175"/>
            <a:ext cx="1812701" cy="19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 rotWithShape="1">
          <a:blip r:embed="rId10">
            <a:alphaModFix/>
          </a:blip>
          <a:srcRect b="10297" l="21831" r="19052" t="6521"/>
          <a:stretch/>
        </p:blipFill>
        <p:spPr>
          <a:xfrm>
            <a:off x="6915394" y="1090491"/>
            <a:ext cx="1847088" cy="195791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/>
          <p:nvPr/>
        </p:nvSpPr>
        <p:spPr>
          <a:xfrm>
            <a:off x="3758900" y="4363175"/>
            <a:ext cx="647100" cy="490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5609925" y="4301450"/>
            <a:ext cx="647100" cy="490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7598675" y="4548650"/>
            <a:ext cx="846900" cy="3906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8064300" y="3839800"/>
            <a:ext cx="647100" cy="490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 Filter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possible to construct a filter in this manner?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information provided by less persistent 1-cycles.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remove larger 1-cycles without loss of critical 1-cycles.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10398" l="22011" r="19398" t="7072"/>
          <a:stretch/>
        </p:blipFill>
        <p:spPr>
          <a:xfrm>
            <a:off x="1750437" y="2270090"/>
            <a:ext cx="2667008" cy="2641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 rotWithShape="1">
          <a:blip r:embed="rId4">
            <a:alphaModFix/>
          </a:blip>
          <a:srcRect b="10458" l="21964" r="19118" t="6540"/>
          <a:stretch/>
        </p:blipFill>
        <p:spPr>
          <a:xfrm>
            <a:off x="4569829" y="2266955"/>
            <a:ext cx="2667008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/>
          <p:nvPr/>
        </p:nvSpPr>
        <p:spPr>
          <a:xfrm>
            <a:off x="6320125" y="3437983"/>
            <a:ext cx="1035300" cy="810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1698800" y="3866025"/>
            <a:ext cx="2794800" cy="11166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SSM - Classifier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and How?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self-similarity matrix (SSMs) for time-ordered point cloud (TOPC) for each channel (modality)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 self-similarity template through similarity network fusion (SNF); Use normalized SSMs to randomly walk over TOPC as a 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features of fused SSMs to classify gestures.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0"/>
          <p:cNvGrpSpPr/>
          <p:nvPr/>
        </p:nvGrpSpPr>
        <p:grpSpPr>
          <a:xfrm>
            <a:off x="502874" y="247372"/>
            <a:ext cx="8138251" cy="2151281"/>
            <a:chOff x="771125" y="387525"/>
            <a:chExt cx="7684120" cy="2029511"/>
          </a:xfrm>
        </p:grpSpPr>
        <p:pic>
          <p:nvPicPr>
            <p:cNvPr id="230" name="Google Shape;230;p30"/>
            <p:cNvPicPr preferRelativeResize="0"/>
            <p:nvPr/>
          </p:nvPicPr>
          <p:blipFill rotWithShape="1">
            <a:blip r:embed="rId3">
              <a:alphaModFix/>
            </a:blip>
            <a:srcRect b="6250" l="17863" r="21272" t="5589"/>
            <a:stretch/>
          </p:blipFill>
          <p:spPr>
            <a:xfrm>
              <a:off x="3520440" y="387525"/>
              <a:ext cx="2103120" cy="2029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30"/>
            <p:cNvPicPr preferRelativeResize="0"/>
            <p:nvPr/>
          </p:nvPicPr>
          <p:blipFill rotWithShape="1">
            <a:blip r:embed="rId4">
              <a:alphaModFix/>
            </a:blip>
            <a:srcRect b="6250" l="17863" r="21272" t="5589"/>
            <a:stretch/>
          </p:blipFill>
          <p:spPr>
            <a:xfrm>
              <a:off x="771125" y="387525"/>
              <a:ext cx="2103120" cy="2029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30"/>
            <p:cNvPicPr preferRelativeResize="0"/>
            <p:nvPr/>
          </p:nvPicPr>
          <p:blipFill rotWithShape="1">
            <a:blip r:embed="rId5">
              <a:alphaModFix/>
            </a:blip>
            <a:srcRect b="6250" l="17863" r="21272" t="5589"/>
            <a:stretch/>
          </p:blipFill>
          <p:spPr>
            <a:xfrm>
              <a:off x="6352125" y="387525"/>
              <a:ext cx="2103120" cy="20295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Google Shape;233;p30"/>
          <p:cNvGrpSpPr/>
          <p:nvPr/>
        </p:nvGrpSpPr>
        <p:grpSpPr>
          <a:xfrm>
            <a:off x="502874" y="2677967"/>
            <a:ext cx="8138251" cy="2218161"/>
            <a:chOff x="771125" y="2658113"/>
            <a:chExt cx="7684120" cy="2092604"/>
          </a:xfrm>
        </p:grpSpPr>
        <p:pic>
          <p:nvPicPr>
            <p:cNvPr id="234" name="Google Shape;234;p30"/>
            <p:cNvPicPr preferRelativeResize="0"/>
            <p:nvPr/>
          </p:nvPicPr>
          <p:blipFill rotWithShape="1">
            <a:blip r:embed="rId6">
              <a:alphaModFix/>
            </a:blip>
            <a:srcRect b="6250" l="17858" r="21273" t="5589"/>
            <a:stretch/>
          </p:blipFill>
          <p:spPr>
            <a:xfrm>
              <a:off x="771125" y="2691813"/>
              <a:ext cx="2103120" cy="2025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30"/>
            <p:cNvPicPr preferRelativeResize="0"/>
            <p:nvPr/>
          </p:nvPicPr>
          <p:blipFill rotWithShape="1">
            <a:blip r:embed="rId7">
              <a:alphaModFix/>
            </a:blip>
            <a:srcRect b="6258" l="17400" r="21926" t="5588"/>
            <a:stretch/>
          </p:blipFill>
          <p:spPr>
            <a:xfrm>
              <a:off x="3520440" y="2689663"/>
              <a:ext cx="2103120" cy="2029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30"/>
            <p:cNvPicPr preferRelativeResize="0"/>
            <p:nvPr/>
          </p:nvPicPr>
          <p:blipFill rotWithShape="1">
            <a:blip r:embed="rId8">
              <a:alphaModFix/>
            </a:blip>
            <a:srcRect b="6250" l="18276" r="22730" t="5589"/>
            <a:stretch/>
          </p:blipFill>
          <p:spPr>
            <a:xfrm>
              <a:off x="6352125" y="2658112"/>
              <a:ext cx="2103120" cy="2092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31"/>
          <p:cNvGrpSpPr/>
          <p:nvPr/>
        </p:nvGrpSpPr>
        <p:grpSpPr>
          <a:xfrm>
            <a:off x="500094" y="247372"/>
            <a:ext cx="8143812" cy="4614653"/>
            <a:chOff x="500094" y="247372"/>
            <a:chExt cx="8143812" cy="4614653"/>
          </a:xfrm>
        </p:grpSpPr>
        <p:grpSp>
          <p:nvGrpSpPr>
            <p:cNvPr id="242" name="Google Shape;242;p31"/>
            <p:cNvGrpSpPr/>
            <p:nvPr/>
          </p:nvGrpSpPr>
          <p:grpSpPr>
            <a:xfrm>
              <a:off x="502874" y="247372"/>
              <a:ext cx="8138251" cy="2151282"/>
              <a:chOff x="502874" y="247372"/>
              <a:chExt cx="8138251" cy="2151282"/>
            </a:xfrm>
          </p:grpSpPr>
          <p:pic>
            <p:nvPicPr>
              <p:cNvPr id="243" name="Google Shape;243;p31"/>
              <p:cNvPicPr preferRelativeResize="0"/>
              <p:nvPr/>
            </p:nvPicPr>
            <p:blipFill rotWithShape="1">
              <a:blip r:embed="rId3">
                <a:alphaModFix/>
              </a:blip>
              <a:srcRect b="6250" l="17863" r="21272" t="5589"/>
              <a:stretch/>
            </p:blipFill>
            <p:spPr>
              <a:xfrm>
                <a:off x="3458293" y="247372"/>
                <a:ext cx="2227414" cy="2151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31"/>
              <p:cNvPicPr preferRelativeResize="0"/>
              <p:nvPr/>
            </p:nvPicPr>
            <p:blipFill rotWithShape="1">
              <a:blip r:embed="rId4">
                <a:alphaModFix/>
              </a:blip>
              <a:srcRect b="6250" l="17863" r="21272" t="5589"/>
              <a:stretch/>
            </p:blipFill>
            <p:spPr>
              <a:xfrm>
                <a:off x="502874" y="247372"/>
                <a:ext cx="2227414" cy="21512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31"/>
              <p:cNvPicPr preferRelativeResize="0"/>
              <p:nvPr/>
            </p:nvPicPr>
            <p:blipFill rotWithShape="1">
              <a:blip r:embed="rId5">
                <a:alphaModFix/>
              </a:blip>
              <a:srcRect b="6250" l="17863" r="21272" t="5589"/>
              <a:stretch/>
            </p:blipFill>
            <p:spPr>
              <a:xfrm>
                <a:off x="6413712" y="247372"/>
                <a:ext cx="2227414" cy="21512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6" name="Google Shape;246;p31"/>
            <p:cNvGrpSpPr/>
            <p:nvPr/>
          </p:nvGrpSpPr>
          <p:grpSpPr>
            <a:xfrm>
              <a:off x="500094" y="2668075"/>
              <a:ext cx="8143812" cy="2193950"/>
              <a:chOff x="500094" y="2668075"/>
              <a:chExt cx="8143812" cy="2193950"/>
            </a:xfrm>
          </p:grpSpPr>
          <p:pic>
            <p:nvPicPr>
              <p:cNvPr id="247" name="Google Shape;247;p31"/>
              <p:cNvPicPr preferRelativeResize="0"/>
              <p:nvPr/>
            </p:nvPicPr>
            <p:blipFill rotWithShape="1">
              <a:blip r:embed="rId6">
                <a:alphaModFix/>
              </a:blip>
              <a:srcRect b="6218" l="17709" r="22136" t="4948"/>
              <a:stretch/>
            </p:blipFill>
            <p:spPr>
              <a:xfrm>
                <a:off x="500094" y="2668075"/>
                <a:ext cx="2231136" cy="219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31"/>
              <p:cNvPicPr preferRelativeResize="0"/>
              <p:nvPr/>
            </p:nvPicPr>
            <p:blipFill rotWithShape="1">
              <a:blip r:embed="rId7">
                <a:alphaModFix/>
              </a:blip>
              <a:srcRect b="6209" l="17471" r="21136" t="4956"/>
              <a:stretch/>
            </p:blipFill>
            <p:spPr>
              <a:xfrm>
                <a:off x="3456082" y="2689413"/>
                <a:ext cx="2229975" cy="2151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31"/>
              <p:cNvPicPr preferRelativeResize="0"/>
              <p:nvPr/>
            </p:nvPicPr>
            <p:blipFill rotWithShape="1">
              <a:blip r:embed="rId8">
                <a:alphaModFix/>
              </a:blip>
              <a:srcRect b="6444" l="17592" r="21679" t="5270"/>
              <a:stretch/>
            </p:blipFill>
            <p:spPr>
              <a:xfrm>
                <a:off x="6412769" y="2682025"/>
                <a:ext cx="2231136" cy="21660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5317" l="8022" r="7080" t="4396"/>
          <a:stretch/>
        </p:blipFill>
        <p:spPr>
          <a:xfrm>
            <a:off x="2084300" y="1151200"/>
            <a:ext cx="4975400" cy="34507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7846" l="16980" r="16353" t="8148"/>
          <a:stretch/>
        </p:blipFill>
        <p:spPr>
          <a:xfrm>
            <a:off x="6037325" y="2571750"/>
            <a:ext cx="2794976" cy="2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71225"/>
            <a:ext cx="2201050" cy="22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- Challenges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311700" y="1152475"/>
            <a:ext cx="85206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one-time compute cost (size &amp; time complexity)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36 x 5 x 4 = 720 SSMs of size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(n \times n)" id="256" name="Google Shape;256;p3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926" y="1599175"/>
            <a:ext cx="508350" cy="1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718" y="1939201"/>
            <a:ext cx="7042565" cy="11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311700" y="3232300"/>
            <a:ext cx="85206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Varying sized TOPCs require dynamic time-warping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Complexity:</a:t>
            </a:r>
            <a:endParaRPr/>
          </a:p>
        </p:txBody>
      </p:sp>
      <p:pic>
        <p:nvPicPr>
          <p:cNvPr descr="\mathcal{O}(n^2) \ \text{where} \ 1500 &lt; n &lt; 3000" id="259" name="Google Shape;259;p3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3075" y="3654850"/>
            <a:ext cx="2371950" cy="2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gestures into phases: begin, hold,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sparse sampling of time 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work with SW1Pers: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to obtain topological evidence of cycles due to 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work needed to tune sliding window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Computing resources are available for SNF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Duke cluster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cloud environments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Daniel. “Myo Gesture &amp; Motion Control Armband.” </a:t>
            </a:r>
            <a:r>
              <a:rPr i="1" lang="en" sz="1100">
                <a:solidFill>
                  <a:schemeClr val="dk1"/>
                </a:solidFill>
              </a:rPr>
              <a:t>Gadgetsin</a:t>
            </a:r>
            <a:r>
              <a:rPr lang="en" sz="1100">
                <a:solidFill>
                  <a:schemeClr val="dk1"/>
                </a:solidFill>
              </a:rPr>
              <a:t>, 21 July 2014, https://gadgetsin.com/myo-gesture-motion-control-armband.htm.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“Surface EMG Sensor.” </a:t>
            </a:r>
            <a:r>
              <a:rPr i="1" lang="en" sz="1100">
                <a:solidFill>
                  <a:schemeClr val="dk1"/>
                </a:solidFill>
              </a:rPr>
              <a:t>, Amplifier and Electrodes | Biometrics Ltd</a:t>
            </a:r>
            <a:r>
              <a:rPr lang="en" sz="1100">
                <a:solidFill>
                  <a:schemeClr val="dk1"/>
                </a:solidFill>
              </a:rPr>
              <a:t>, http://www.biometricsltd.com/surface-emg-sensor.htm.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Lobov, Sergey, et al. “Latent Factors Limiting the Performance of SEMG-Interfaces.” </a:t>
            </a:r>
            <a:r>
              <a:rPr i="1" lang="en" sz="1100">
                <a:solidFill>
                  <a:schemeClr val="dk1"/>
                </a:solidFill>
              </a:rPr>
              <a:t>Sensors</a:t>
            </a:r>
            <a:r>
              <a:rPr lang="en" sz="1100">
                <a:solidFill>
                  <a:schemeClr val="dk1"/>
                </a:solidFill>
              </a:rPr>
              <a:t>, vol. 18, no. 4, June 2018, p. 1122., doi:10.3390/s18041122.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Phinyomark, Angkoon, et al. “Navigating Features: a Topologically Informed Chart of Electromyographic Features Space.” </a:t>
            </a:r>
            <a:r>
              <a:rPr i="1" lang="en" sz="1100">
                <a:solidFill>
                  <a:schemeClr val="dk1"/>
                </a:solidFill>
              </a:rPr>
              <a:t>Journal of The Royal Society Interface</a:t>
            </a:r>
            <a:r>
              <a:rPr lang="en" sz="1100">
                <a:solidFill>
                  <a:schemeClr val="dk1"/>
                </a:solidFill>
              </a:rPr>
              <a:t>, vol. 14, no. 137, June 2017, p. 20170734., doi:10.1098/rsif.2017.0734.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Tralie, Christopher J., et al. “Geometric Cross-Modal Comparison of Heterogeneous Sensor Data.” </a:t>
            </a:r>
            <a:r>
              <a:rPr i="1" lang="en" sz="1100">
                <a:solidFill>
                  <a:schemeClr val="dk1"/>
                </a:solidFill>
              </a:rPr>
              <a:t>2018 IEEE Aerospace Conference</a:t>
            </a:r>
            <a:r>
              <a:rPr lang="en" sz="1100">
                <a:solidFill>
                  <a:schemeClr val="dk1"/>
                </a:solidFill>
              </a:rPr>
              <a:t>, 2018, doi:10.1109/aero.2018.8396789.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Tralie, Christopher J., et al. “Multi-Scale Geometric Summaries for Similarity-Based Sensor Fusion.” </a:t>
            </a:r>
            <a:r>
              <a:rPr i="1" lang="en" sz="1100">
                <a:solidFill>
                  <a:schemeClr val="dk1"/>
                </a:solidFill>
              </a:rPr>
              <a:t>2019 IEEE Aerospace Conference</a:t>
            </a:r>
            <a:r>
              <a:rPr lang="en" sz="1100">
                <a:solidFill>
                  <a:schemeClr val="dk1"/>
                </a:solidFill>
              </a:rPr>
              <a:t>, 2019, doi:10.1109/aero.2019.8741399.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Holt, G.A., et al. “Gesture Recognition Using Skeleton Data with Weighted Dynamic Time Warping.” Proceedings of the International Conference on Computer Vision Theory and Applications, 2013, doi:10.5220/0004217606200625.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dk1"/>
                </a:solidFill>
              </a:rPr>
              <a:t>Phinyomark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u="sng">
                <a:solidFill>
                  <a:schemeClr val="dk1"/>
                </a:solidFill>
              </a:rPr>
              <a:t>Angkoon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 u="sng">
                <a:solidFill>
                  <a:schemeClr val="dk1"/>
                </a:solidFill>
              </a:rPr>
              <a:t>Khushaba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u="sng">
                <a:solidFill>
                  <a:schemeClr val="dk1"/>
                </a:solidFill>
              </a:rPr>
              <a:t>Rami</a:t>
            </a:r>
            <a:r>
              <a:rPr lang="en" sz="1100">
                <a:solidFill>
                  <a:schemeClr val="dk1"/>
                </a:solidFill>
              </a:rPr>
              <a:t> N., </a:t>
            </a:r>
            <a:r>
              <a:rPr lang="en" sz="1100" u="sng">
                <a:solidFill>
                  <a:schemeClr val="dk1"/>
                </a:solidFill>
              </a:rPr>
              <a:t>Ibáñez</a:t>
            </a:r>
            <a:r>
              <a:rPr lang="en" sz="1100">
                <a:solidFill>
                  <a:schemeClr val="dk1"/>
                </a:solidFill>
              </a:rPr>
              <a:t>-Marcelo Esther, </a:t>
            </a:r>
            <a:r>
              <a:rPr lang="en" sz="1100" u="sng">
                <a:solidFill>
                  <a:schemeClr val="dk1"/>
                </a:solidFill>
              </a:rPr>
              <a:t>Patania</a:t>
            </a:r>
            <a:r>
              <a:rPr lang="en" sz="1100">
                <a:solidFill>
                  <a:schemeClr val="dk1"/>
                </a:solidFill>
              </a:rPr>
              <a:t> Alice, Scheme Erik and </a:t>
            </a:r>
            <a:r>
              <a:rPr lang="en" sz="1100" u="sng">
                <a:solidFill>
                  <a:schemeClr val="dk1"/>
                </a:solidFill>
              </a:rPr>
              <a:t>Petri</a:t>
            </a:r>
            <a:r>
              <a:rPr lang="en" sz="1100">
                <a:solidFill>
                  <a:schemeClr val="dk1"/>
                </a:solidFill>
              </a:rPr>
              <a:t> Giovanni Navigating features: a topologically informed chart of </a:t>
            </a:r>
            <a:r>
              <a:rPr lang="en" sz="1100" u="sng">
                <a:solidFill>
                  <a:schemeClr val="dk1"/>
                </a:solidFill>
              </a:rPr>
              <a:t>electromyographic</a:t>
            </a:r>
            <a:r>
              <a:rPr lang="en" sz="1100">
                <a:solidFill>
                  <a:schemeClr val="dk1"/>
                </a:solidFill>
              </a:rPr>
              <a:t> features </a:t>
            </a:r>
            <a:r>
              <a:rPr lang="en" sz="1100" u="sng">
                <a:solidFill>
                  <a:schemeClr val="dk1"/>
                </a:solidFill>
              </a:rPr>
              <a:t>space14J</a:t>
            </a:r>
            <a:r>
              <a:rPr lang="en" sz="1100">
                <a:solidFill>
                  <a:schemeClr val="dk1"/>
                </a:solidFill>
              </a:rPr>
              <a:t>. R. Soc. Interface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Dependable gesture recognition &amp; prediction provides intuitive alternatives for a wide range of applications: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Consumer – Prosthetics, Human-computer interface, etc.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Military &amp; industrial – Exoskeleton, remote robotic control, etc.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Modest results despite ample researcher attention: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Imprecise readings dependent on superficial user characteristics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Incongruous data sets leads to small training sets &amp; overfitting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Onboard computing resources limited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Computationally feasible data pipeline comprised of two parts: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iltering component: </a:t>
            </a:r>
            <a:r>
              <a:rPr lang="en"/>
              <a:t>Remove superficial noise </a:t>
            </a:r>
            <a:r>
              <a:rPr lang="en"/>
              <a:t>irrelevant</a:t>
            </a:r>
            <a:r>
              <a:rPr lang="en"/>
              <a:t> to all gesture classes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Classifying component: Classify gesture as early as possible in cycle</a:t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2595563"/>
            <a:ext cx="64389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1189525" y="2417175"/>
            <a:ext cx="5081700" cy="20223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311700" y="1017725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36 Test Subjects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Sensors: 5 are placed directly on main muscles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1083" l="4834" r="2194" t="1327"/>
          <a:stretch/>
        </p:blipFill>
        <p:spPr>
          <a:xfrm>
            <a:off x="614176" y="2364918"/>
            <a:ext cx="3232050" cy="222924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4668350" y="1017725"/>
            <a:ext cx="4384200" cy="1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6 Gestures: 4 simple (e.g. “left”) and 2 compound (e.g. “left + up”)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 gesture for 3 sec.</a:t>
            </a:r>
            <a:endParaRPr sz="18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434" y="2252238"/>
            <a:ext cx="3232039" cy="24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10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8"/>
          <p:cNvGrpSpPr/>
          <p:nvPr/>
        </p:nvGrpSpPr>
        <p:grpSpPr>
          <a:xfrm>
            <a:off x="444638" y="1575025"/>
            <a:ext cx="8236941" cy="3180027"/>
            <a:chOff x="387900" y="1575025"/>
            <a:chExt cx="8236941" cy="3180027"/>
          </a:xfrm>
        </p:grpSpPr>
        <p:pic>
          <p:nvPicPr>
            <p:cNvPr id="92" name="Google Shape;9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900" y="1575837"/>
              <a:ext cx="3837000" cy="31792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8"/>
            <p:cNvPicPr preferRelativeResize="0"/>
            <p:nvPr/>
          </p:nvPicPr>
          <p:blipFill rotWithShape="1">
            <a:blip r:embed="rId4">
              <a:alphaModFix/>
            </a:blip>
            <a:srcRect b="2903" l="0" r="3306" t="0"/>
            <a:stretch/>
          </p:blipFill>
          <p:spPr>
            <a:xfrm>
              <a:off x="4805637" y="1575025"/>
              <a:ext cx="3819204" cy="3179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076275"/>
            <a:ext cx="56211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B</a:t>
            </a:r>
            <a:r>
              <a:rPr lang="en" sz="1800"/>
              <a:t>etween subject performance variability</a:t>
            </a:r>
            <a:endParaRPr sz="1800"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10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</a:t>
            </a:r>
            <a:endParaRPr sz="2800"/>
          </a:p>
        </p:txBody>
      </p:sp>
      <p:sp>
        <p:nvSpPr>
          <p:cNvPr id="96" name="Google Shape;96;p18"/>
          <p:cNvSpPr/>
          <p:nvPr/>
        </p:nvSpPr>
        <p:spPr>
          <a:xfrm>
            <a:off x="3683725" y="4384225"/>
            <a:ext cx="294000" cy="1764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8190200" y="4453275"/>
            <a:ext cx="294000" cy="1764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076275"/>
            <a:ext cx="56211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Within</a:t>
            </a:r>
            <a:r>
              <a:rPr lang="en" sz="1800"/>
              <a:t> subject performance variability</a:t>
            </a:r>
            <a:endParaRPr sz="1800"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10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</a:t>
            </a:r>
            <a:endParaRPr sz="2800"/>
          </a:p>
        </p:txBody>
      </p:sp>
      <p:grpSp>
        <p:nvGrpSpPr>
          <p:cNvPr id="104" name="Google Shape;104;p19"/>
          <p:cNvGrpSpPr/>
          <p:nvPr/>
        </p:nvGrpSpPr>
        <p:grpSpPr>
          <a:xfrm>
            <a:off x="468158" y="1617868"/>
            <a:ext cx="8207684" cy="3179225"/>
            <a:chOff x="368438" y="1617868"/>
            <a:chExt cx="8207684" cy="3179225"/>
          </a:xfrm>
        </p:grpSpPr>
        <p:pic>
          <p:nvPicPr>
            <p:cNvPr id="105" name="Google Shape;10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438" y="1617874"/>
              <a:ext cx="3837000" cy="31792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6050" y="1617868"/>
              <a:ext cx="3890072" cy="3179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Multidimensional</a:t>
            </a:r>
            <a:r>
              <a:rPr lang="en"/>
              <a:t> Scaling</a:t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- Dimension Reduction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Principal Components Analysis: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First 3 PCs: 80% of variance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1" y="1685100"/>
            <a:ext cx="3124100" cy="288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86" y="2071690"/>
            <a:ext cx="4207329" cy="16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Important Characteristics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characteristics are important for classification?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Identifying peaks &amp; valleys will be unique to a gesture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Characteristics common to all gestures may be </a:t>
            </a:r>
            <a:r>
              <a:rPr lang="en"/>
              <a:t>removed</a:t>
            </a:r>
            <a:r>
              <a:rPr lang="en"/>
              <a:t> without information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Persistent homology may help to answer this question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Vietoris-Rips Complex calculated for 1-D homology group on 5-channel time series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20x20 pixel persistence images generated with 𝛔 = 1e-5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21"/>
          <p:cNvGrpSpPr/>
          <p:nvPr/>
        </p:nvGrpSpPr>
        <p:grpSpPr>
          <a:xfrm>
            <a:off x="1331175" y="2878575"/>
            <a:ext cx="6481650" cy="1998400"/>
            <a:chOff x="1331176" y="2954775"/>
            <a:chExt cx="6481650" cy="1998400"/>
          </a:xfrm>
        </p:grpSpPr>
        <p:pic>
          <p:nvPicPr>
            <p:cNvPr id="123" name="Google Shape;12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70002" y="3286802"/>
              <a:ext cx="1442825" cy="1334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31176" y="3269413"/>
              <a:ext cx="1442825" cy="1369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1"/>
            <p:cNvPicPr preferRelativeResize="0"/>
            <p:nvPr/>
          </p:nvPicPr>
          <p:blipFill rotWithShape="1">
            <a:blip r:embed="rId5">
              <a:alphaModFix/>
            </a:blip>
            <a:srcRect b="3053" l="10400" r="9284" t="3278"/>
            <a:stretch/>
          </p:blipFill>
          <p:spPr>
            <a:xfrm>
              <a:off x="3684625" y="2954775"/>
              <a:ext cx="1774750" cy="1998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