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2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1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4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7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9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7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C8A8B4-7FDE-4F2A-A0D7-BC43C06905E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0E1394-49BC-4F14-AC39-F64DC880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8C904-D5AE-9344-0CA9-58E0114E013E}"/>
              </a:ext>
            </a:extLst>
          </p:cNvPr>
          <p:cNvSpPr/>
          <p:nvPr/>
        </p:nvSpPr>
        <p:spPr>
          <a:xfrm>
            <a:off x="762001" y="878540"/>
            <a:ext cx="10614211" cy="52622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 Database Design and Schema</a:t>
            </a:r>
          </a:p>
          <a:p>
            <a:r>
              <a:rPr lang="en-US" sz="2400" dirty="0"/>
              <a:t> </a:t>
            </a:r>
            <a:r>
              <a:rPr lang="en-US" sz="1400" dirty="0"/>
              <a:t>This is the current database design for </a:t>
            </a:r>
            <a:r>
              <a:rPr lang="en-US" sz="1400" dirty="0" err="1"/>
              <a:t>MyCookbook</a:t>
            </a:r>
            <a:r>
              <a:rPr lang="en-US" sz="1400" dirty="0"/>
              <a:t>. The database will feature 2 tables – one for categories and one for the recipes</a:t>
            </a:r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484F0-3DA7-ED45-EE39-FBEF762E91D7}"/>
              </a:ext>
            </a:extLst>
          </p:cNvPr>
          <p:cNvSpPr txBox="1"/>
          <p:nvPr/>
        </p:nvSpPr>
        <p:spPr>
          <a:xfrm>
            <a:off x="1272988" y="2008094"/>
            <a:ext cx="43389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Table 1: categories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categories table will hold a users categories. When the user is created, the table will auto populate with a few fields every time a user is created for the first time.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 err="1">
                <a:solidFill>
                  <a:schemeClr val="accent3">
                    <a:lumMod val="75000"/>
                  </a:schemeClr>
                </a:solidFill>
              </a:rPr>
              <a:t>userID</a:t>
            </a:r>
            <a:r>
              <a:rPr lang="en-US" sz="1400" dirty="0">
                <a:solidFill>
                  <a:schemeClr val="bg1"/>
                </a:solidFill>
              </a:rPr>
              <a:t> – this will be the users ID (sub), retrieved from Cognito </a:t>
            </a:r>
            <a:r>
              <a:rPr lang="en-US" sz="1400" b="1" dirty="0">
                <a:solidFill>
                  <a:schemeClr val="accent1"/>
                </a:solidFill>
              </a:rPr>
              <a:t>(partition key, 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</a:rPr>
              <a:t>category</a:t>
            </a:r>
            <a:r>
              <a:rPr lang="en-US" sz="1400" dirty="0">
                <a:solidFill>
                  <a:schemeClr val="bg1"/>
                </a:solidFill>
              </a:rPr>
              <a:t> – this will be the name of the 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Automatically Populated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Breakfast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Misc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9B7FE-C9D1-3F62-6DBF-13EE139793C9}"/>
              </a:ext>
            </a:extLst>
          </p:cNvPr>
          <p:cNvSpPr txBox="1"/>
          <p:nvPr/>
        </p:nvSpPr>
        <p:spPr>
          <a:xfrm>
            <a:off x="5827059" y="2008094"/>
            <a:ext cx="5181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Table 2: recipes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Somewhat obviously, this will hold the users’ recipes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Fields: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 err="1">
                <a:solidFill>
                  <a:schemeClr val="accent3">
                    <a:lumMod val="75000"/>
                  </a:schemeClr>
                </a:solidFill>
              </a:rPr>
              <a:t>userID</a:t>
            </a:r>
            <a:r>
              <a:rPr lang="en-US" sz="1400" dirty="0">
                <a:solidFill>
                  <a:schemeClr val="bg1"/>
                </a:solidFill>
              </a:rPr>
              <a:t> – this will be the users ID (sub), retrieved from Cognito </a:t>
            </a:r>
            <a:r>
              <a:rPr lang="en-US" sz="1400" b="1" dirty="0">
                <a:solidFill>
                  <a:schemeClr val="accent1"/>
                </a:solidFill>
              </a:rPr>
              <a:t>(partition key, 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 err="1">
                <a:solidFill>
                  <a:schemeClr val="accent3">
                    <a:lumMod val="75000"/>
                  </a:schemeClr>
                </a:solidFill>
              </a:rPr>
              <a:t>recipeID</a:t>
            </a: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– this will be the unique recipe ID – UUID package will be used to generate this </a:t>
            </a:r>
            <a:r>
              <a:rPr lang="en-US" sz="1400" b="1" dirty="0">
                <a:solidFill>
                  <a:schemeClr val="accent1"/>
                </a:solidFill>
              </a:rPr>
              <a:t>(sort key, 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</a:rPr>
              <a:t>category</a:t>
            </a:r>
            <a:r>
              <a:rPr lang="en-US" sz="1400" dirty="0">
                <a:solidFill>
                  <a:schemeClr val="bg1"/>
                </a:solidFill>
              </a:rPr>
              <a:t> – this will be a GSI </a:t>
            </a:r>
            <a:r>
              <a:rPr lang="en-US" sz="1400" b="1" dirty="0">
                <a:solidFill>
                  <a:schemeClr val="accent1"/>
                </a:solidFill>
              </a:rPr>
              <a:t>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en-US" sz="1400" dirty="0">
                <a:solidFill>
                  <a:schemeClr val="bg1"/>
                </a:solidFill>
              </a:rPr>
              <a:t> – this will be a GSI </a:t>
            </a:r>
            <a:r>
              <a:rPr lang="en-US" sz="1400" b="1" dirty="0">
                <a:solidFill>
                  <a:schemeClr val="accent1"/>
                </a:solidFill>
              </a:rPr>
              <a:t>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</a:rPr>
              <a:t>description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b="1" dirty="0">
                <a:solidFill>
                  <a:schemeClr val="accent1"/>
                </a:solidFill>
              </a:rPr>
              <a:t>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</a:rPr>
              <a:t>ingredients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b="1" dirty="0">
                <a:solidFill>
                  <a:schemeClr val="accent1"/>
                </a:solidFill>
              </a:rPr>
              <a:t>(String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</a:rPr>
              <a:t>instructions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b="1" dirty="0">
                <a:solidFill>
                  <a:schemeClr val="accent1"/>
                </a:solidFill>
              </a:rPr>
              <a:t>(String set) </a:t>
            </a:r>
          </a:p>
        </p:txBody>
      </p:sp>
    </p:spTree>
    <p:extLst>
      <p:ext uri="{BB962C8B-B14F-4D97-AF65-F5344CB8AC3E}">
        <p14:creationId xmlns:p14="http://schemas.microsoft.com/office/powerpoint/2010/main" val="342542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89B6C-1474-711D-DBC1-C379D2EE1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44A5E-8FA0-A777-A50F-A19D7659CC66}"/>
              </a:ext>
            </a:extLst>
          </p:cNvPr>
          <p:cNvSpPr/>
          <p:nvPr/>
        </p:nvSpPr>
        <p:spPr>
          <a:xfrm>
            <a:off x="788894" y="887504"/>
            <a:ext cx="10614211" cy="52622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 Technology Stack</a:t>
            </a:r>
          </a:p>
          <a:p>
            <a:r>
              <a:rPr lang="en-US" sz="2400" dirty="0"/>
              <a:t>  </a:t>
            </a:r>
            <a:r>
              <a:rPr lang="en-US" sz="1400" dirty="0"/>
              <a:t>So far, this is the technology stack I intend to use for the project. </a:t>
            </a:r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1C353-FA40-94A7-7B70-0F127E735684}"/>
              </a:ext>
            </a:extLst>
          </p:cNvPr>
          <p:cNvSpPr txBox="1"/>
          <p:nvPr/>
        </p:nvSpPr>
        <p:spPr>
          <a:xfrm>
            <a:off x="1219200" y="1945341"/>
            <a:ext cx="97356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React</a:t>
            </a:r>
            <a:r>
              <a:rPr lang="en-US" sz="1400" dirty="0">
                <a:solidFill>
                  <a:schemeClr val="bg1"/>
                </a:solidFill>
              </a:rPr>
              <a:t> – This is the main part of the front end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CSS </a:t>
            </a:r>
            <a:r>
              <a:rPr lang="en-US" sz="1400" dirty="0">
                <a:solidFill>
                  <a:schemeClr val="bg1"/>
                </a:solidFill>
              </a:rPr>
              <a:t>– Will be used for styling. Most styles will be custom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JavaScript</a:t>
            </a:r>
            <a:r>
              <a:rPr lang="en-US" sz="1400" dirty="0">
                <a:solidFill>
                  <a:schemeClr val="bg1"/>
                </a:solidFill>
              </a:rPr>
              <a:t> – Will be used for front end programming, as well as the back end (AWS services will be written in JavaScript)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NodeJS </a:t>
            </a:r>
            <a:r>
              <a:rPr lang="en-US" sz="1400" dirty="0">
                <a:solidFill>
                  <a:schemeClr val="bg1"/>
                </a:solidFill>
              </a:rPr>
              <a:t>– AWS uses NodeJS and the back end will rely on this. React also uses NodeJS for front end functionality and packages.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AWS DynamoDB </a:t>
            </a:r>
            <a:r>
              <a:rPr lang="en-US" sz="1400" dirty="0">
                <a:solidFill>
                  <a:schemeClr val="bg1"/>
                </a:solidFill>
              </a:rPr>
              <a:t>– The primary database used for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AWS Lambda </a:t>
            </a:r>
            <a:r>
              <a:rPr lang="en-US" sz="1400" dirty="0">
                <a:solidFill>
                  <a:schemeClr val="bg1"/>
                </a:solidFill>
              </a:rPr>
              <a:t>– Used to interact with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AWS API Gateway </a:t>
            </a:r>
            <a:r>
              <a:rPr lang="en-US" sz="1400" dirty="0">
                <a:solidFill>
                  <a:schemeClr val="bg1"/>
                </a:solidFill>
              </a:rPr>
              <a:t>– Used to interact with the database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AWS Cognito </a:t>
            </a:r>
            <a:r>
              <a:rPr lang="en-US" sz="1400" dirty="0">
                <a:solidFill>
                  <a:schemeClr val="bg1"/>
                </a:solidFill>
              </a:rPr>
              <a:t>– Used for user creation, login,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AWS Amplify </a:t>
            </a:r>
            <a:r>
              <a:rPr lang="en-US" sz="1400" dirty="0">
                <a:solidFill>
                  <a:schemeClr val="bg1"/>
                </a:solidFill>
              </a:rPr>
              <a:t>– Used to tie the front and back end together, and for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NPM UUID Package </a:t>
            </a:r>
            <a:r>
              <a:rPr lang="en-US" sz="1400" dirty="0">
                <a:solidFill>
                  <a:schemeClr val="bg1"/>
                </a:solidFill>
              </a:rPr>
              <a:t>– Used to generate recipe IDs for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17850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E76684-C50A-F6AE-CCA6-BC8C460C8623}"/>
              </a:ext>
            </a:extLst>
          </p:cNvPr>
          <p:cNvSpPr/>
          <p:nvPr/>
        </p:nvSpPr>
        <p:spPr>
          <a:xfrm>
            <a:off x="788894" y="797858"/>
            <a:ext cx="10614211" cy="52622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 Design Scheme</a:t>
            </a:r>
          </a:p>
          <a:p>
            <a:r>
              <a:rPr lang="en-US" sz="2400" dirty="0"/>
              <a:t>  </a:t>
            </a:r>
            <a:r>
              <a:rPr lang="en-US" sz="1400" dirty="0"/>
              <a:t>This is a little bit about the design scheme used for the project. </a:t>
            </a:r>
          </a:p>
          <a:p>
            <a:endParaRPr lang="en-US" sz="1400" dirty="0"/>
          </a:p>
          <a:p>
            <a:r>
              <a:rPr lang="en-US" sz="1400" dirty="0"/>
              <a:t>SECTIONS: Colors, Logo, Link to Wireframes, Fonts,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563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44249E-B7D6-0842-6621-9B2891E07C45}"/>
              </a:ext>
            </a:extLst>
          </p:cNvPr>
          <p:cNvSpPr/>
          <p:nvPr/>
        </p:nvSpPr>
        <p:spPr>
          <a:xfrm>
            <a:off x="788894" y="860611"/>
            <a:ext cx="10614211" cy="52622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 Components</a:t>
            </a:r>
          </a:p>
          <a:p>
            <a:r>
              <a:rPr lang="en-US" sz="2400" dirty="0"/>
              <a:t>  </a:t>
            </a:r>
            <a:r>
              <a:rPr lang="en-US" sz="1400" dirty="0"/>
              <a:t>This is a (non-comprehensive) list of all the React components used in the project</a:t>
            </a:r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6647C-49F7-628E-47C4-CDFA17E002FE}"/>
              </a:ext>
            </a:extLst>
          </p:cNvPr>
          <p:cNvSpPr txBox="1"/>
          <p:nvPr/>
        </p:nvSpPr>
        <p:spPr>
          <a:xfrm>
            <a:off x="1398494" y="2088776"/>
            <a:ext cx="870473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Header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– The header, obviously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Footer</a:t>
            </a:r>
            <a:r>
              <a:rPr lang="en-US" sz="1400" dirty="0">
                <a:solidFill>
                  <a:schemeClr val="bg1"/>
                </a:solidFill>
              </a:rPr>
              <a:t> – The footer, obviously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WelcomePage</a:t>
            </a:r>
            <a:r>
              <a:rPr lang="en-US" sz="1400" dirty="0">
                <a:solidFill>
                  <a:schemeClr val="bg1"/>
                </a:solidFill>
              </a:rPr>
              <a:t> – The welcome page the non logged in or signed up user sees when they first visit the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WelcomeCTA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– The welcome page call to action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SignIn</a:t>
            </a:r>
            <a:r>
              <a:rPr lang="en-US" sz="1400" dirty="0">
                <a:solidFill>
                  <a:schemeClr val="bg1"/>
                </a:solidFill>
              </a:rPr>
              <a:t> – The sign in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SignUp</a:t>
            </a:r>
            <a:r>
              <a:rPr lang="en-US" sz="1400" dirty="0">
                <a:solidFill>
                  <a:schemeClr val="bg1"/>
                </a:solidFill>
              </a:rPr>
              <a:t> – The sign up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UserHome</a:t>
            </a:r>
            <a:r>
              <a:rPr lang="en-US" sz="1400" dirty="0">
                <a:solidFill>
                  <a:schemeClr val="bg1"/>
                </a:solidFill>
              </a:rPr>
              <a:t> – The user home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CategoryNav</a:t>
            </a:r>
            <a:r>
              <a:rPr lang="en-US" sz="1400" dirty="0">
                <a:solidFill>
                  <a:schemeClr val="bg1"/>
                </a:solidFill>
              </a:rPr>
              <a:t> – The navigation component for the users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RecipeList</a:t>
            </a:r>
            <a:r>
              <a:rPr lang="en-US" sz="1400" dirty="0">
                <a:solidFill>
                  <a:schemeClr val="bg1"/>
                </a:solidFill>
              </a:rPr>
              <a:t> – The list of recipes in the users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SingleRecipe </a:t>
            </a:r>
            <a:r>
              <a:rPr lang="en-US" sz="1400" dirty="0">
                <a:solidFill>
                  <a:schemeClr val="bg1"/>
                </a:solidFill>
              </a:rPr>
              <a:t>– Page for a single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UpdateRecipe</a:t>
            </a:r>
            <a:r>
              <a:rPr lang="en-US" sz="1400" dirty="0">
                <a:solidFill>
                  <a:schemeClr val="bg1"/>
                </a:solidFill>
              </a:rPr>
              <a:t> – Page for updating a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DeleteRecipe</a:t>
            </a:r>
            <a:r>
              <a:rPr lang="en-US" sz="1400" dirty="0">
                <a:solidFill>
                  <a:schemeClr val="bg1"/>
                </a:solidFill>
              </a:rPr>
              <a:t> – Page for deleting a recipe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DeleteRecipeModal </a:t>
            </a:r>
            <a:r>
              <a:rPr lang="en-US" sz="1400" dirty="0">
                <a:solidFill>
                  <a:schemeClr val="bg1"/>
                </a:solidFill>
              </a:rPr>
              <a:t>– The confirmation screen making sure a user wants to delete a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CreateRecipe</a:t>
            </a:r>
            <a:r>
              <a:rPr lang="en-US" sz="1400" dirty="0">
                <a:solidFill>
                  <a:schemeClr val="bg1"/>
                </a:solidFill>
              </a:rPr>
              <a:t> – Page for creating a new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Profile</a:t>
            </a:r>
            <a:r>
              <a:rPr lang="en-US" sz="1400" dirty="0">
                <a:solidFill>
                  <a:schemeClr val="bg1"/>
                </a:solidFill>
              </a:rPr>
              <a:t> – Page for users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ManageCategories</a:t>
            </a:r>
            <a:r>
              <a:rPr lang="en-US" sz="1400" dirty="0">
                <a:solidFill>
                  <a:schemeClr val="bg1"/>
                </a:solidFill>
              </a:rPr>
              <a:t> – Aside for managing a users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0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100</TotalTime>
  <Words>560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Varney, Samuel R</dc:creator>
  <cp:lastModifiedBy>Varney, Samuel R</cp:lastModifiedBy>
  <cp:revision>15</cp:revision>
  <dcterms:created xsi:type="dcterms:W3CDTF">2025-04-06T01:15:58Z</dcterms:created>
  <dcterms:modified xsi:type="dcterms:W3CDTF">2025-04-06T02:56:47Z</dcterms:modified>
</cp:coreProperties>
</file>