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70" r:id="rId3"/>
    <p:sldId id="260" r:id="rId4"/>
    <p:sldId id="271" r:id="rId5"/>
    <p:sldId id="272" r:id="rId6"/>
    <p:sldId id="273" r:id="rId7"/>
    <p:sldId id="266" r:id="rId8"/>
    <p:sldId id="267" r:id="rId9"/>
    <p:sldId id="263" r:id="rId10"/>
    <p:sldId id="265" r:id="rId11"/>
    <p:sldId id="269" r:id="rId12"/>
    <p:sldId id="268" r:id="rId13"/>
  </p:sldIdLst>
  <p:sldSz cx="9144000" cy="6858000" type="screen4x3"/>
  <p:notesSz cx="6669088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1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208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21764F5F-4D76-7541-9865-7FAF3D98B1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4F554468-D2BF-9547-9112-CFFABD58B4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7DF887B5-6432-1F4F-8543-90504338877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9" name="Rectangle 5">
            <a:extLst>
              <a:ext uri="{FF2B5EF4-FFF2-40B4-BE49-F238E27FC236}">
                <a16:creationId xmlns:a16="http://schemas.microsoft.com/office/drawing/2014/main" id="{20C7A9DA-F04D-854C-B118-1F5F842A958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32193E90-7532-44BE-ADF5-5135BCA7FD8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1DBBF4A-B8D6-884D-8F24-3742F7ED078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524657D-1E65-4F4D-8711-4E1F685DCA4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F5E14789-0EDE-46CC-BEFE-D20A1B20EDE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AA52BEE4-9B7E-5843-9981-86CEA1E46B8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93A6E91E-1365-904A-B343-83282AFE4DE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845FB46D-10C6-374F-B7CD-9119DE9F6B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EB1C5AC2-93CE-4707-9BC2-0C7CB0E15B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CA1E2C-15F1-4CD6-92FB-661E721DF3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5652D-A47E-4DDF-A5E1-66A566D4D084}" type="datetime1">
              <a:rPr lang="zh-TW" altLang="en-US"/>
              <a:pPr>
                <a:defRPr/>
              </a:pPr>
              <a:t>2019/6/2</a:t>
            </a:fld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DF96BC-32A0-40B0-BF6F-6825C5DAF0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2008 Pearson Addison-Wesley. All rights reserved.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C133A1-2359-44A3-97CF-78AF240677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5C605-57CF-4AA8-98E1-7E1C7B3F365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916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1772816"/>
            <a:ext cx="7772400" cy="4114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D415EB-AD23-4309-AC1B-371E711292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B6221-4F5E-4C1B-9799-CEA9E04F9B2A}" type="datetime1">
              <a:rPr lang="zh-TW" altLang="en-US"/>
              <a:pPr>
                <a:defRPr/>
              </a:pPr>
              <a:t>2019/6/2</a:t>
            </a:fld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64F47E-2766-4A4E-897A-3D2D3008B3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2008 Pearson Addison-Wesley. All rights reserved.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B8A383-BBEF-4A76-8C3E-32038034BB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91C57-9F2D-4CC1-A3B7-D242FFAF91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232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29450" y="838200"/>
            <a:ext cx="2114550" cy="5257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6191250" cy="5257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B8AD23-A2FB-404D-89AD-154E0B8BB2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68A34-EB2B-431E-9B71-E201E30E9061}" type="datetime1">
              <a:rPr lang="zh-TW" altLang="en-US"/>
              <a:pPr>
                <a:defRPr/>
              </a:pPr>
              <a:t>2019/6/2</a:t>
            </a:fld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9AA392-CD91-4CF3-8664-3B34F7D3E0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2008 Pearson Addison-Wesley. All rights reserved.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CC490CF-FBBE-4161-AF0A-469D01A6CD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9F36F-3F2B-41B8-AC03-820C89C833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9913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19400" y="838200"/>
            <a:ext cx="6324600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FC7B303-4C19-4511-BDAE-4FFF1407C7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9C42C-E93D-4601-8330-2D28B1BE9FEA}" type="datetime1">
              <a:rPr lang="zh-TW" altLang="en-US"/>
              <a:pPr>
                <a:defRPr/>
              </a:pPr>
              <a:t>2019/6/2</a:t>
            </a:fld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A2A3AB-8122-4C1D-AEA1-34B0390126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2008 Pearson Addison-Wesley. All rights reserved.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62F68B-BCCD-45DA-9E21-CBAE6CE10F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4D427-3AA5-401E-B325-9622FB0C18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791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772816"/>
            <a:ext cx="7772400" cy="4114800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E5EA827-65BA-4F0D-B4A3-FB25815007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F55F0-6371-4C06-A287-5DEF06273A85}" type="datetime1">
              <a:rPr lang="zh-TW" altLang="en-US"/>
              <a:pPr>
                <a:defRPr/>
              </a:pPr>
              <a:t>2019/6/2</a:t>
            </a:fld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8FCBDA5-7F4B-4E47-8405-40E7B90B96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2008 Pearson Addison-Wesley. All rights reserved.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A9EA38-8CDB-475A-B0B3-23298C5186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EEF11-DAB0-41A5-9CDD-6389E1F071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786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A918B7-DBDA-46A8-B07D-8E6ABB3F0A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22206-3638-4C2C-8726-AA95EF1111C4}" type="datetime1">
              <a:rPr lang="zh-TW" altLang="en-US"/>
              <a:pPr>
                <a:defRPr/>
              </a:pPr>
              <a:t>2019/6/2</a:t>
            </a:fld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8A563C-9544-48C3-B5EC-3973643649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2008 Pearson Addison-Wesley. All rights reserved.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12674-C0E1-4584-A8CC-30BFC5847B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3C53F-11B7-4279-B225-E6A52FBDA29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741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772816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72816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A7B6B1-A1A4-4154-8A35-B52DB62590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DA521-192D-4F0C-A72F-B80CB4263184}" type="datetime1">
              <a:rPr lang="zh-TW" altLang="en-US"/>
              <a:pPr>
                <a:defRPr/>
              </a:pPr>
              <a:t>2019/6/2</a:t>
            </a:fld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967D5F-824B-42C5-8D6E-7F62503877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2008 Pearson Addison-Wesley. All rights reserved.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49D39C-0B3A-4946-B74A-B0D41039CB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54BC5-EEEA-4190-A4F7-53D90C9F069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886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C1A67EA-A846-479F-ABFE-EF1AAB008E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80A18-1A77-4CD7-B5E9-061DD059FF54}" type="datetime1">
              <a:rPr lang="zh-TW" altLang="en-US"/>
              <a:pPr>
                <a:defRPr/>
              </a:pPr>
              <a:t>2019/6/2</a:t>
            </a:fld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551A68F-3B72-4C6B-A8D2-66816F6478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2008 Pearson Addison-Wesley. All rights reserved. 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3829EAD-58D6-49FA-98B3-BC7BCC8CFF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AA7FF-648F-425A-A275-C16511122C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731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EE2E6CA-22BB-4F5F-8265-8A49EB47D6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0D8E5-796F-416A-A020-1B11557F2920}" type="datetime1">
              <a:rPr lang="zh-TW" altLang="en-US"/>
              <a:pPr>
                <a:defRPr/>
              </a:pPr>
              <a:t>2019/6/2</a:t>
            </a:fld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E075970-38AC-48EE-93DA-C007AB1AF1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2008 Pearson Addison-Wesley. All rights reserved.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C10CF7B-5558-4097-BAEE-8BB21178F8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7CCD3-F065-4BF5-B368-756A1F9A1C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456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D2DA756-E1B2-4843-AF3E-675ADA2152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BE22C-98FD-4AAE-9980-8029F402580A}" type="datetime1">
              <a:rPr lang="zh-TW" altLang="en-US"/>
              <a:pPr>
                <a:defRPr/>
              </a:pPr>
              <a:t>2019/6/2</a:t>
            </a:fld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DD396C2-3D23-449E-8CB3-9BC232682B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2008 Pearson Addison-Wesley. All rights reserved. 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4CAAFFB-60AE-41BC-B642-4676A9F19A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694E5-0E23-4767-896C-3D443BEE61E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081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1C5B6A-CF27-4C04-B482-129890E4FA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A10F9-9AB6-4FC0-9F93-8C9B2343DC16}" type="datetime1">
              <a:rPr lang="zh-TW" altLang="en-US"/>
              <a:pPr>
                <a:defRPr/>
              </a:pPr>
              <a:t>2019/6/2</a:t>
            </a:fld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BFA2A4-DCD4-4FAE-810B-0BA306468D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2008 Pearson Addison-Wesley. All rights reserved.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C12362-FB5A-4AC2-A286-62A8B30592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4E52E-7A7D-4246-968A-CEC0A47E52C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239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C60294-1977-4DEC-82B8-09550D51EF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B267D-CFB1-4096-8517-672C082B4551}" type="datetime1">
              <a:rPr lang="zh-TW" altLang="en-US"/>
              <a:pPr>
                <a:defRPr/>
              </a:pPr>
              <a:t>2019/6/2</a:t>
            </a:fld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524E70-FD25-4357-8164-4D4EA43BA3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2008 Pearson Addison-Wesley. All rights reserved.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9FFAF9-16E8-4E86-BB0A-3715957112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2C3E7-A924-46EE-871A-E0E72D4C0EE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768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0698037-A65A-4FD6-81A2-B907F4DE43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819400" y="838200"/>
            <a:ext cx="632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C18C384-B593-4836-87F5-E054713D4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10BA052-EF83-D34F-9A95-D0F02A8819D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>
              <a:defRPr/>
            </a:pPr>
            <a:fld id="{8B2262A3-042A-4D60-A810-426DC320CB31}" type="datetime1">
              <a:rPr lang="zh-TW" altLang="en-US"/>
              <a:pPr>
                <a:defRPr/>
              </a:pPr>
              <a:t>2019/6/2</a:t>
            </a:fld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72C8C67-D8A7-6E44-97CB-D912C30558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>
              <a:defRPr/>
            </a:pPr>
            <a:r>
              <a:rPr lang="en-US" altLang="zh-TW"/>
              <a:t>Copyright © 2008 Pearson Addison-Wesley. All rights reserved. 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C59002B-6A0B-4C45-BB38-DA8870C800A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40AACCCE-83D6-4DAF-9943-0D6ED1E8C0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66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66"/>
          </a:solidFill>
          <a:latin typeface="微軟正黑體" pitchFamily="34" charset="-120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66"/>
          </a:solidFill>
          <a:latin typeface="微軟正黑體" pitchFamily="34" charset="-120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66"/>
          </a:solidFill>
          <a:latin typeface="微軟正黑體" pitchFamily="34" charset="-120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66"/>
          </a:solidFill>
          <a:latin typeface="微軟正黑體" pitchFamily="34" charset="-120"/>
          <a:ea typeface="微軟正黑體" pitchFamily="34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66"/>
          </a:solidFill>
          <a:latin typeface="Arial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66"/>
          </a:solidFill>
          <a:latin typeface="Arial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66"/>
          </a:solidFill>
          <a:latin typeface="Arial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66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Font typeface="Wingdings" panose="05000000000000000000" pitchFamily="2" charset="2"/>
        <a:buChar char="v"/>
        <a:defRPr kumimoji="1" sz="3200">
          <a:solidFill>
            <a:srgbClr val="000066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Font typeface="Wingdings" panose="05000000000000000000" pitchFamily="2" charset="2"/>
        <a:buChar char="§"/>
        <a:defRPr kumimoji="1" sz="2800">
          <a:solidFill>
            <a:srgbClr val="003399"/>
          </a:solidFill>
          <a:latin typeface="微軟正黑體" pitchFamily="34" charset="-120"/>
          <a:ea typeface="微軟正黑體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Char char="•"/>
        <a:defRPr kumimoji="1" sz="2400">
          <a:solidFill>
            <a:srgbClr val="003399"/>
          </a:solidFill>
          <a:latin typeface="微軟正黑體" pitchFamily="34" charset="-120"/>
          <a:ea typeface="微軟正黑體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Char char="–"/>
        <a:defRPr kumimoji="1" sz="2000">
          <a:solidFill>
            <a:srgbClr val="003399"/>
          </a:solidFill>
          <a:latin typeface="微軟正黑體" pitchFamily="34" charset="-120"/>
          <a:ea typeface="微軟正黑體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Char char="–"/>
        <a:defRPr kumimoji="1" sz="2000">
          <a:solidFill>
            <a:srgbClr val="003399"/>
          </a:solidFill>
          <a:latin typeface="微軟正黑體" pitchFamily="34" charset="-120"/>
          <a:ea typeface="微軟正黑體" pitchFamily="34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Char char="–"/>
        <a:defRPr kumimoji="1" sz="2000">
          <a:solidFill>
            <a:srgbClr val="003399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Char char="–"/>
        <a:defRPr kumimoji="1" sz="2000">
          <a:solidFill>
            <a:srgbClr val="003399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Char char="–"/>
        <a:defRPr kumimoji="1" sz="2000">
          <a:solidFill>
            <a:srgbClr val="003399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Char char="–"/>
        <a:defRPr kumimoji="1" sz="2000">
          <a:solidFill>
            <a:srgbClr val="003399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標題 5">
            <a:extLst>
              <a:ext uri="{FF2B5EF4-FFF2-40B4-BE49-F238E27FC236}">
                <a16:creationId xmlns:a16="http://schemas.microsoft.com/office/drawing/2014/main" id="{B71F067F-1447-42AB-9678-77573298446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微軟正黑體"/>
                <a:ea typeface="微軟正黑體"/>
              </a:rPr>
              <a:t>計算機概論 </a:t>
            </a:r>
            <a:r>
              <a:rPr lang="en-US" altLang="zh-TW" dirty="0">
                <a:latin typeface="微軟正黑體"/>
                <a:ea typeface="微軟正黑體"/>
              </a:rPr>
              <a:t>II </a:t>
            </a:r>
            <a:br>
              <a:rPr lang="en-US" altLang="zh-TW" dirty="0"/>
            </a:br>
            <a:r>
              <a:rPr lang="en-US" altLang="zh-TW" dirty="0">
                <a:latin typeface="微軟正黑體"/>
                <a:ea typeface="微軟正黑體"/>
              </a:rPr>
              <a:t>Lab Time</a:t>
            </a:r>
            <a:br>
              <a:rPr lang="en-US" altLang="zh-TW" dirty="0"/>
            </a:br>
            <a:r>
              <a:rPr lang="en-US" altLang="zh-TW" dirty="0">
                <a:latin typeface="微軟正黑體"/>
                <a:ea typeface="微軟正黑體"/>
              </a:rPr>
              <a:t>Final Project B</a:t>
            </a:r>
            <a:endParaRPr lang="zh-TW" altLang="en-US" dirty="0"/>
          </a:p>
        </p:txBody>
      </p:sp>
      <p:sp>
        <p:nvSpPr>
          <p:cNvPr id="16386" name="副標題 6">
            <a:extLst>
              <a:ext uri="{FF2B5EF4-FFF2-40B4-BE49-F238E27FC236}">
                <a16:creationId xmlns:a16="http://schemas.microsoft.com/office/drawing/2014/main" id="{86A1D370-1B86-4CAE-9C5E-F37DBEFD97B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張賢宗</a:t>
            </a:r>
            <a:endParaRPr lang="en-US" altLang="zh-TW"/>
          </a:p>
          <a:p>
            <a:pPr eaLnBrk="1" hangingPunct="1"/>
            <a:r>
              <a:rPr lang="zh-TW" altLang="en-US"/>
              <a:t>長庚大學資工系</a:t>
            </a:r>
            <a:endParaRPr lang="en-US" altLang="zh-TW"/>
          </a:p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標題 1">
            <a:extLst>
              <a:ext uri="{FF2B5EF4-FFF2-40B4-BE49-F238E27FC236}">
                <a16:creationId xmlns:a16="http://schemas.microsoft.com/office/drawing/2014/main" id="{890031B1-9C7B-4E9B-99D5-893DA73DD3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Final Project Deadline</a:t>
            </a:r>
            <a:endParaRPr lang="zh-TW" altLang="en-US"/>
          </a:p>
        </p:txBody>
      </p:sp>
      <p:sp>
        <p:nvSpPr>
          <p:cNvPr id="23554" name="內容版面配置區 2">
            <a:extLst>
              <a:ext uri="{FF2B5EF4-FFF2-40B4-BE49-F238E27FC236}">
                <a16:creationId xmlns:a16="http://schemas.microsoft.com/office/drawing/2014/main" id="{70EE244C-49E1-4AE4-9D84-8E5982ED6D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73238"/>
            <a:ext cx="7772400" cy="4114800"/>
          </a:xfrm>
        </p:spPr>
        <p:txBody>
          <a:bodyPr/>
          <a:lstStyle/>
          <a:p>
            <a:r>
              <a:rPr lang="en-US" altLang="zh-TW"/>
              <a:t>18 </a:t>
            </a:r>
            <a:r>
              <a:rPr lang="zh-TW" altLang="en-US"/>
              <a:t>周 </a:t>
            </a:r>
            <a:r>
              <a:rPr lang="en-US" altLang="zh-TW"/>
              <a:t>Lab Time Demo</a:t>
            </a:r>
            <a:endParaRPr lang="zh-TW" altLang="en-US"/>
          </a:p>
        </p:txBody>
      </p:sp>
      <p:sp>
        <p:nvSpPr>
          <p:cNvPr id="23555" name="投影片編號版面配置區 3">
            <a:extLst>
              <a:ext uri="{FF2B5EF4-FFF2-40B4-BE49-F238E27FC236}">
                <a16:creationId xmlns:a16="http://schemas.microsoft.com/office/drawing/2014/main" id="{69110EE7-0B80-4D4D-9156-00193451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00"/>
              </a:buClr>
              <a:buFont typeface="Wingdings" panose="05000000000000000000" pitchFamily="2" charset="2"/>
              <a:buChar char="v"/>
              <a:defRPr kumimoji="1" sz="3200">
                <a:solidFill>
                  <a:srgbClr val="00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Char char="•"/>
              <a:defRPr kumimoji="1" sz="24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31D530E-0F5B-494A-B3D1-5514134A67E3}" type="slidenum">
              <a:rPr lang="en-US" altLang="zh-TW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TW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標題 1">
            <a:extLst>
              <a:ext uri="{FF2B5EF4-FFF2-40B4-BE49-F238E27FC236}">
                <a16:creationId xmlns:a16="http://schemas.microsoft.com/office/drawing/2014/main" id="{636104B0-EEB5-4CE8-A557-A42E975B71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今天的工作</a:t>
            </a:r>
          </a:p>
        </p:txBody>
      </p:sp>
      <p:sp>
        <p:nvSpPr>
          <p:cNvPr id="24578" name="內容版面配置區 2">
            <a:extLst>
              <a:ext uri="{FF2B5EF4-FFF2-40B4-BE49-F238E27FC236}">
                <a16:creationId xmlns:a16="http://schemas.microsoft.com/office/drawing/2014/main" id="{F22E0EB6-C600-48FB-869E-7B7BBD915C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0413" y="1773238"/>
            <a:ext cx="7772400" cy="4114800"/>
          </a:xfrm>
        </p:spPr>
        <p:txBody>
          <a:bodyPr/>
          <a:lstStyle/>
          <a:p>
            <a:r>
              <a:rPr lang="zh-TW" altLang="en-US">
                <a:latin typeface="微軟正黑體"/>
                <a:ea typeface="微軟正黑體"/>
              </a:rPr>
              <a:t>抽籤決定題目</a:t>
            </a:r>
            <a:endParaRPr lang="zh-TW" altLang="en-US" dirty="0">
              <a:latin typeface="微軟正黑體"/>
              <a:ea typeface="微軟正黑體"/>
            </a:endParaRPr>
          </a:p>
          <a:p>
            <a:r>
              <a:rPr lang="zh-TW" altLang="en-US">
                <a:latin typeface="微軟正黑體"/>
                <a:ea typeface="微軟正黑體"/>
              </a:rPr>
              <a:t>分工</a:t>
            </a:r>
            <a:endParaRPr lang="en-US" altLang="zh-TW">
              <a:latin typeface="微軟正黑體"/>
              <a:ea typeface="微軟正黑體"/>
            </a:endParaRPr>
          </a:p>
          <a:p>
            <a:pPr lvl="1"/>
            <a:r>
              <a:rPr lang="zh-TW" altLang="en-US">
                <a:latin typeface="微軟正黑體"/>
                <a:ea typeface="微軟正黑體"/>
              </a:rPr>
              <a:t>一般可以分成</a:t>
            </a:r>
            <a:r>
              <a:rPr lang="en-US" altLang="zh-TW" dirty="0">
                <a:latin typeface="微軟正黑體"/>
                <a:ea typeface="微軟正黑體"/>
              </a:rPr>
              <a:t> 4 </a:t>
            </a:r>
            <a:r>
              <a:rPr lang="zh-TW" altLang="en-US">
                <a:latin typeface="微軟正黑體"/>
                <a:ea typeface="微軟正黑體"/>
              </a:rPr>
              <a:t>部分</a:t>
            </a:r>
            <a:endParaRPr lang="en-US" altLang="zh-TW">
              <a:latin typeface="微軟正黑體"/>
              <a:ea typeface="微軟正黑體"/>
            </a:endParaRPr>
          </a:p>
          <a:p>
            <a:pPr lvl="2"/>
            <a:r>
              <a:rPr lang="zh-TW" altLang="en-US">
                <a:latin typeface="微軟正黑體"/>
                <a:ea typeface="微軟正黑體"/>
              </a:rPr>
              <a:t>(2) 人</a:t>
            </a:r>
            <a:r>
              <a:rPr lang="en-US" altLang="zh-TW" dirty="0">
                <a:latin typeface="微軟正黑體"/>
                <a:ea typeface="微軟正黑體"/>
              </a:rPr>
              <a:t> class</a:t>
            </a:r>
          </a:p>
          <a:p>
            <a:pPr lvl="2"/>
            <a:r>
              <a:rPr lang="zh-TW" altLang="en-US">
                <a:latin typeface="微軟正黑體"/>
                <a:ea typeface="微軟正黑體"/>
              </a:rPr>
              <a:t>(1) 電梯</a:t>
            </a:r>
            <a:r>
              <a:rPr lang="en-US" altLang="zh-TW" dirty="0">
                <a:latin typeface="微軟正黑體"/>
                <a:ea typeface="微軟正黑體"/>
              </a:rPr>
              <a:t> class</a:t>
            </a:r>
          </a:p>
          <a:p>
            <a:pPr lvl="2"/>
            <a:r>
              <a:rPr lang="en-US" altLang="zh-TW" dirty="0">
                <a:latin typeface="微軟正黑體"/>
                <a:ea typeface="微軟正黑體"/>
              </a:rPr>
              <a:t>(2) </a:t>
            </a:r>
            <a:r>
              <a:rPr lang="en-US" altLang="zh-TW" dirty="0" err="1">
                <a:latin typeface="微軟正黑體"/>
                <a:ea typeface="微軟正黑體"/>
              </a:rPr>
              <a:t>螢幕顯示</a:t>
            </a:r>
            <a:endParaRPr lang="zh-TW" altLang="en-US" dirty="0" err="1"/>
          </a:p>
          <a:p>
            <a:pPr lvl="2"/>
            <a:r>
              <a:rPr lang="en-US" altLang="zh-TW" dirty="0">
                <a:latin typeface="微軟正黑體"/>
                <a:ea typeface="微軟正黑體"/>
              </a:rPr>
              <a:t>(3) </a:t>
            </a:r>
            <a:r>
              <a:rPr lang="en-US" altLang="zh-TW" dirty="0" err="1">
                <a:latin typeface="微軟正黑體"/>
                <a:ea typeface="微軟正黑體"/>
              </a:rPr>
              <a:t>主控與統計</a:t>
            </a:r>
            <a:endParaRPr lang="zh-TW" altLang="en-US" dirty="0" err="1"/>
          </a:p>
        </p:txBody>
      </p:sp>
      <p:sp>
        <p:nvSpPr>
          <p:cNvPr id="24579" name="投影片編號版面配置區 3">
            <a:extLst>
              <a:ext uri="{FF2B5EF4-FFF2-40B4-BE49-F238E27FC236}">
                <a16:creationId xmlns:a16="http://schemas.microsoft.com/office/drawing/2014/main" id="{FDE7F1A0-82E0-418D-B33A-5AF2AA5A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00"/>
              </a:buClr>
              <a:buFont typeface="Wingdings" panose="05000000000000000000" pitchFamily="2" charset="2"/>
              <a:buChar char="v"/>
              <a:defRPr kumimoji="1" sz="3200">
                <a:solidFill>
                  <a:srgbClr val="00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Char char="•"/>
              <a:defRPr kumimoji="1" sz="24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81899B-BDE3-4173-BCF2-96519AACF9EC}" type="slidenum">
              <a:rPr lang="en-US" altLang="zh-TW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TW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標題 1">
            <a:extLst>
              <a:ext uri="{FF2B5EF4-FFF2-40B4-BE49-F238E27FC236}">
                <a16:creationId xmlns:a16="http://schemas.microsoft.com/office/drawing/2014/main" id="{D2B5D9BD-41F2-4DAE-B3D5-AD275542E52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200" b="0" dirty="0">
                <a:latin typeface="微軟正黑體"/>
                <a:ea typeface="微軟正黑體"/>
              </a:rPr>
              <a:t>Q&amp;A Time</a:t>
            </a:r>
            <a:endParaRPr lang="zh-TW" sz="3200" b="0" dirty="0">
              <a:latin typeface="微軟正黑體"/>
              <a:ea typeface="微軟正黑體"/>
            </a:endParaRPr>
          </a:p>
          <a:p>
            <a:endParaRPr lang="zh-TW" altLang="en-US" sz="3200" dirty="0"/>
          </a:p>
        </p:txBody>
      </p:sp>
      <p:sp>
        <p:nvSpPr>
          <p:cNvPr id="25602" name="內容版面配置區 2">
            <a:extLst>
              <a:ext uri="{FF2B5EF4-FFF2-40B4-BE49-F238E27FC236}">
                <a16:creationId xmlns:a16="http://schemas.microsoft.com/office/drawing/2014/main" id="{9D0083FE-10F9-44DB-B5CA-D6EE81E5476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5603" name="投影片編號版面配置區 3">
            <a:extLst>
              <a:ext uri="{FF2B5EF4-FFF2-40B4-BE49-F238E27FC236}">
                <a16:creationId xmlns:a16="http://schemas.microsoft.com/office/drawing/2014/main" id="{A705E5B0-453F-4067-8BC6-13220AE0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00"/>
              </a:buClr>
              <a:buFont typeface="Wingdings" panose="05000000000000000000" pitchFamily="2" charset="2"/>
              <a:buChar char="v"/>
              <a:defRPr kumimoji="1" sz="3200">
                <a:solidFill>
                  <a:srgbClr val="00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Char char="•"/>
              <a:defRPr kumimoji="1" sz="24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8D18367-DB71-4CAA-8D6A-FCA732EA680D}" type="slidenum">
              <a:rPr lang="en-US" altLang="zh-TW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TW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BF28-F909-49B2-8AF0-B00A6717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/>
                <a:ea typeface="微軟正黑體"/>
              </a:rPr>
              <a:t>大樓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1079E-CD2C-4572-B2CE-267F9CA1A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latin typeface="微軟正黑體"/>
                <a:ea typeface="微軟正黑體"/>
              </a:rPr>
              <a:t>大樓有 12 層樓 (</a:t>
            </a:r>
            <a:r>
              <a:rPr lang="zh-TW" altLang="en-US" sz="2400">
                <a:latin typeface="微軟正黑體"/>
                <a:ea typeface="微軟正黑體"/>
              </a:rPr>
              <a:t>1F, 2F, 3F, …, 9F, AF, BF, CF</a:t>
            </a:r>
            <a:r>
              <a:rPr lang="zh-TW" altLang="en-US">
                <a:latin typeface="微軟正黑體"/>
                <a:ea typeface="微軟正黑體"/>
              </a:rPr>
              <a:t>)</a:t>
            </a:r>
          </a:p>
          <a:p>
            <a:r>
              <a:rPr lang="zh-TW" altLang="en-US">
                <a:latin typeface="微軟正黑體"/>
                <a:ea typeface="微軟正黑體"/>
              </a:rPr>
              <a:t>有 3 台電梯</a:t>
            </a:r>
          </a:p>
          <a:p>
            <a:r>
              <a:rPr lang="zh-TW" altLang="en-US">
                <a:latin typeface="微軟正黑體"/>
                <a:ea typeface="微軟正黑體"/>
              </a:rPr>
              <a:t>每台電梯最多可以搭 10 個人</a:t>
            </a:r>
          </a:p>
          <a:p>
            <a:r>
              <a:rPr lang="zh-TW" altLang="en-US">
                <a:latin typeface="微軟正黑體"/>
                <a:ea typeface="微軟正黑體"/>
              </a:rPr>
              <a:t>每 2 個時間單位可以移動一層樓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686A7-AF9C-40EB-9AFD-0DA7CBD1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EEF11-DAB0-41A5-9CDD-6389E1F07198}" type="slidenum">
              <a:rPr lang="en-US" altLang="zh-TW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627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標題 1">
            <a:extLst>
              <a:ext uri="{FF2B5EF4-FFF2-40B4-BE49-F238E27FC236}">
                <a16:creationId xmlns:a16="http://schemas.microsoft.com/office/drawing/2014/main" id="{8FC0EA33-6BFF-4514-9DFA-C7D9CE9652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/>
                <a:ea typeface="微軟正黑體"/>
              </a:rPr>
              <a:t>人</a:t>
            </a:r>
            <a:endParaRPr lang="zh-TW" altLang="en-US"/>
          </a:p>
        </p:txBody>
      </p:sp>
      <p:sp>
        <p:nvSpPr>
          <p:cNvPr id="17410" name="內容版面配置區 2">
            <a:extLst>
              <a:ext uri="{FF2B5EF4-FFF2-40B4-BE49-F238E27FC236}">
                <a16:creationId xmlns:a16="http://schemas.microsoft.com/office/drawing/2014/main" id="{BBA0426F-133B-43BF-AD00-EC6D9B2C6A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73238"/>
            <a:ext cx="7772400" cy="4114800"/>
          </a:xfrm>
        </p:spPr>
        <p:txBody>
          <a:bodyPr/>
          <a:lstStyle/>
          <a:p>
            <a:r>
              <a:rPr lang="zh-TW" altLang="en-US">
                <a:latin typeface="微軟正黑體"/>
                <a:ea typeface="微軟正黑體"/>
              </a:rPr>
              <a:t>人 class</a:t>
            </a:r>
          </a:p>
          <a:p>
            <a:pPr lvl="1"/>
            <a:r>
              <a:rPr lang="zh-TW" altLang="en-US">
                <a:latin typeface="微軟正黑體"/>
                <a:ea typeface="微軟正黑體"/>
              </a:rPr>
              <a:t>每隔一個時間單位 1F 會出現 0~2 人</a:t>
            </a:r>
            <a:endParaRPr lang="zh-TW" altLang="en-US" dirty="0"/>
          </a:p>
          <a:p>
            <a:pPr lvl="1"/>
            <a:r>
              <a:rPr lang="zh-TW" altLang="en-US">
                <a:latin typeface="微軟正黑體"/>
                <a:ea typeface="微軟正黑體"/>
              </a:rPr>
              <a:t>人顯示在螢幕上為他想去哪一樓</a:t>
            </a:r>
            <a:endParaRPr lang="zh-TW" altLang="en-US" dirty="0"/>
          </a:p>
          <a:p>
            <a:pPr lvl="1"/>
            <a:r>
              <a:rPr lang="zh-TW" altLang="en-US">
                <a:latin typeface="微軟正黑體"/>
                <a:ea typeface="微軟正黑體"/>
              </a:rPr>
              <a:t>到達樓層後停留時間為 20~100（隨機) 單位時間。</a:t>
            </a:r>
            <a:endParaRPr lang="zh-TW" altLang="en-US" dirty="0"/>
          </a:p>
          <a:p>
            <a:pPr lvl="1"/>
            <a:r>
              <a:rPr lang="zh-TW" altLang="en-US">
                <a:latin typeface="微軟正黑體"/>
                <a:ea typeface="微軟正黑體"/>
              </a:rPr>
              <a:t>人離開樓層後，80% 機率回到一樓。然後這個人消失。</a:t>
            </a:r>
            <a:endParaRPr lang="zh-TW" altLang="en-US"/>
          </a:p>
          <a:p>
            <a:pPr lvl="1"/>
            <a:r>
              <a:rPr lang="zh-TW" altLang="en-US">
                <a:latin typeface="微軟正黑體"/>
                <a:ea typeface="微軟正黑體"/>
              </a:rPr>
              <a:t>20% 機率，前往 2~B F。停留時間同上。</a:t>
            </a:r>
            <a:endParaRPr lang="zh-TW" altLang="en-US" dirty="0"/>
          </a:p>
          <a:p>
            <a:pPr lvl="1"/>
            <a:endParaRPr lang="zh-TW" altLang="en-US" dirty="0"/>
          </a:p>
        </p:txBody>
      </p:sp>
      <p:sp>
        <p:nvSpPr>
          <p:cNvPr id="17411" name="投影片編號版面配置區 3">
            <a:extLst>
              <a:ext uri="{FF2B5EF4-FFF2-40B4-BE49-F238E27FC236}">
                <a16:creationId xmlns:a16="http://schemas.microsoft.com/office/drawing/2014/main" id="{B8F22646-814A-473E-B449-B0194386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00"/>
              </a:buClr>
              <a:buFont typeface="Wingdings" panose="05000000000000000000" pitchFamily="2" charset="2"/>
              <a:buChar char="v"/>
              <a:defRPr kumimoji="1" sz="3200">
                <a:solidFill>
                  <a:srgbClr val="00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Char char="•"/>
              <a:defRPr kumimoji="1" sz="24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D4DD18A-75B9-4AD9-A7AA-DF048CCFC32E}" type="slidenum">
              <a:rPr lang="en-US" altLang="zh-TW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81C8-6C2E-450E-B2CC-3F83A3701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/>
                <a:ea typeface="微軟正黑體"/>
              </a:rPr>
              <a:t>電梯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0F058-0955-4E65-B043-BE9AFB491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latin typeface="微軟正黑體"/>
                <a:ea typeface="微軟正黑體"/>
              </a:rPr>
              <a:t>電梯 class</a:t>
            </a:r>
            <a:endParaRPr lang="zh-TW" altLang="en-US"/>
          </a:p>
          <a:p>
            <a:pPr lvl="1"/>
            <a:r>
              <a:rPr lang="zh-TW" altLang="en-US">
                <a:latin typeface="微軟正黑體"/>
                <a:ea typeface="微軟正黑體"/>
              </a:rPr>
              <a:t>有人要搭電梯或是有人要出電梯，電梯會停留最少 2 個單位時間。</a:t>
            </a:r>
          </a:p>
          <a:p>
            <a:pPr lvl="1"/>
            <a:r>
              <a:rPr lang="zh-TW" altLang="en-US">
                <a:latin typeface="微軟正黑體"/>
                <a:ea typeface="微軟正黑體"/>
              </a:rPr>
              <a:t>停留的時間為進出總人數*0.7（無條件進入)</a:t>
            </a:r>
          </a:p>
          <a:p>
            <a:pPr lvl="1"/>
            <a:r>
              <a:rPr lang="zh-TW" altLang="en-US">
                <a:latin typeface="微軟正黑體"/>
                <a:ea typeface="微軟正黑體"/>
              </a:rPr>
              <a:t>電梯要顯示人數 (0, 1, 2 …, 9, A) </a:t>
            </a:r>
          </a:p>
          <a:p>
            <a:pPr lvl="1"/>
            <a:r>
              <a:rPr lang="zh-TW" altLang="en-US">
                <a:latin typeface="微軟正黑體"/>
                <a:ea typeface="微軟正黑體"/>
              </a:rPr>
              <a:t>電梯客滿的情況下，電梯不停留載客。</a:t>
            </a:r>
            <a:endParaRPr lang="zh-TW" altLang="en-US" dirty="0">
              <a:latin typeface="微軟正黑體"/>
              <a:ea typeface="微軟正黑體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41547-2A37-4C89-A162-5E77B69E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EEF11-DAB0-41A5-9CDD-6389E1F071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085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BEC6F-7C98-4533-B343-7E08C195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/>
                <a:ea typeface="微軟正黑體"/>
              </a:rPr>
              <a:t>中控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92315-18A7-4A8B-A242-6CB11A5AA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latin typeface="微軟正黑體"/>
                <a:ea typeface="微軟正黑體"/>
              </a:rPr>
              <a:t>如果有人要搭電梯</a:t>
            </a:r>
            <a:endParaRPr lang="zh-TW" altLang="en-US"/>
          </a:p>
          <a:p>
            <a:pPr lvl="1"/>
            <a:r>
              <a:rPr lang="zh-TW" altLang="en-US">
                <a:solidFill>
                  <a:srgbClr val="000066"/>
                </a:solidFill>
                <a:latin typeface="微軟正黑體"/>
                <a:ea typeface="微軟正黑體"/>
              </a:rPr>
              <a:t>不在 1F</a:t>
            </a:r>
          </a:p>
          <a:p>
            <a:pPr lvl="2"/>
            <a:r>
              <a:rPr lang="zh-TW" altLang="en-US">
                <a:solidFill>
                  <a:srgbClr val="000066"/>
                </a:solidFill>
                <a:latin typeface="微軟正黑體"/>
                <a:ea typeface="微軟正黑體"/>
              </a:rPr>
              <a:t>最近的電梯前往</a:t>
            </a:r>
            <a:endParaRPr lang="zh-TW" altLang="en-US">
              <a:solidFill>
                <a:srgbClr val="000066"/>
              </a:solidFill>
            </a:endParaRPr>
          </a:p>
          <a:p>
            <a:pPr lvl="1">
              <a:buFont typeface="Wingdings"/>
            </a:pPr>
            <a:r>
              <a:rPr lang="zh-TW" altLang="en-US">
                <a:solidFill>
                  <a:srgbClr val="000066"/>
                </a:solidFill>
                <a:latin typeface="微軟正黑體"/>
                <a:ea typeface="微軟正黑體"/>
              </a:rPr>
              <a:t>在 1F</a:t>
            </a:r>
            <a:endParaRPr lang="zh-TW" altLang="en-US" dirty="0">
              <a:solidFill>
                <a:srgbClr val="000066"/>
              </a:solidFill>
            </a:endParaRPr>
          </a:p>
          <a:p>
            <a:pPr lvl="2"/>
            <a:r>
              <a:rPr lang="zh-TW" altLang="en-US">
                <a:solidFill>
                  <a:srgbClr val="000066"/>
                </a:solidFill>
                <a:latin typeface="微軟正黑體"/>
                <a:ea typeface="微軟正黑體"/>
              </a:rPr>
              <a:t>最少人樓使用量的電梯前往</a:t>
            </a:r>
          </a:p>
          <a:p>
            <a:pPr lvl="2"/>
            <a:r>
              <a:rPr lang="zh-TW" altLang="en-US">
                <a:solidFill>
                  <a:srgbClr val="000066"/>
                </a:solidFill>
                <a:latin typeface="微軟正黑體"/>
                <a:ea typeface="微軟正黑體"/>
              </a:rPr>
              <a:t>使用量: (人數+3)*樓層，所以 0 人也會有使用量。</a:t>
            </a:r>
            <a:endParaRPr lang="zh-TW"/>
          </a:p>
          <a:p>
            <a:r>
              <a:rPr lang="zh-TW" altLang="en-US">
                <a:latin typeface="微軟正黑體"/>
                <a:ea typeface="微軟正黑體"/>
              </a:rPr>
              <a:t>必須統計總等待時間與每個人平均等待時間，還有每一台電梯的使用量。</a:t>
            </a:r>
            <a:endParaRPr lang="zh-TW" altLang="en-US">
              <a:solidFill>
                <a:srgbClr val="00006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F3E9D-E743-44BF-A36D-39B0C7EB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EEF11-DAB0-41A5-9CDD-6389E1F07198}" type="slidenum">
              <a:rPr lang="en-US" altLang="zh-TW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209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BEC6F-7C98-4533-B343-7E08C195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/>
                <a:ea typeface="微軟正黑體"/>
              </a:rPr>
              <a:t>螢幕示意圖</a:t>
            </a:r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F3E9D-E743-44BF-A36D-39B0C7EB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EEF11-DAB0-41A5-9CDD-6389E1F07198}" type="slidenum">
              <a:rPr lang="en-US" altLang="zh-TW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8C1B8545-C337-4AA0-B859-5C4DD05FE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27" y="1575204"/>
            <a:ext cx="6581010" cy="504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8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標題 1">
            <a:extLst>
              <a:ext uri="{FF2B5EF4-FFF2-40B4-BE49-F238E27FC236}">
                <a16:creationId xmlns:a16="http://schemas.microsoft.com/office/drawing/2014/main" id="{2B9E9B03-0FAA-49C8-8740-58C79CCE80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控制</a:t>
            </a:r>
          </a:p>
        </p:txBody>
      </p:sp>
      <p:sp>
        <p:nvSpPr>
          <p:cNvPr id="20482" name="內容版面配置區 2">
            <a:extLst>
              <a:ext uri="{FF2B5EF4-FFF2-40B4-BE49-F238E27FC236}">
                <a16:creationId xmlns:a16="http://schemas.microsoft.com/office/drawing/2014/main" id="{3298AC7E-FFDE-43B4-B9FE-3AC7F5F0E3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73238"/>
            <a:ext cx="7772400" cy="4114800"/>
          </a:xfrm>
        </p:spPr>
        <p:txBody>
          <a:bodyPr/>
          <a:lstStyle/>
          <a:p>
            <a:r>
              <a:rPr lang="zh-TW" altLang="en-US">
                <a:latin typeface="微軟正黑體"/>
                <a:ea typeface="微軟正黑體"/>
              </a:rPr>
              <a:t>整個系統最多只會出現 150 人，超過 150 人，1F 停止出現人。</a:t>
            </a:r>
            <a:endParaRPr lang="zh-TW" altLang="en-US"/>
          </a:p>
          <a:p>
            <a:r>
              <a:rPr lang="zh-TW" altLang="en-US">
                <a:latin typeface="微軟正黑體"/>
                <a:ea typeface="微軟正黑體"/>
              </a:rPr>
              <a:t>盡可能模擬電梯的樣子</a:t>
            </a:r>
            <a:endParaRPr lang="zh-TW" altLang="en-US" dirty="0">
              <a:latin typeface="微軟正黑體"/>
              <a:ea typeface="微軟正黑體"/>
            </a:endParaRPr>
          </a:p>
        </p:txBody>
      </p:sp>
      <p:sp>
        <p:nvSpPr>
          <p:cNvPr id="20483" name="投影片編號版面配置區 3">
            <a:extLst>
              <a:ext uri="{FF2B5EF4-FFF2-40B4-BE49-F238E27FC236}">
                <a16:creationId xmlns:a16="http://schemas.microsoft.com/office/drawing/2014/main" id="{7F862302-DD73-4411-8A04-58A74E40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00"/>
              </a:buClr>
              <a:buFont typeface="Wingdings" panose="05000000000000000000" pitchFamily="2" charset="2"/>
              <a:buChar char="v"/>
              <a:defRPr kumimoji="1" sz="3200">
                <a:solidFill>
                  <a:srgbClr val="00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Char char="•"/>
              <a:defRPr kumimoji="1" sz="24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29DA82-D7F0-4F98-B656-FD85AFD6AF00}" type="slidenum">
              <a:rPr lang="en-US" altLang="zh-TW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TW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標題 1">
            <a:extLst>
              <a:ext uri="{FF2B5EF4-FFF2-40B4-BE49-F238E27FC236}">
                <a16:creationId xmlns:a16="http://schemas.microsoft.com/office/drawing/2014/main" id="{4E50E140-DA47-480C-88E1-C688B3A111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你也可以</a:t>
            </a:r>
          </a:p>
        </p:txBody>
      </p:sp>
      <p:sp>
        <p:nvSpPr>
          <p:cNvPr id="21506" name="內容版面配置區 2">
            <a:extLst>
              <a:ext uri="{FF2B5EF4-FFF2-40B4-BE49-F238E27FC236}">
                <a16:creationId xmlns:a16="http://schemas.microsoft.com/office/drawing/2014/main" id="{5972FCC3-78BF-43AF-A53F-10BDB8C6A8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73238"/>
            <a:ext cx="7914232" cy="4114800"/>
          </a:xfrm>
        </p:spPr>
        <p:txBody>
          <a:bodyPr/>
          <a:lstStyle/>
          <a:p>
            <a:r>
              <a:rPr lang="zh-TW" altLang="en-US">
                <a:latin typeface="微軟正黑體"/>
                <a:ea typeface="微軟正黑體"/>
              </a:rPr>
              <a:t>按下 1~C 表示突然在該樓層增加一個要使用電梯的人（不超過上限的情況下）。</a:t>
            </a:r>
          </a:p>
          <a:p>
            <a:r>
              <a:rPr lang="zh-TW" altLang="en-US">
                <a:latin typeface="微軟正黑體"/>
                <a:ea typeface="微軟正黑體"/>
              </a:rPr>
              <a:t>按下 - 馬上殺死一個人。</a:t>
            </a:r>
          </a:p>
          <a:p>
            <a:r>
              <a:rPr lang="zh-TW" altLang="en-US">
                <a:latin typeface="微軟正黑體"/>
                <a:ea typeface="微軟正黑體"/>
              </a:rPr>
              <a:t>按下 R ，所有電梯瞬間回到 1F。</a:t>
            </a:r>
            <a:endParaRPr lang="zh-TW" altLang="en-US" dirty="0"/>
          </a:p>
        </p:txBody>
      </p:sp>
      <p:sp>
        <p:nvSpPr>
          <p:cNvPr id="21507" name="投影片編號版面配置區 3">
            <a:extLst>
              <a:ext uri="{FF2B5EF4-FFF2-40B4-BE49-F238E27FC236}">
                <a16:creationId xmlns:a16="http://schemas.microsoft.com/office/drawing/2014/main" id="{98F4744D-2036-44C9-A561-818D7587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00"/>
              </a:buClr>
              <a:buFont typeface="Wingdings" panose="05000000000000000000" pitchFamily="2" charset="2"/>
              <a:buChar char="v"/>
              <a:defRPr kumimoji="1" sz="3200">
                <a:solidFill>
                  <a:srgbClr val="00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Char char="•"/>
              <a:defRPr kumimoji="1" sz="24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5C5BCAB-D43E-48F3-BEE5-5DED5C5E089D}" type="slidenum">
              <a:rPr lang="en-US" altLang="zh-TW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TW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標題 1">
            <a:extLst>
              <a:ext uri="{FF2B5EF4-FFF2-40B4-BE49-F238E27FC236}">
                <a16:creationId xmlns:a16="http://schemas.microsoft.com/office/drawing/2014/main" id="{F4358103-A673-4385-9619-29906D1D9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最後繳交</a:t>
            </a:r>
          </a:p>
        </p:txBody>
      </p:sp>
      <p:sp>
        <p:nvSpPr>
          <p:cNvPr id="22530" name="內容版面配置區 2">
            <a:extLst>
              <a:ext uri="{FF2B5EF4-FFF2-40B4-BE49-F238E27FC236}">
                <a16:creationId xmlns:a16="http://schemas.microsoft.com/office/drawing/2014/main" id="{A07250A1-73F0-498E-8BA0-20DE70E8DF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73238"/>
            <a:ext cx="7772400" cy="4114800"/>
          </a:xfrm>
        </p:spPr>
        <p:txBody>
          <a:bodyPr/>
          <a:lstStyle/>
          <a:p>
            <a:r>
              <a:rPr lang="zh-TW" altLang="en-US"/>
              <a:t>現場 </a:t>
            </a:r>
            <a:r>
              <a:rPr lang="en-US" altLang="zh-TW"/>
              <a:t>Demo </a:t>
            </a:r>
            <a:r>
              <a:rPr lang="zh-TW" altLang="en-US"/>
              <a:t>程式</a:t>
            </a:r>
            <a:endParaRPr lang="en-US" altLang="zh-TW"/>
          </a:p>
          <a:p>
            <a:r>
              <a:rPr lang="zh-TW" altLang="en-US"/>
              <a:t>繳交一份報告</a:t>
            </a:r>
            <a:endParaRPr lang="en-US" altLang="zh-TW"/>
          </a:p>
          <a:p>
            <a:pPr lvl="1"/>
            <a:r>
              <a:rPr lang="zh-TW" altLang="en-US"/>
              <a:t>你做了什麼？</a:t>
            </a:r>
            <a:endParaRPr lang="en-US" altLang="zh-TW"/>
          </a:p>
          <a:p>
            <a:pPr lvl="1"/>
            <a:r>
              <a:rPr lang="zh-TW" altLang="en-US"/>
              <a:t>遇到什麼問題？怎麼解決</a:t>
            </a:r>
            <a:endParaRPr lang="en-US" altLang="zh-TW"/>
          </a:p>
          <a:p>
            <a:pPr lvl="1"/>
            <a:r>
              <a:rPr lang="zh-TW" altLang="en-US"/>
              <a:t>學到什麼？</a:t>
            </a:r>
          </a:p>
        </p:txBody>
      </p:sp>
      <p:sp>
        <p:nvSpPr>
          <p:cNvPr id="22531" name="投影片編號版面配置區 3">
            <a:extLst>
              <a:ext uri="{FF2B5EF4-FFF2-40B4-BE49-F238E27FC236}">
                <a16:creationId xmlns:a16="http://schemas.microsoft.com/office/drawing/2014/main" id="{F9872304-D979-400B-BCF1-C487E14E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00"/>
              </a:buClr>
              <a:buFont typeface="Wingdings" panose="05000000000000000000" pitchFamily="2" charset="2"/>
              <a:buChar char="v"/>
              <a:defRPr kumimoji="1" sz="3200">
                <a:solidFill>
                  <a:srgbClr val="00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Char char="•"/>
              <a:defRPr kumimoji="1" sz="24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890F71-29E2-4993-A1A9-BE5D3740C08E}" type="slidenum">
              <a:rPr lang="en-US" altLang="zh-TW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TW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DE2">
  <a:themeElements>
    <a:clrScheme name="預設簡報設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WIDE2</Template>
  <TotalTime>832</TotalTime>
  <Words>389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WIDE2</vt:lpstr>
      <vt:lpstr>計算機概論 II  Lab Time Final Project B</vt:lpstr>
      <vt:lpstr>大樓</vt:lpstr>
      <vt:lpstr>人</vt:lpstr>
      <vt:lpstr>電梯</vt:lpstr>
      <vt:lpstr>中控</vt:lpstr>
      <vt:lpstr>螢幕示意圖</vt:lpstr>
      <vt:lpstr>控制</vt:lpstr>
      <vt:lpstr>你也可以</vt:lpstr>
      <vt:lpstr>最後繳交</vt:lpstr>
      <vt:lpstr>Final Project Deadline</vt:lpstr>
      <vt:lpstr>今天的工作</vt:lpstr>
      <vt:lpstr>Q&amp;A Time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雲端運算 財團法人台灣電子檢驗中心</dc:title>
  <dc:creator>user</dc:creator>
  <cp:lastModifiedBy>張賢宗</cp:lastModifiedBy>
  <cp:revision>349</cp:revision>
  <dcterms:created xsi:type="dcterms:W3CDTF">2011-10-05T02:44:19Z</dcterms:created>
  <dcterms:modified xsi:type="dcterms:W3CDTF">2019-06-03T01:05:57Z</dcterms:modified>
</cp:coreProperties>
</file>