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83" r:id="rId2"/>
    <p:sldId id="284" r:id="rId3"/>
    <p:sldId id="326" r:id="rId4"/>
    <p:sldId id="304" r:id="rId5"/>
    <p:sldId id="327" r:id="rId6"/>
    <p:sldId id="328" r:id="rId7"/>
    <p:sldId id="329" r:id="rId8"/>
    <p:sldId id="331" r:id="rId9"/>
    <p:sldId id="330" r:id="rId10"/>
    <p:sldId id="332" r:id="rId11"/>
    <p:sldId id="334" r:id="rId12"/>
    <p:sldId id="333" r:id="rId13"/>
    <p:sldId id="345" r:id="rId14"/>
    <p:sldId id="335" r:id="rId15"/>
    <p:sldId id="346" r:id="rId16"/>
    <p:sldId id="336" r:id="rId17"/>
    <p:sldId id="359" r:id="rId18"/>
    <p:sldId id="337" r:id="rId19"/>
    <p:sldId id="362" r:id="rId20"/>
    <p:sldId id="340" r:id="rId21"/>
    <p:sldId id="363" r:id="rId22"/>
    <p:sldId id="348" r:id="rId23"/>
    <p:sldId id="364" r:id="rId24"/>
    <p:sldId id="365" r:id="rId25"/>
    <p:sldId id="349" r:id="rId26"/>
    <p:sldId id="351" r:id="rId27"/>
    <p:sldId id="341" r:id="rId28"/>
    <p:sldId id="357" r:id="rId29"/>
    <p:sldId id="358" r:id="rId30"/>
    <p:sldId id="354" r:id="rId31"/>
    <p:sldId id="343" r:id="rId32"/>
    <p:sldId id="344" r:id="rId33"/>
    <p:sldId id="302"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ce" initials="v" lastIdx="1" clrIdx="0"/>
  <p:cmAuthor id="1" name="xie" initials="xie"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77" autoAdjust="0"/>
    <p:restoredTop sz="95244" autoAdjust="0"/>
  </p:normalViewPr>
  <p:slideViewPr>
    <p:cSldViewPr>
      <p:cViewPr varScale="1">
        <p:scale>
          <a:sx n="89" d="100"/>
          <a:sy n="89" d="100"/>
        </p:scale>
        <p:origin x="-11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2017/7/24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 xmlns:p14="http://schemas.microsoft.com/office/powerpoint/2010/main"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2017/7/24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extLst>
      <p:ext uri="{BB962C8B-B14F-4D97-AF65-F5344CB8AC3E}">
        <p14:creationId xmlns="" xmlns:p14="http://schemas.microsoft.com/office/powerpoint/2010/main" val="158742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、对客户需求进行整理和分析</a:t>
            </a:r>
            <a:r>
              <a:rPr lang="en-US" altLang="zh-CN" dirty="0" smtClean="0"/>
              <a:t>,</a:t>
            </a:r>
            <a:r>
              <a:rPr lang="zh-CN" altLang="en-US" dirty="0" smtClean="0"/>
              <a:t>形成产品需求</a:t>
            </a:r>
            <a:r>
              <a:rPr lang="en-US" altLang="zh-CN" dirty="0" smtClean="0"/>
              <a:t>(</a:t>
            </a:r>
            <a:r>
              <a:rPr lang="zh-CN" altLang="en-US" dirty="0" smtClean="0"/>
              <a:t>罗列出产品的功能</a:t>
            </a:r>
            <a:r>
              <a:rPr lang="en-US" altLang="zh-CN" dirty="0" smtClean="0"/>
              <a:t>),</a:t>
            </a:r>
            <a:r>
              <a:rPr lang="zh-CN" altLang="en-US" dirty="0" smtClean="0"/>
              <a:t>对产品需求进行细分形成需求规格</a:t>
            </a:r>
            <a:r>
              <a:rPr lang="en-US" altLang="zh-CN" dirty="0" smtClean="0"/>
              <a:t>(</a:t>
            </a:r>
            <a:r>
              <a:rPr lang="zh-CN" altLang="en-US" dirty="0" smtClean="0"/>
              <a:t>包含产品的功能，性能，安全，易用性的需求</a:t>
            </a:r>
            <a:r>
              <a:rPr lang="en-US" altLang="zh-CN" dirty="0" smtClean="0"/>
              <a:t>)</a:t>
            </a:r>
            <a:r>
              <a:rPr lang="zh-CN" altLang="en-US" dirty="0" smtClean="0"/>
              <a:t>；</a:t>
            </a:r>
            <a:endParaRPr lang="en-US" altLang="zh-CN" dirty="0" smtClean="0"/>
          </a:p>
          <a:p>
            <a:r>
              <a:rPr lang="en-US" altLang="zh-CN" dirty="0" smtClean="0"/>
              <a:t>2</a:t>
            </a:r>
            <a:r>
              <a:rPr lang="zh-CN" altLang="en-US" dirty="0" smtClean="0"/>
              <a:t>、</a:t>
            </a:r>
            <a:r>
              <a:rPr lang="zh-CN" altLang="en-US" sz="1200" b="0" i="0" kern="1200" dirty="0" smtClean="0">
                <a:solidFill>
                  <a:schemeClr val="tx1"/>
                </a:solidFill>
                <a:latin typeface="+mn-lt"/>
                <a:ea typeface="+mn-ea"/>
                <a:cs typeface="+mn-cs"/>
              </a:rPr>
              <a:t>概要设计：描述系统内部的功能架构和模块之间的交互过程。</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、详细设计：是对概要设计的一个细化，就是详细设计每个模块实现算法，所需的局部结构。</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zh-CN" altLang="en-US" sz="1200" b="0" i="0" kern="1200" dirty="0" smtClean="0">
                <a:solidFill>
                  <a:schemeClr val="tx1"/>
                </a:solidFill>
                <a:latin typeface="+mn-lt"/>
                <a:ea typeface="+mn-ea"/>
                <a:cs typeface="+mn-cs"/>
              </a:rPr>
              <a:t>说法一：</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）“验证</a:t>
            </a:r>
            <a:r>
              <a:rPr lang="en-US" altLang="zh-CN" sz="1200" b="0" i="0" kern="1200" dirty="0" smtClean="0">
                <a:solidFill>
                  <a:schemeClr val="tx1"/>
                </a:solidFill>
                <a:latin typeface="+mn-lt"/>
                <a:ea typeface="+mn-ea"/>
                <a:cs typeface="+mn-cs"/>
              </a:rPr>
              <a:t>(Verification)”</a:t>
            </a:r>
            <a:r>
              <a:rPr lang="zh-CN" altLang="en-US" sz="1200" b="0" i="0" kern="1200" dirty="0" smtClean="0">
                <a:solidFill>
                  <a:schemeClr val="tx1"/>
                </a:solidFill>
                <a:latin typeface="+mn-lt"/>
                <a:ea typeface="+mn-ea"/>
                <a:cs typeface="+mn-cs"/>
              </a:rPr>
              <a:t>的涵义</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通过提供客观证据对规定要求已得到满足的认定。</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）“确认（</a:t>
            </a:r>
            <a:r>
              <a:rPr lang="en-US" altLang="zh-CN" sz="1200" b="0" i="0" kern="1200" dirty="0" smtClean="0">
                <a:solidFill>
                  <a:schemeClr val="tx1"/>
                </a:solidFill>
                <a:latin typeface="+mn-lt"/>
                <a:ea typeface="+mn-ea"/>
                <a:cs typeface="+mn-cs"/>
              </a:rPr>
              <a:t>Validation</a:t>
            </a:r>
            <a:r>
              <a:rPr lang="zh-CN" altLang="en-US" sz="1200" b="0" i="0" kern="1200" dirty="0" smtClean="0">
                <a:solidFill>
                  <a:schemeClr val="tx1"/>
                </a:solidFill>
                <a:latin typeface="+mn-lt"/>
                <a:ea typeface="+mn-ea"/>
                <a:cs typeface="+mn-cs"/>
              </a:rPr>
              <a:t>）”的涵义</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通过提供客观证据对特定的预期用途或应用要求已得到满足的认定。</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）“验证”和“确认”之区别</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“验证”和“确认”都是认定。但是，“验证”表明的是满足规定要求，而“确认”表明的是满足预期用途或应用要求，说简单点，“确认”就是检查最终产品是否达到顾客使用要求。</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）“设计和开发”中“设计验证”和“设计确认”之区别在于：</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设计验证的目的是检查设计输出是否满足设计输入的规定要求。</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设计确认的目的是检查设计形成的最终产品是否达到顾客的使用要求。</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说法二：</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确认”是要证明所提供的（或将要提供的）产品适合其预计的用途，而“验证”则是要查明工作产品是否恰当地反映了规定的要求。换句话说，验证要保证“做得正确”，而确认则要保证“做的东西正确”。</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验证注重“过程”，确认注重“结果”</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3.(Verification) </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Are we producing the product right? </a:t>
            </a:r>
            <a:br>
              <a:rPr lang="en-US" altLang="zh-CN"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(Validation)   </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Are we producing the right product?</a:t>
            </a:r>
          </a:p>
          <a:p>
            <a:r>
              <a:rPr lang="en-US" altLang="zh-CN" sz="1200" b="0" i="0" kern="1200" dirty="0" smtClean="0">
                <a:solidFill>
                  <a:schemeClr val="tx1"/>
                </a:solidFill>
                <a:latin typeface="+mn-lt"/>
                <a:ea typeface="+mn-ea"/>
                <a:cs typeface="+mn-cs"/>
              </a:rPr>
              <a:t> </a:t>
            </a:r>
            <a:br>
              <a:rPr lang="en-US" altLang="zh-CN"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说法三：</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什么是验证？</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验证 就是要用数据证明我们是不是在正确的制造产品。注意这里强调的是过程的正确性</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什么是确认？</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确认 就是要用数据证明我们是不是制造了正确的产品。注意这里强调的是结果的正确性。</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验证和确认是一个广泛的概念，感兴趣的读者可以参考 </a:t>
            </a:r>
            <a:r>
              <a:rPr lang="en-US" altLang="zh-CN" sz="1200" b="0" i="0" kern="1200" dirty="0" smtClean="0">
                <a:solidFill>
                  <a:schemeClr val="tx1"/>
                </a:solidFill>
                <a:latin typeface="+mn-lt"/>
                <a:ea typeface="+mn-ea"/>
                <a:cs typeface="+mn-cs"/>
              </a:rPr>
              <a:t>IEEE Std 1012-1998 </a:t>
            </a:r>
            <a:r>
              <a:rPr lang="zh-CN" altLang="en-US" sz="1200" b="0" i="0" kern="1200" dirty="0" smtClean="0">
                <a:solidFill>
                  <a:schemeClr val="tx1"/>
                </a:solidFill>
                <a:latin typeface="+mn-lt"/>
                <a:ea typeface="+mn-ea"/>
                <a:cs typeface="+mn-cs"/>
              </a:rPr>
              <a:t>。</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验证：验证检查某样东西是否符合之前已定好的标准，如：文档评审，要检查的东西是文档，检查标准就是文档的评审标准，又如：测试软件，要检查的东西就是软件，检查的标准就是软件的规格说明，包括功能说明，性能要求等。</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确认：检查软件在最终的运行环境上是否达到预期的目标。一般来说，就是调试、验收测试等，这些工作都是在真正的软件需要运行的环境上进行的，在最终环境上运行软件，确保软件符合使用要求</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注：</a:t>
            </a:r>
            <a:br>
              <a:rPr lang="zh-CN" altLang="en-US" sz="1200" b="0" i="0" kern="1200" dirty="0" smtClean="0">
                <a:solidFill>
                  <a:schemeClr val="tx1"/>
                </a:solidFill>
                <a:latin typeface="+mn-lt"/>
                <a:ea typeface="+mn-ea"/>
                <a:cs typeface="+mn-cs"/>
              </a:rPr>
            </a:br>
            <a:r>
              <a:rPr lang="en-US" altLang="zh-CN" sz="1200" b="0" i="0" kern="1200" dirty="0" err="1" smtClean="0">
                <a:solidFill>
                  <a:schemeClr val="tx1"/>
                </a:solidFill>
                <a:latin typeface="+mn-lt"/>
                <a:ea typeface="+mn-ea"/>
                <a:cs typeface="+mn-cs"/>
              </a:rPr>
              <a:t>Valiadation</a:t>
            </a:r>
            <a:r>
              <a:rPr lang="zh-CN" altLang="en-US" sz="1200" b="0" i="0" kern="1200" dirty="0" smtClean="0">
                <a:solidFill>
                  <a:schemeClr val="tx1"/>
                </a:solidFill>
                <a:latin typeface="+mn-lt"/>
                <a:ea typeface="+mn-ea"/>
                <a:cs typeface="+mn-cs"/>
              </a:rPr>
              <a:t>更多是从用户的角度或者可以是模拟用户角度来验证产品是否和自己想要的一致。从</a:t>
            </a:r>
            <a:r>
              <a:rPr lang="en-US" altLang="zh-CN" sz="1200" b="0" i="0" kern="1200" dirty="0" smtClean="0">
                <a:solidFill>
                  <a:schemeClr val="tx1"/>
                </a:solidFill>
                <a:latin typeface="+mn-lt"/>
                <a:ea typeface="+mn-ea"/>
                <a:cs typeface="+mn-cs"/>
              </a:rPr>
              <a:t>SP</a:t>
            </a:r>
            <a:r>
              <a:rPr lang="zh-CN" altLang="en-US" sz="1200" b="0" i="0" kern="1200" dirty="0" smtClean="0">
                <a:solidFill>
                  <a:schemeClr val="tx1"/>
                </a:solidFill>
                <a:latin typeface="+mn-lt"/>
                <a:ea typeface="+mn-ea"/>
                <a:cs typeface="+mn-cs"/>
              </a:rPr>
              <a:t>来看可能更容易理解这个；</a:t>
            </a:r>
            <a:br>
              <a:rPr lang="zh-CN" altLang="en-US" sz="1200" b="0" i="0" kern="1200" dirty="0" smtClean="0">
                <a:solidFill>
                  <a:schemeClr val="tx1"/>
                </a:solidFill>
                <a:latin typeface="+mn-lt"/>
                <a:ea typeface="+mn-ea"/>
                <a:cs typeface="+mn-cs"/>
              </a:rPr>
            </a:br>
            <a:r>
              <a:rPr lang="en-US" altLang="zh-CN" sz="1200" b="0" i="0" kern="1200" dirty="0" smtClean="0">
                <a:solidFill>
                  <a:schemeClr val="tx1"/>
                </a:solidFill>
                <a:latin typeface="+mn-lt"/>
                <a:ea typeface="+mn-ea"/>
                <a:cs typeface="+mn-cs"/>
              </a:rPr>
              <a:t>Verification</a:t>
            </a:r>
            <a:r>
              <a:rPr lang="zh-CN" altLang="en-US" sz="1200" b="0" i="0" kern="1200" dirty="0" smtClean="0">
                <a:solidFill>
                  <a:schemeClr val="tx1"/>
                </a:solidFill>
                <a:latin typeface="+mn-lt"/>
                <a:ea typeface="+mn-ea"/>
                <a:cs typeface="+mn-cs"/>
              </a:rPr>
              <a:t>更多的是从开发方的角度来做评审、测试来验证产品的需求、架构设计等方面是否和用户要求的一致；</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说法四：</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）“验证</a:t>
            </a:r>
            <a:r>
              <a:rPr lang="en-US" altLang="zh-CN" sz="1200" b="0" i="0" kern="1200" dirty="0" smtClean="0">
                <a:solidFill>
                  <a:schemeClr val="tx1"/>
                </a:solidFill>
                <a:latin typeface="+mn-lt"/>
                <a:ea typeface="+mn-ea"/>
                <a:cs typeface="+mn-cs"/>
              </a:rPr>
              <a:t>(Verification)”</a:t>
            </a:r>
            <a:r>
              <a:rPr lang="zh-CN" altLang="en-US" sz="1200" b="0" i="0" kern="1200" dirty="0" smtClean="0">
                <a:solidFill>
                  <a:schemeClr val="tx1"/>
                </a:solidFill>
                <a:latin typeface="+mn-lt"/>
                <a:ea typeface="+mn-ea"/>
                <a:cs typeface="+mn-cs"/>
              </a:rPr>
              <a:t>的涵义</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用试验的方法，来检验某个结论是否正确。</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实践是检验真理的唯一标准，验证</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检验</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证明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也就是用实践来检验理论是否成立。验证之前，答案可能是对或错的。</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）“确认（</a:t>
            </a:r>
            <a:r>
              <a:rPr lang="en-US" altLang="zh-CN" sz="1200" b="0" i="0" kern="1200" dirty="0" smtClean="0">
                <a:solidFill>
                  <a:schemeClr val="tx1"/>
                </a:solidFill>
                <a:latin typeface="+mn-lt"/>
                <a:ea typeface="+mn-ea"/>
                <a:cs typeface="+mn-cs"/>
              </a:rPr>
              <a:t>Validation</a:t>
            </a:r>
            <a:r>
              <a:rPr lang="zh-CN" altLang="en-US" sz="1200" b="0" i="0" kern="1200" dirty="0" smtClean="0">
                <a:solidFill>
                  <a:schemeClr val="tx1"/>
                </a:solidFill>
                <a:latin typeface="+mn-lt"/>
                <a:ea typeface="+mn-ea"/>
                <a:cs typeface="+mn-cs"/>
              </a:rPr>
              <a:t>）”的涵义</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已经知道某个结论，看看是否被有效执行，不需要验证理论的正确性，</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是对执行力的检验。日本企业喜欢用“确认”一词，可以理解为：结合</a:t>
            </a:r>
            <a:br>
              <a:rPr lang="zh-CN" altLang="en-US" sz="1200" b="0" i="0" kern="1200" dirty="0" smtClean="0">
                <a:solidFill>
                  <a:schemeClr val="tx1"/>
                </a:solidFill>
                <a:latin typeface="+mn-lt"/>
                <a:ea typeface="+mn-ea"/>
                <a:cs typeface="+mn-cs"/>
              </a:rPr>
            </a:br>
            <a:r>
              <a:rPr lang="zh-CN" altLang="en-US" sz="1200" b="0" i="0" kern="1200" dirty="0" smtClean="0">
                <a:solidFill>
                  <a:schemeClr val="tx1"/>
                </a:solidFill>
                <a:latin typeface="+mn-lt"/>
                <a:ea typeface="+mn-ea"/>
                <a:cs typeface="+mn-cs"/>
              </a:rPr>
              <a:t>实物，到现场认真地看。</a:t>
            </a:r>
          </a:p>
          <a:p>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螺旋模型（</a:t>
            </a:r>
            <a:r>
              <a:rPr lang="en-US" altLang="zh-CN" dirty="0" smtClean="0"/>
              <a:t>Spiral Model</a:t>
            </a:r>
            <a:r>
              <a:rPr lang="zh-CN" altLang="en-US" dirty="0" smtClean="0"/>
              <a:t>）采用一种周期性的方法来进行系统开发。这会导致开发出众多的中间版本。使用它，项目经理在早期就能够为客户实证某些概念。该模型是快速原型法，以进化的开发方式为中心，在每个项目阶段使用瀑布模型法。</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螺旋模型（</a:t>
            </a:r>
            <a:r>
              <a:rPr lang="en-US" altLang="zh-CN" dirty="0" smtClean="0"/>
              <a:t>Spiral Model</a:t>
            </a:r>
            <a:r>
              <a:rPr lang="zh-CN" altLang="en-US" dirty="0" smtClean="0"/>
              <a:t>）采用一种周期性的方法来进行系统开发。这会导致开发出众多的中间版本。使用它，项目经理在早期就能够为客户实证某些概念。该模型是快速原型法，以进化的开发方式为中心，在每个项目阶段使用瀑布模型法。</a:t>
            </a:r>
            <a:endParaRPr lang="zh-CN" altLang="en-US" dirty="0"/>
          </a:p>
        </p:txBody>
      </p:sp>
      <p:sp>
        <p:nvSpPr>
          <p:cNvPr id="4" name="灯片编号占位符 3"/>
          <p:cNvSpPr>
            <a:spLocks noGrp="1"/>
          </p:cNvSpPr>
          <p:nvPr>
            <p:ph type="sldNum" sz="quarter" idx="10"/>
          </p:nvPr>
        </p:nvSpPr>
        <p:spPr/>
        <p:txBody>
          <a:bodyPr/>
          <a:lstStyle/>
          <a:p>
            <a:fld id="{649E7A45-B73F-4518-91F7-F6F45DEB5928}"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229600" cy="654032"/>
          </a:xfrm>
          <a:prstGeom prst="rect">
            <a:avLst/>
          </a:prstGeom>
        </p:spPr>
        <p:txBody>
          <a:bodyPr/>
          <a:lstStyle>
            <a:lvl1pPr algn="l">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2017/7/24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descr="001_3.jpg"/>
          <p:cNvPicPr>
            <a:picLocks noChangeAspect="1"/>
          </p:cNvPicPr>
          <p:nvPr userDrawn="1"/>
        </p:nvPicPr>
        <p:blipFill>
          <a:blip r:embed="rId14" cstate="print"/>
          <a:stretch>
            <a:fillRect/>
          </a:stretch>
        </p:blipFill>
        <p:spPr>
          <a:xfrm>
            <a:off x="0" y="750118"/>
            <a:ext cx="9144000" cy="6107906"/>
          </a:xfrm>
          <a:prstGeom prst="rect">
            <a:avLst/>
          </a:prstGeom>
        </p:spPr>
      </p:pic>
      <p:pic>
        <p:nvPicPr>
          <p:cNvPr id="5" name="图片 4" descr="logo.jpg"/>
          <p:cNvPicPr>
            <a:picLocks noChangeAspect="1"/>
          </p:cNvPicPr>
          <p:nvPr userDrawn="1"/>
        </p:nvPicPr>
        <p:blipFill>
          <a:blip r:embed="rId15"/>
          <a:stretch>
            <a:fillRect/>
          </a:stretch>
        </p:blipFill>
        <p:spPr>
          <a:xfrm>
            <a:off x="7215206" y="0"/>
            <a:ext cx="1928794" cy="64291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285852" y="5584140"/>
            <a:ext cx="6481261" cy="630942"/>
          </a:xfrm>
          <a:prstGeom prst="rect">
            <a:avLst/>
          </a:prstGeom>
          <a:noFill/>
        </p:spPr>
        <p:txBody>
          <a:bodyPr wrap="none" rtlCol="0" anchor="t">
            <a:spAutoFit/>
          </a:bodyPr>
          <a:lstStyle/>
          <a:p>
            <a:r>
              <a:rPr lang="zh-CN" altLang="en-US" b="1" smtClean="0">
                <a:latin typeface="微软雅黑" pitchFamily="34" charset="-122"/>
                <a:ea typeface="微软雅黑" pitchFamily="34" charset="-122"/>
              </a:rPr>
              <a:t>深  圳  博  睿  同  创  信  息  技  术  有  限  公  </a:t>
            </a:r>
            <a:r>
              <a:rPr lang="zh-CN" altLang="en-US" b="1" dirty="0" smtClean="0">
                <a:latin typeface="微软雅黑" pitchFamily="34" charset="-122"/>
                <a:ea typeface="微软雅黑" pitchFamily="34" charset="-122"/>
              </a:rPr>
              <a:t>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brtesting</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571472" y="1500174"/>
            <a:ext cx="8143932" cy="830997"/>
          </a:xfrm>
          <a:prstGeom prst="rect">
            <a:avLst/>
          </a:prstGeom>
          <a:noFill/>
        </p:spPr>
        <p:txBody>
          <a:bodyPr wrap="square" rtlCol="0">
            <a:spAutoFit/>
          </a:bodyPr>
          <a:lstStyle/>
          <a:p>
            <a:pPr algn="ctr"/>
            <a:r>
              <a:rPr lang="zh-CN" altLang="en-US" sz="4800" b="1" dirty="0" smtClean="0">
                <a:latin typeface="+mj-ea"/>
                <a:ea typeface="+mj-ea"/>
              </a:rPr>
              <a:t>软件研发流程一</a:t>
            </a:r>
            <a:endParaRPr lang="zh-CN" altLang="en-US" sz="4800" b="1" dirty="0">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软件工程是什么？</a:t>
            </a:r>
            <a:endParaRPr lang="zh-CN" altLang="en-US" dirty="0"/>
          </a:p>
        </p:txBody>
      </p:sp>
      <p:sp>
        <p:nvSpPr>
          <p:cNvPr id="3" name="内容占位符 2"/>
          <p:cNvSpPr>
            <a:spLocks noGrp="1"/>
          </p:cNvSpPr>
          <p:nvPr>
            <p:ph idx="1"/>
          </p:nvPr>
        </p:nvSpPr>
        <p:spPr>
          <a:xfrm>
            <a:off x="457200" y="1214422"/>
            <a:ext cx="8229600" cy="5214974"/>
          </a:xfrm>
        </p:spPr>
        <p:txBody>
          <a:bodyPr/>
          <a:lstStyle/>
          <a:p>
            <a:pPr>
              <a:lnSpc>
                <a:spcPct val="80000"/>
              </a:lnSpc>
              <a:buFont typeface="Wingdings" pitchFamily="2" charset="2"/>
              <a:buChar char="l"/>
            </a:pPr>
            <a:r>
              <a:rPr lang="zh-CN" altLang="en-US" sz="1800" dirty="0" smtClean="0">
                <a:latin typeface="+mn-ea"/>
              </a:rPr>
              <a:t>软件工程的几个定义：</a:t>
            </a:r>
            <a:endParaRPr lang="en-US" sz="1800" dirty="0" smtClean="0">
              <a:latin typeface="+mn-ea"/>
            </a:endParaRPr>
          </a:p>
          <a:p>
            <a:pPr>
              <a:lnSpc>
                <a:spcPct val="80000"/>
              </a:lnSpc>
              <a:buFont typeface="Wingdings" pitchFamily="2" charset="2"/>
              <a:buChar char="l"/>
            </a:pPr>
            <a:r>
              <a:rPr lang="en-US" altLang="zh-CN" sz="1800" dirty="0" smtClean="0">
                <a:latin typeface="+mn-ea"/>
              </a:rPr>
              <a:t>1983</a:t>
            </a:r>
            <a:r>
              <a:rPr lang="zh-CN" altLang="en-US" sz="1800" dirty="0" smtClean="0">
                <a:latin typeface="+mn-ea"/>
              </a:rPr>
              <a:t>年</a:t>
            </a:r>
            <a:r>
              <a:rPr lang="en-US" altLang="zh-CN" sz="1800" dirty="0" smtClean="0">
                <a:latin typeface="+mn-ea"/>
              </a:rPr>
              <a:t>IEEE</a:t>
            </a:r>
            <a:r>
              <a:rPr lang="zh-CN" altLang="en-US" sz="1800" dirty="0" smtClean="0">
                <a:latin typeface="+mn-ea"/>
              </a:rPr>
              <a:t>给软件工程下的定义是：“软件工程是开发、运行、维护和修复软件的系统方法。”这个定义相当概括，它主要强调软件工程是系统方法而不是某种神秘的个人技巧。  </a:t>
            </a:r>
          </a:p>
          <a:p>
            <a:pPr>
              <a:lnSpc>
                <a:spcPct val="80000"/>
              </a:lnSpc>
            </a:pPr>
            <a:endParaRPr lang="en-US" altLang="zh-CN" sz="1800" dirty="0" smtClean="0">
              <a:latin typeface="+mn-ea"/>
            </a:endParaRPr>
          </a:p>
          <a:p>
            <a:pPr>
              <a:lnSpc>
                <a:spcPct val="80000"/>
              </a:lnSpc>
              <a:buFont typeface="Wingdings" pitchFamily="2" charset="2"/>
              <a:buChar char="l"/>
            </a:pPr>
            <a:r>
              <a:rPr lang="zh-CN" altLang="en-US" sz="1800" dirty="0" smtClean="0">
                <a:latin typeface="+mn-ea"/>
              </a:rPr>
              <a:t>“软件工程学是为了在成本限额以内按时完成开发和修改软件产品所需要的系统生产和维护技术及管理学科。”这个定义明确指出了软件工程的目标是在成本限额内按时完成开发和修改软件的工作，同时也指出了软件工程包含技术和管理两方面的内容。  </a:t>
            </a:r>
          </a:p>
          <a:p>
            <a:pPr>
              <a:lnSpc>
                <a:spcPct val="80000"/>
              </a:lnSpc>
            </a:pPr>
            <a:endParaRPr lang="en-US" altLang="zh-CN" sz="1800" dirty="0" smtClean="0">
              <a:latin typeface="+mn-ea"/>
            </a:endParaRPr>
          </a:p>
          <a:p>
            <a:pPr>
              <a:lnSpc>
                <a:spcPct val="80000"/>
              </a:lnSpc>
              <a:buFont typeface="Wingdings" pitchFamily="2" charset="2"/>
              <a:buChar char="l"/>
            </a:pPr>
            <a:r>
              <a:rPr lang="zh-CN" altLang="en-US" sz="1800" dirty="0" smtClean="0">
                <a:latin typeface="+mn-ea"/>
              </a:rPr>
              <a:t>“软件工程是为了经济地获得可靠的且能在实际机器上有效地运行的软件，而建立和使用的完善的工程化原则。”这个定义不仅指出软件工程的目标是经济地开发出高质量的软件，而且强调了软件工程是一门工程学科，它应该建立并使用完善的工程化原则。  </a:t>
            </a:r>
          </a:p>
          <a:p>
            <a:pPr>
              <a:lnSpc>
                <a:spcPct val="80000"/>
              </a:lnSpc>
            </a:pPr>
            <a:endParaRPr lang="en-US" altLang="zh-CN" sz="1800" dirty="0" smtClean="0">
              <a:latin typeface="+mn-ea"/>
            </a:endParaRPr>
          </a:p>
          <a:p>
            <a:pPr>
              <a:lnSpc>
                <a:spcPct val="80000"/>
              </a:lnSpc>
              <a:buFont typeface="Wingdings" pitchFamily="2" charset="2"/>
              <a:buChar char="l"/>
            </a:pPr>
            <a:r>
              <a:rPr lang="en-US" altLang="zh-CN" sz="1800" dirty="0" smtClean="0">
                <a:latin typeface="+mn-ea"/>
              </a:rPr>
              <a:t>1993</a:t>
            </a:r>
            <a:r>
              <a:rPr lang="zh-CN" altLang="en-US" sz="1800" dirty="0" smtClean="0">
                <a:latin typeface="+mn-ea"/>
              </a:rPr>
              <a:t>年</a:t>
            </a:r>
            <a:r>
              <a:rPr lang="en-US" altLang="zh-CN" sz="1800" dirty="0" smtClean="0">
                <a:latin typeface="+mn-ea"/>
              </a:rPr>
              <a:t>IEEE</a:t>
            </a:r>
            <a:r>
              <a:rPr lang="zh-CN" altLang="en-US" sz="1800" dirty="0" smtClean="0">
                <a:latin typeface="+mn-ea"/>
              </a:rPr>
              <a:t>进一步给出了一个更全面的定义。  </a:t>
            </a:r>
            <a:br>
              <a:rPr lang="zh-CN" altLang="en-US" sz="1800" dirty="0" smtClean="0">
                <a:latin typeface="+mn-ea"/>
              </a:rPr>
            </a:br>
            <a:r>
              <a:rPr lang="zh-CN" altLang="en-US" sz="1800" dirty="0" smtClean="0">
                <a:latin typeface="+mn-ea"/>
              </a:rPr>
              <a:t>    软件工程是：① 把系统化的、规范的、可度量的途径应用于软件开发、运行和维护的过程．也就是把工程化应用于软件中；</a:t>
            </a:r>
            <a:endParaRPr lang="en-US" sz="1800" dirty="0" smtClean="0">
              <a:latin typeface="+mn-ea"/>
            </a:endParaRPr>
          </a:p>
          <a:p>
            <a:pPr>
              <a:lnSpc>
                <a:spcPct val="80000"/>
              </a:lnSpc>
              <a:buNone/>
            </a:pPr>
            <a:r>
              <a:rPr lang="zh-CN" altLang="en-US" sz="1800" dirty="0" smtClean="0">
                <a:latin typeface="+mn-ea"/>
              </a:rPr>
              <a:t>                   ② 研究①中提到的途径。 </a:t>
            </a:r>
            <a:endParaRPr lang="zh-CN" altLang="en-US" sz="1800" dirty="0"/>
          </a:p>
        </p:txBody>
      </p:sp>
      <p:sp>
        <p:nvSpPr>
          <p:cNvPr id="4" name="TextBox 4"/>
          <p:cNvSpPr txBox="1">
            <a:spLocks noChangeArrowheads="1"/>
          </p:cNvSpPr>
          <p:nvPr/>
        </p:nvSpPr>
        <p:spPr bwMode="auto">
          <a:xfrm>
            <a:off x="1785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系统化</a:t>
            </a:r>
          </a:p>
        </p:txBody>
      </p:sp>
      <p:sp>
        <p:nvSpPr>
          <p:cNvPr id="5" name="TextBox 5"/>
          <p:cNvSpPr txBox="1">
            <a:spLocks noChangeArrowheads="1"/>
          </p:cNvSpPr>
          <p:nvPr/>
        </p:nvSpPr>
        <p:spPr bwMode="auto">
          <a:xfrm>
            <a:off x="2928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规范化</a:t>
            </a:r>
          </a:p>
        </p:txBody>
      </p:sp>
      <p:sp>
        <p:nvSpPr>
          <p:cNvPr id="6" name="TextBox 6"/>
          <p:cNvSpPr txBox="1">
            <a:spLocks noChangeArrowheads="1"/>
          </p:cNvSpPr>
          <p:nvPr/>
        </p:nvSpPr>
        <p:spPr bwMode="auto">
          <a:xfrm>
            <a:off x="4071938" y="5786438"/>
            <a:ext cx="1357312"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可管理</a:t>
            </a:r>
          </a:p>
        </p:txBody>
      </p:sp>
      <p:sp>
        <p:nvSpPr>
          <p:cNvPr id="7" name="TextBox 7"/>
          <p:cNvSpPr txBox="1">
            <a:spLocks noChangeArrowheads="1"/>
          </p:cNvSpPr>
          <p:nvPr/>
        </p:nvSpPr>
        <p:spPr bwMode="auto">
          <a:xfrm>
            <a:off x="5572125" y="5786438"/>
            <a:ext cx="3000375" cy="369887"/>
          </a:xfrm>
          <a:prstGeom prst="rect">
            <a:avLst/>
          </a:prstGeom>
          <a:noFill/>
          <a:ln w="9525">
            <a:noFill/>
            <a:miter lim="800000"/>
            <a:headEnd/>
            <a:tailEnd/>
          </a:ln>
        </p:spPr>
        <p:txBody>
          <a:bodyPr>
            <a:spAutoFit/>
          </a:bodyPr>
          <a:lstStyle/>
          <a:p>
            <a:r>
              <a:rPr lang="zh-CN" altLang="en-US" dirty="0">
                <a:solidFill>
                  <a:srgbClr val="7030A0"/>
                </a:solidFill>
                <a:latin typeface="方正舒体" pitchFamily="2" charset="-122"/>
                <a:ea typeface="方正舒体" pitchFamily="2" charset="-122"/>
              </a:rPr>
              <a:t>将软件开发变成一项工程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3 </a:t>
            </a:r>
            <a:r>
              <a:rPr lang="zh-CN" altLang="en-US" dirty="0" smtClean="0">
                <a:latin typeface="+mj-ea"/>
              </a:rPr>
              <a:t>软件开发过程</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软件开发过程是什么？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软件开发过程常见的几种模型</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en-US" altLang="zh-CN" sz="2400" dirty="0" smtClean="0"/>
              <a:t>  </a:t>
            </a:r>
            <a:r>
              <a:rPr lang="zh-CN" altLang="en-US" sz="2400" dirty="0" smtClean="0"/>
              <a:t>软件开发过程模型的目的？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pic>
        <p:nvPicPr>
          <p:cNvPr id="3077" name="Picture 5" descr="https://ss0.bdstatic.com/70cFvHSh_Q1YnxGkpoWK1HF6hhy/it/u=2214948745,2583581727&amp;fm=23&amp;gp=0.jpg"/>
          <p:cNvPicPr>
            <a:picLocks noChangeAspect="1" noChangeArrowheads="1"/>
          </p:cNvPicPr>
          <p:nvPr/>
        </p:nvPicPr>
        <p:blipFill>
          <a:blip r:embed="rId3"/>
          <a:srcRect/>
          <a:stretch>
            <a:fillRect/>
          </a:stretch>
        </p:blipFill>
        <p:spPr bwMode="auto">
          <a:xfrm>
            <a:off x="5214942" y="4143380"/>
            <a:ext cx="3571869" cy="23044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“软件开发过程”是什么？</a:t>
            </a:r>
            <a:endParaRPr lang="zh-CN" altLang="en-US" dirty="0"/>
          </a:p>
        </p:txBody>
      </p:sp>
      <p:sp>
        <p:nvSpPr>
          <p:cNvPr id="3" name="内容占位符 2"/>
          <p:cNvSpPr>
            <a:spLocks noGrp="1"/>
          </p:cNvSpPr>
          <p:nvPr>
            <p:ph idx="1"/>
          </p:nvPr>
        </p:nvSpPr>
        <p:spPr>
          <a:xfrm>
            <a:off x="500034" y="1071546"/>
            <a:ext cx="8229600" cy="4525963"/>
          </a:xfrm>
        </p:spPr>
        <p:txBody>
          <a:bodyPr/>
          <a:lstStyle/>
          <a:p>
            <a:pPr>
              <a:buFont typeface="Wingdings" pitchFamily="2" charset="2"/>
              <a:buChar char="l"/>
            </a:pPr>
            <a:r>
              <a:rPr lang="zh-CN" altLang="en-US" sz="2400" dirty="0" smtClean="0">
                <a:latin typeface="+mn-ea"/>
              </a:rPr>
              <a:t>软件产品从最初构思到公开发行的过程，称为软件开发过程。</a:t>
            </a:r>
            <a:endParaRPr lang="en-US" sz="2400" dirty="0" smtClean="0">
              <a:latin typeface="+mn-ea"/>
            </a:endParaRPr>
          </a:p>
          <a:p>
            <a:endParaRPr lang="en-US" sz="2400" dirty="0" smtClean="0">
              <a:latin typeface="+mn-ea"/>
            </a:endParaRPr>
          </a:p>
          <a:p>
            <a:pPr>
              <a:buFont typeface="Wingdings" pitchFamily="2" charset="2"/>
              <a:buChar char="l"/>
            </a:pPr>
            <a:r>
              <a:rPr lang="zh-CN" altLang="en-US" sz="2400" dirty="0" smtClean="0">
                <a:latin typeface="+mn-ea"/>
              </a:rPr>
              <a:t>开发过程有各种不同的方法，没有所谓最好的模式。</a:t>
            </a:r>
            <a:endParaRPr lang="en-US" sz="2400" dirty="0" smtClean="0">
              <a:latin typeface="+mn-ea"/>
            </a:endParaRPr>
          </a:p>
          <a:p>
            <a:endParaRPr lang="en-US" sz="2400" dirty="0" smtClean="0">
              <a:latin typeface="+mn-ea"/>
            </a:endParaRPr>
          </a:p>
          <a:p>
            <a:pPr>
              <a:buFont typeface="Wingdings" pitchFamily="2" charset="2"/>
              <a:buChar char="l"/>
            </a:pPr>
            <a:r>
              <a:rPr lang="zh-CN" altLang="en-US" sz="2400" dirty="0" smtClean="0">
                <a:latin typeface="+mn-ea"/>
              </a:rPr>
              <a:t>最常见的</a:t>
            </a:r>
            <a:r>
              <a:rPr lang="en-US" altLang="zh-CN" sz="2400" smtClean="0">
                <a:latin typeface="+mn-ea"/>
              </a:rPr>
              <a:t>6</a:t>
            </a:r>
            <a:r>
              <a:rPr lang="zh-CN" altLang="en-US" sz="2400" smtClean="0">
                <a:latin typeface="+mn-ea"/>
              </a:rPr>
              <a:t>种</a:t>
            </a:r>
            <a:r>
              <a:rPr lang="zh-CN" altLang="en-US" sz="2400" dirty="0" smtClean="0">
                <a:latin typeface="+mn-ea"/>
              </a:rPr>
              <a:t>：</a:t>
            </a:r>
            <a:endParaRPr lang="en-US" sz="2400" dirty="0" smtClean="0">
              <a:latin typeface="+mn-ea"/>
            </a:endParaRPr>
          </a:p>
          <a:p>
            <a:pPr lvl="2"/>
            <a:r>
              <a:rPr lang="zh-CN" altLang="en-US" sz="2000" dirty="0" smtClean="0"/>
              <a:t>瀑布模式</a:t>
            </a:r>
            <a:endParaRPr lang="en-US" altLang="zh-CN" sz="2000" dirty="0" smtClean="0"/>
          </a:p>
          <a:p>
            <a:pPr lvl="2"/>
            <a:r>
              <a:rPr lang="en-US" altLang="zh-CN" sz="2000" dirty="0" smtClean="0"/>
              <a:t>V W</a:t>
            </a:r>
          </a:p>
          <a:p>
            <a:pPr lvl="2"/>
            <a:r>
              <a:rPr lang="zh-CN" altLang="en-US" sz="2000" dirty="0" smtClean="0"/>
              <a:t>螺旋模式</a:t>
            </a:r>
            <a:endParaRPr lang="en-US" altLang="zh-CN" sz="2000" dirty="0" smtClean="0"/>
          </a:p>
          <a:p>
            <a:pPr lvl="2"/>
            <a:r>
              <a:rPr lang="zh-CN" altLang="en-US" sz="2000" dirty="0" smtClean="0"/>
              <a:t>快速原型</a:t>
            </a:r>
            <a:endParaRPr lang="en-US" altLang="zh-CN" sz="2000" dirty="0" smtClean="0"/>
          </a:p>
          <a:p>
            <a:pPr lvl="2"/>
            <a:r>
              <a:rPr lang="zh-CN" altLang="en-US" sz="2000" dirty="0" smtClean="0"/>
              <a:t>敏捷开发</a:t>
            </a:r>
          </a:p>
          <a:p>
            <a:endParaRPr lang="zh-CN" altLang="en-US" dirty="0"/>
          </a:p>
        </p:txBody>
      </p:sp>
      <p:pic>
        <p:nvPicPr>
          <p:cNvPr id="55298" name="Picture 2" descr="https://timgsa.baidu.com/timg?image&amp;quality=80&amp;size=b9999_10000&amp;sec=1492280259085&amp;di=858c7d0b0e827fd7ed12acfcb9410c7f&amp;imgtype=0&amp;src=http%3A%2F%2Fsoftware.nju.edu.cn%2Fsep%2Fimages%2Fsoftware_lifecycle.jpg"/>
          <p:cNvPicPr>
            <a:picLocks noChangeAspect="1" noChangeArrowheads="1"/>
          </p:cNvPicPr>
          <p:nvPr/>
        </p:nvPicPr>
        <p:blipFill>
          <a:blip r:embed="rId2"/>
          <a:srcRect/>
          <a:stretch>
            <a:fillRect/>
          </a:stretch>
        </p:blipFill>
        <p:spPr bwMode="auto">
          <a:xfrm>
            <a:off x="5997805" y="3929066"/>
            <a:ext cx="2646162" cy="254097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smtClean="0"/>
              <a:t>开发过程常见模型</a:t>
            </a:r>
            <a:r>
              <a:rPr lang="en-US" altLang="zh-CN" dirty="0" smtClean="0"/>
              <a:t>--</a:t>
            </a:r>
            <a:r>
              <a:rPr lang="zh-CN" altLang="en-US" dirty="0" smtClean="0"/>
              <a:t>瀑布</a:t>
            </a:r>
            <a:endParaRPr lang="zh-CN" altLang="en-US" dirty="0"/>
          </a:p>
        </p:txBody>
      </p:sp>
      <p:sp>
        <p:nvSpPr>
          <p:cNvPr id="18" name="日期占位符 3"/>
          <p:cNvSpPr>
            <a:spLocks noGrp="1"/>
          </p:cNvSpPr>
          <p:nvPr>
            <p:ph type="dt" sz="quarter" idx="10"/>
          </p:nvPr>
        </p:nvSpPr>
        <p:spPr>
          <a:xfrm>
            <a:off x="6938963" y="6305550"/>
            <a:ext cx="2133600" cy="476250"/>
          </a:xfrm>
        </p:spPr>
        <p:txBody>
          <a:bodyPr/>
          <a:lstStyle/>
          <a:p>
            <a:pPr>
              <a:defRPr/>
            </a:pPr>
            <a:fld id="{4C9DDDD2-7D13-4364-8734-E351D2A16CF3}" type="datetime1">
              <a:rPr lang="zh-CN" altLang="en-US"/>
              <a:pPr>
                <a:defRPr/>
              </a:pPr>
              <a:t>2017/7/24</a:t>
            </a:fld>
            <a:endParaRPr lang="en-US" altLang="zh-CN"/>
          </a:p>
        </p:txBody>
      </p:sp>
      <p:sp>
        <p:nvSpPr>
          <p:cNvPr id="19" name="页脚占位符 5"/>
          <p:cNvSpPr>
            <a:spLocks noGrp="1"/>
          </p:cNvSpPr>
          <p:nvPr>
            <p:ph type="ftr" sz="quarter" idx="11"/>
          </p:nvPr>
        </p:nvSpPr>
        <p:spPr>
          <a:xfrm>
            <a:off x="8613775" y="6305550"/>
            <a:ext cx="457200" cy="476250"/>
          </a:xfrm>
        </p:spPr>
        <p:txBody>
          <a:bodyPr/>
          <a:lstStyle/>
          <a:p>
            <a:pPr algn="ctr">
              <a:defRPr/>
            </a:pPr>
            <a:r>
              <a:rPr lang="zh-CN" altLang="en-US"/>
              <a:t>软件二系软件工程</a:t>
            </a:r>
          </a:p>
        </p:txBody>
      </p:sp>
      <p:sp>
        <p:nvSpPr>
          <p:cNvPr id="21" name="Rectangle 3"/>
          <p:cNvSpPr txBox="1">
            <a:spLocks noChangeArrowheads="1"/>
          </p:cNvSpPr>
          <p:nvPr/>
        </p:nvSpPr>
        <p:spPr>
          <a:xfrm>
            <a:off x="528638" y="1447800"/>
            <a:ext cx="7499350" cy="480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zh-CN" altLang="en-US" sz="2400" i="0" u="none" strike="noStrike" kern="1200" cap="none" spc="0" normalizeH="0" baseline="0" noProof="0" dirty="0" smtClean="0">
                <a:ln>
                  <a:noFill/>
                </a:ln>
                <a:solidFill>
                  <a:schemeClr val="tx1"/>
                </a:solidFill>
                <a:effectLst/>
                <a:uLnTx/>
                <a:uFillTx/>
                <a:latin typeface="+mn-ea"/>
                <a:cs typeface="+mn-cs"/>
              </a:rPr>
              <a:t>在</a:t>
            </a:r>
            <a:r>
              <a:rPr kumimoji="1" lang="en-US" altLang="zh-CN" sz="2400" i="0" u="none" strike="noStrike" kern="1200" cap="none" spc="0" normalizeH="0" baseline="0" noProof="0" dirty="0" smtClean="0">
                <a:ln>
                  <a:noFill/>
                </a:ln>
                <a:solidFill>
                  <a:schemeClr val="tx1"/>
                </a:solidFill>
                <a:effectLst/>
                <a:uLnTx/>
                <a:uFillTx/>
                <a:latin typeface="+mn-ea"/>
                <a:cs typeface="+mn-cs"/>
              </a:rPr>
              <a:t>20</a:t>
            </a:r>
            <a:r>
              <a:rPr kumimoji="1" lang="zh-CN" altLang="en-US" sz="2400" i="0" u="none" strike="noStrike" kern="1200" cap="none" spc="0" normalizeH="0" baseline="0" noProof="0" dirty="0" smtClean="0">
                <a:ln>
                  <a:noFill/>
                </a:ln>
                <a:solidFill>
                  <a:schemeClr val="tx1"/>
                </a:solidFill>
                <a:effectLst/>
                <a:uLnTx/>
                <a:uFillTx/>
                <a:latin typeface="+mn-ea"/>
                <a:cs typeface="+mn-cs"/>
              </a:rPr>
              <a:t>世纪</a:t>
            </a:r>
            <a:r>
              <a:rPr kumimoji="1" lang="en-US" altLang="zh-CN" sz="2400" i="0" u="none" strike="noStrike" kern="1200" cap="none" spc="0" normalizeH="0" baseline="0" noProof="0" dirty="0" smtClean="0">
                <a:ln>
                  <a:noFill/>
                </a:ln>
                <a:solidFill>
                  <a:schemeClr val="tx1"/>
                </a:solidFill>
                <a:effectLst/>
                <a:uLnTx/>
                <a:uFillTx/>
                <a:latin typeface="+mn-ea"/>
                <a:cs typeface="+mn-cs"/>
              </a:rPr>
              <a:t>70</a:t>
            </a:r>
            <a:r>
              <a:rPr kumimoji="1" lang="zh-CN" altLang="en-US" sz="2400" i="0" u="none" strike="noStrike" kern="1200" cap="none" spc="0" normalizeH="0" baseline="0" noProof="0" dirty="0" smtClean="0">
                <a:ln>
                  <a:noFill/>
                </a:ln>
                <a:solidFill>
                  <a:schemeClr val="tx1"/>
                </a:solidFill>
                <a:effectLst/>
                <a:uLnTx/>
                <a:uFillTx/>
                <a:latin typeface="+mn-ea"/>
                <a:cs typeface="+mn-cs"/>
              </a:rPr>
              <a:t>年代，瀑布模型一直是惟一被广泛采用的软件过程模型，现在它仍然是软件工程中应用得非常广泛的过程模型。</a:t>
            </a:r>
            <a:endParaRPr kumimoji="1" lang="en-US" altLang="zh-CN" sz="240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zh-CN" altLang="en-US" sz="240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i="0" u="none" strike="noStrike" kern="1200" cap="none" spc="0" normalizeH="0" baseline="0" noProof="0" dirty="0" smtClean="0">
                <a:ln>
                  <a:noFill/>
                </a:ln>
                <a:solidFill>
                  <a:schemeClr val="tx1"/>
                </a:solidFill>
                <a:effectLst/>
                <a:uLnTx/>
                <a:uFillTx/>
                <a:latin typeface="+mn-ea"/>
                <a:cs typeface="+mn-cs"/>
              </a:rPr>
              <a:t>瀑布模型是一种</a:t>
            </a:r>
            <a:r>
              <a:rPr kumimoji="0" lang="zh-CN" altLang="en-US" sz="2400" i="0" u="none" strike="noStrike" kern="1200" cap="none" spc="0" normalizeH="0" baseline="0" noProof="0" dirty="0" smtClean="0">
                <a:ln>
                  <a:noFill/>
                </a:ln>
                <a:solidFill>
                  <a:srgbClr val="FF0000"/>
                </a:solidFill>
                <a:effectLst/>
                <a:uLnTx/>
                <a:uFillTx/>
                <a:latin typeface="+mn-ea"/>
                <a:cs typeface="+mn-cs"/>
              </a:rPr>
              <a:t>线形的、顺序</a:t>
            </a:r>
            <a:r>
              <a:rPr kumimoji="0" lang="zh-CN" altLang="en-US" sz="2400" i="0" u="none" strike="noStrike" kern="1200" cap="none" spc="0" normalizeH="0" baseline="0" noProof="0" dirty="0" smtClean="0">
                <a:ln>
                  <a:noFill/>
                </a:ln>
                <a:solidFill>
                  <a:schemeClr val="tx1"/>
                </a:solidFill>
                <a:effectLst/>
                <a:uLnTx/>
                <a:uFillTx/>
                <a:latin typeface="+mn-ea"/>
                <a:cs typeface="+mn-cs"/>
              </a:rPr>
              <a:t>的软件开发模型</a:t>
            </a:r>
          </a:p>
        </p:txBody>
      </p:sp>
      <p:sp>
        <p:nvSpPr>
          <p:cNvPr id="22" name="AutoShape 4">
            <a:hlinkClick r:id="" action="ppaction://hlinkshowjump?jump=nextslide" highlightClick="1"/>
          </p:cNvPr>
          <p:cNvSpPr>
            <a:spLocks noChangeArrowheads="1"/>
          </p:cNvSpPr>
          <p:nvPr/>
        </p:nvSpPr>
        <p:spPr bwMode="auto">
          <a:xfrm>
            <a:off x="7667625" y="6237288"/>
            <a:ext cx="433388" cy="431800"/>
          </a:xfrm>
          <a:prstGeom prst="actionButtonForwardNext">
            <a:avLst/>
          </a:prstGeom>
          <a:noFill/>
          <a:ln w="9525">
            <a:noFill/>
            <a:miter lim="800000"/>
            <a:headEnd/>
            <a:tailEnd/>
          </a:ln>
        </p:spPr>
        <p:txBody>
          <a:bodyPr wrap="none" lIns="92075" tIns="46038" rIns="92075" bIns="46038" anchor="ctr"/>
          <a:lstStyle/>
          <a:p>
            <a:endParaRPr lang="zh-CN" altLang="en-US"/>
          </a:p>
        </p:txBody>
      </p:sp>
      <p:sp>
        <p:nvSpPr>
          <p:cNvPr id="23" name="AutoShape 5">
            <a:hlinkClick r:id="" action="ppaction://hlinkshowjump?jump=previousslide" highlightClick="1"/>
          </p:cNvPr>
          <p:cNvSpPr>
            <a:spLocks noChangeArrowheads="1"/>
          </p:cNvSpPr>
          <p:nvPr/>
        </p:nvSpPr>
        <p:spPr bwMode="auto">
          <a:xfrm>
            <a:off x="6588125" y="6308725"/>
            <a:ext cx="504825" cy="360363"/>
          </a:xfrm>
          <a:prstGeom prst="actionButtonBackPrevious">
            <a:avLst/>
          </a:prstGeom>
          <a:noFill/>
          <a:ln w="9525">
            <a:noFill/>
            <a:miter lim="800000"/>
            <a:headEnd/>
            <a:tailEnd/>
          </a:ln>
        </p:spPr>
        <p:txBody>
          <a:bodyPr wrap="none" lIns="92075" tIns="46038" rIns="92075" bIns="46038"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a:t>
            </a:r>
            <a:endParaRPr lang="zh-CN" altLang="en-US" dirty="0"/>
          </a:p>
        </p:txBody>
      </p:sp>
      <p:sp>
        <p:nvSpPr>
          <p:cNvPr id="4" name="内容占位符 2"/>
          <p:cNvSpPr txBox="1">
            <a:spLocks/>
          </p:cNvSpPr>
          <p:nvPr/>
        </p:nvSpPr>
        <p:spPr>
          <a:xfrm>
            <a:off x="528638" y="1447800"/>
            <a:ext cx="7499350" cy="4800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2" pitchFamily="18" charset="2"/>
              <a:buNone/>
              <a:tabLst/>
              <a:defRPr/>
            </a:pPr>
            <a:r>
              <a:rPr kumimoji="0" lang="zh-CN" altLang="zh-CN" sz="3200" b="0" i="0" u="none" strike="noStrike" kern="1200" cap="none" spc="0" normalizeH="0" baseline="0" noProof="0" smtClean="0">
                <a:ln>
                  <a:noFill/>
                </a:ln>
                <a:solidFill>
                  <a:schemeClr val="tx1"/>
                </a:solidFill>
                <a:effectLst/>
                <a:uLnTx/>
                <a:uFillTx/>
                <a:latin typeface="(使用中文字体)"/>
                <a:ea typeface="+mn-ea"/>
                <a:cs typeface="+mn-cs"/>
              </a:rPr>
              <a:t> </a:t>
            </a:r>
          </a:p>
        </p:txBody>
      </p:sp>
      <p:sp>
        <p:nvSpPr>
          <p:cNvPr id="6" name="内容占位符 2"/>
          <p:cNvSpPr>
            <a:spLocks noGrp="1"/>
          </p:cNvSpPr>
          <p:nvPr>
            <p:ph idx="4294967295"/>
          </p:nvPr>
        </p:nvSpPr>
        <p:spPr>
          <a:xfrm>
            <a:off x="528638" y="1447800"/>
            <a:ext cx="7499350" cy="4800600"/>
          </a:xfrm>
          <a:prstGeom prst="rect">
            <a:avLst/>
          </a:prstGeom>
        </p:spPr>
        <p:txBody>
          <a:bodyPr/>
          <a:lstStyle/>
          <a:p>
            <a:pPr eaLnBrk="1" hangingPunct="1">
              <a:buFont typeface="Wingdings 2" pitchFamily="18" charset="2"/>
              <a:buNone/>
            </a:pPr>
            <a:r>
              <a:rPr lang="zh-CN" altLang="zh-CN" dirty="0" smtClean="0">
                <a:latin typeface="(使用中文字体)"/>
              </a:rPr>
              <a:t> </a:t>
            </a:r>
          </a:p>
        </p:txBody>
      </p:sp>
      <p:sp>
        <p:nvSpPr>
          <p:cNvPr id="7"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98FD3709-E6CF-4A85-A3E3-D5F156D920B4}" type="datetime1">
              <a:rPr lang="zh-CN" altLang="en-US" sz="1200">
                <a:solidFill>
                  <a:srgbClr val="B5A788"/>
                </a:solidFill>
                <a:latin typeface="Constantia" pitchFamily="18" charset="0"/>
              </a:rPr>
              <a:pPr algn="r"/>
              <a:t>2017/7/24</a:t>
            </a:fld>
            <a:endParaRPr lang="en-US" altLang="zh-CN" sz="1200">
              <a:solidFill>
                <a:srgbClr val="B5A788"/>
              </a:solidFill>
              <a:latin typeface="Constantia" pitchFamily="18" charset="0"/>
            </a:endParaRPr>
          </a:p>
        </p:txBody>
      </p:sp>
      <p:sp>
        <p:nvSpPr>
          <p:cNvPr id="27" name="TextBox 16"/>
          <p:cNvSpPr txBox="1">
            <a:spLocks noChangeArrowheads="1"/>
          </p:cNvSpPr>
          <p:nvPr/>
        </p:nvSpPr>
        <p:spPr bwMode="auto">
          <a:xfrm>
            <a:off x="0" y="5429264"/>
            <a:ext cx="3643313" cy="1231900"/>
          </a:xfrm>
          <a:prstGeom prst="rect">
            <a:avLst/>
          </a:prstGeom>
          <a:noFill/>
          <a:ln w="9525">
            <a:noFill/>
            <a:miter lim="800000"/>
            <a:headEnd/>
            <a:tailEnd/>
          </a:ln>
        </p:spPr>
        <p:txBody>
          <a:bodyPr>
            <a:spAutoFit/>
          </a:bodyPr>
          <a:lstStyle/>
          <a:p>
            <a:r>
              <a:rPr lang="zh-CN" altLang="en-US" dirty="0">
                <a:latin typeface="Constantia" pitchFamily="18" charset="0"/>
              </a:rPr>
              <a:t>瀑布模式的变型：</a:t>
            </a:r>
            <a:r>
              <a:rPr lang="en-US" altLang="zh-CN" dirty="0">
                <a:latin typeface="Constantia" pitchFamily="18" charset="0"/>
              </a:rPr>
              <a:t>V</a:t>
            </a:r>
            <a:r>
              <a:rPr lang="zh-CN" altLang="en-US" dirty="0">
                <a:latin typeface="Constantia" pitchFamily="18" charset="0"/>
              </a:rPr>
              <a:t>，</a:t>
            </a:r>
            <a:r>
              <a:rPr lang="en-US" altLang="zh-CN" dirty="0">
                <a:latin typeface="Constantia" pitchFamily="18" charset="0"/>
              </a:rPr>
              <a:t>W</a:t>
            </a:r>
          </a:p>
          <a:p>
            <a:pPr lvl="1"/>
            <a:r>
              <a:rPr lang="zh-CN" altLang="en-US" sz="1400" dirty="0">
                <a:latin typeface="Constantia" pitchFamily="18" charset="0"/>
              </a:rPr>
              <a:t>步骤允许交叉。</a:t>
            </a:r>
            <a:endParaRPr lang="en-US" sz="1400" dirty="0">
              <a:latin typeface="Constantia" pitchFamily="18" charset="0"/>
            </a:endParaRPr>
          </a:p>
          <a:p>
            <a:pPr lvl="1"/>
            <a:r>
              <a:rPr lang="zh-CN" altLang="en-US" sz="1400" dirty="0">
                <a:latin typeface="Constantia" pitchFamily="18" charset="0"/>
              </a:rPr>
              <a:t>步骤允许回溯。</a:t>
            </a:r>
            <a:endParaRPr lang="en-US" sz="1400" dirty="0">
              <a:latin typeface="Constantia" pitchFamily="18" charset="0"/>
            </a:endParaRPr>
          </a:p>
          <a:p>
            <a:pPr lvl="1"/>
            <a:r>
              <a:rPr lang="zh-CN" altLang="en-US" sz="1400" dirty="0">
                <a:latin typeface="Constantia" pitchFamily="18" charset="0"/>
              </a:rPr>
              <a:t>测试贯穿全过程，减少缺陷修复成本，降低项目进度风险。</a:t>
            </a:r>
            <a:endParaRPr lang="en-US" sz="1400" dirty="0">
              <a:latin typeface="Constantia" pitchFamily="18" charset="0"/>
            </a:endParaRPr>
          </a:p>
        </p:txBody>
      </p:sp>
      <p:sp>
        <p:nvSpPr>
          <p:cNvPr id="38" name="日期占位符 1"/>
          <p:cNvSpPr>
            <a:spLocks noGrp="1"/>
          </p:cNvSpPr>
          <p:nvPr>
            <p:ph type="dt" sz="quarter" idx="10"/>
          </p:nvPr>
        </p:nvSpPr>
        <p:spPr>
          <a:xfrm>
            <a:off x="7010400" y="5986448"/>
            <a:ext cx="2133600" cy="476250"/>
          </a:xfrm>
        </p:spPr>
        <p:txBody>
          <a:bodyPr/>
          <a:lstStyle/>
          <a:p>
            <a:pPr>
              <a:defRPr/>
            </a:pPr>
            <a:fld id="{4C9DDDD2-7D13-4364-8734-E351D2A16CF3}" type="datetime1">
              <a:rPr lang="zh-CN" altLang="en-US"/>
              <a:pPr>
                <a:defRPr/>
              </a:pPr>
              <a:t>2017/7/24</a:t>
            </a:fld>
            <a:endParaRPr lang="en-US" altLang="zh-CN"/>
          </a:p>
        </p:txBody>
      </p:sp>
      <p:pic>
        <p:nvPicPr>
          <p:cNvPr id="60" name="Picture 3"/>
          <p:cNvPicPr>
            <a:picLocks noChangeAspect="1" noChangeArrowheads="1"/>
          </p:cNvPicPr>
          <p:nvPr/>
        </p:nvPicPr>
        <p:blipFill>
          <a:blip r:embed="rId2"/>
          <a:srcRect/>
          <a:stretch>
            <a:fillRect/>
          </a:stretch>
        </p:blipFill>
        <p:spPr bwMode="auto">
          <a:xfrm>
            <a:off x="1676400" y="1714488"/>
            <a:ext cx="6781800" cy="4189413"/>
          </a:xfrm>
          <a:prstGeom prst="rect">
            <a:avLst/>
          </a:prstGeom>
          <a:noFill/>
          <a:ln w="38100">
            <a:solidFill>
              <a:srgbClr val="00FF00"/>
            </a:solidFill>
            <a:miter lim="800000"/>
            <a:headEnd/>
            <a:tailEnd/>
          </a:ln>
        </p:spPr>
      </p:pic>
      <p:sp>
        <p:nvSpPr>
          <p:cNvPr id="61" name="Rectangle 4"/>
          <p:cNvSpPr>
            <a:spLocks noChangeArrowheads="1"/>
          </p:cNvSpPr>
          <p:nvPr/>
        </p:nvSpPr>
        <p:spPr bwMode="auto">
          <a:xfrm>
            <a:off x="6705600" y="1981200"/>
            <a:ext cx="1754188" cy="2286000"/>
          </a:xfrm>
          <a:prstGeom prst="rect">
            <a:avLst/>
          </a:prstGeom>
          <a:solidFill>
            <a:schemeClr val="bg1"/>
          </a:solidFill>
          <a:ln w="9525">
            <a:solidFill>
              <a:schemeClr val="bg1"/>
            </a:solidFill>
            <a:miter lim="800000"/>
            <a:headEnd/>
            <a:tailEnd/>
          </a:ln>
        </p:spPr>
        <p:txBody>
          <a:bodyPr wrap="none" anchor="ctr"/>
          <a:lstStyle/>
          <a:p>
            <a:pPr eaLnBrk="0" hangingPunct="0"/>
            <a:r>
              <a:rPr lang="zh-CN" altLang="en-US" b="1">
                <a:latin typeface="幼圆" pitchFamily="49" charset="-122"/>
                <a:ea typeface="幼圆" pitchFamily="49" charset="-122"/>
              </a:rPr>
              <a:t>特点：</a:t>
            </a:r>
          </a:p>
          <a:p>
            <a:pPr eaLnBrk="0" hangingPunct="0"/>
            <a:r>
              <a:rPr lang="zh-CN" altLang="en-US" b="1">
                <a:latin typeface="幼圆" pitchFamily="49" charset="-122"/>
                <a:ea typeface="幼圆" pitchFamily="49" charset="-122"/>
              </a:rPr>
              <a:t>上一阶段的变</a:t>
            </a:r>
          </a:p>
          <a:p>
            <a:pPr eaLnBrk="0" hangingPunct="0"/>
            <a:r>
              <a:rPr lang="zh-CN" altLang="en-US" b="1">
                <a:latin typeface="幼圆" pitchFamily="49" charset="-122"/>
                <a:ea typeface="幼圆" pitchFamily="49" charset="-122"/>
              </a:rPr>
              <a:t>换结果是下一</a:t>
            </a:r>
          </a:p>
          <a:p>
            <a:pPr eaLnBrk="0" hangingPunct="0"/>
            <a:r>
              <a:rPr lang="zh-CN" altLang="en-US" b="1">
                <a:latin typeface="幼圆" pitchFamily="49" charset="-122"/>
                <a:ea typeface="幼圆" pitchFamily="49" charset="-122"/>
              </a:rPr>
              <a:t>阶段的变换的</a:t>
            </a:r>
          </a:p>
          <a:p>
            <a:pPr eaLnBrk="0" hangingPunct="0"/>
            <a:r>
              <a:rPr lang="zh-CN" altLang="en-US" b="1">
                <a:latin typeface="幼圆" pitchFamily="49" charset="-122"/>
                <a:ea typeface="幼圆" pitchFamily="49" charset="-122"/>
              </a:rPr>
              <a:t>输入，相邻两个</a:t>
            </a:r>
          </a:p>
          <a:p>
            <a:pPr eaLnBrk="0" hangingPunct="0"/>
            <a:r>
              <a:rPr lang="zh-CN" altLang="en-US" b="1">
                <a:latin typeface="幼圆" pitchFamily="49" charset="-122"/>
                <a:ea typeface="幼圆" pitchFamily="49" charset="-122"/>
              </a:rPr>
              <a:t>阶段具有因果关</a:t>
            </a:r>
          </a:p>
          <a:p>
            <a:pPr eaLnBrk="0" hangingPunct="0"/>
            <a:r>
              <a:rPr lang="zh-CN" altLang="en-US" b="1">
                <a:latin typeface="幼圆" pitchFamily="49" charset="-122"/>
                <a:ea typeface="幼圆" pitchFamily="49" charset="-122"/>
              </a:rPr>
              <a:t>系，紧密相联。</a:t>
            </a:r>
          </a:p>
        </p:txBody>
      </p:sp>
      <p:sp>
        <p:nvSpPr>
          <p:cNvPr id="62" name="AutoShape 5"/>
          <p:cNvSpPr>
            <a:spLocks noChangeArrowheads="1"/>
          </p:cNvSpPr>
          <p:nvPr/>
        </p:nvSpPr>
        <p:spPr bwMode="auto">
          <a:xfrm>
            <a:off x="5562600" y="838200"/>
            <a:ext cx="2209800" cy="685800"/>
          </a:xfrm>
          <a:prstGeom prst="wedgeEllipseCallout">
            <a:avLst>
              <a:gd name="adj1" fmla="val -110130"/>
              <a:gd name="adj2" fmla="val 100694"/>
            </a:avLst>
          </a:prstGeom>
          <a:solidFill>
            <a:schemeClr val="accent1"/>
          </a:solidFill>
          <a:ln w="9525">
            <a:solidFill>
              <a:schemeClr val="tx1"/>
            </a:solidFill>
            <a:miter lim="800000"/>
            <a:headEnd/>
            <a:tailEnd/>
          </a:ln>
        </p:spPr>
        <p:txBody>
          <a:bodyPr/>
          <a:lstStyle/>
          <a:p>
            <a:pPr algn="ctr" eaLnBrk="0" hangingPunct="0"/>
            <a:r>
              <a:rPr lang="zh-CN" altLang="en-US" sz="1600" dirty="0">
                <a:latin typeface="Times New Roman" pitchFamily="18" charset="0"/>
                <a:ea typeface="楷体_GB2312" pitchFamily="49" charset="-122"/>
              </a:rPr>
              <a:t>该阶段完成后生成需求说明书</a:t>
            </a:r>
          </a:p>
        </p:txBody>
      </p:sp>
      <p:sp>
        <p:nvSpPr>
          <p:cNvPr id="63" name="AutoShape 6"/>
          <p:cNvSpPr>
            <a:spLocks/>
          </p:cNvSpPr>
          <p:nvPr/>
        </p:nvSpPr>
        <p:spPr bwMode="auto">
          <a:xfrm rot="19604688">
            <a:off x="3810000" y="1524000"/>
            <a:ext cx="533400" cy="914400"/>
          </a:xfrm>
          <a:prstGeom prst="rightBrace">
            <a:avLst>
              <a:gd name="adj1" fmla="val 32444"/>
              <a:gd name="adj2" fmla="val 61431"/>
            </a:avLst>
          </a:prstGeom>
          <a:noFill/>
          <a:ln w="38100">
            <a:solidFill>
              <a:srgbClr val="000000"/>
            </a:solidFill>
            <a:round/>
            <a:headEnd/>
            <a:tailEnd/>
          </a:ln>
        </p:spPr>
        <p:txBody>
          <a:bodyPr wrap="none" anchor="ctr"/>
          <a:lstStyle/>
          <a:p>
            <a:endParaRPr lang="zh-CN" altLang="en-US"/>
          </a:p>
        </p:txBody>
      </p:sp>
      <p:sp>
        <p:nvSpPr>
          <p:cNvPr id="64" name="AutoShape 7"/>
          <p:cNvSpPr>
            <a:spLocks noChangeArrowheads="1"/>
          </p:cNvSpPr>
          <p:nvPr/>
        </p:nvSpPr>
        <p:spPr bwMode="auto">
          <a:xfrm>
            <a:off x="5486400" y="1981200"/>
            <a:ext cx="1143000" cy="609600"/>
          </a:xfrm>
          <a:prstGeom prst="wedgeEllipseCallout">
            <a:avLst>
              <a:gd name="adj1" fmla="val -60556"/>
              <a:gd name="adj2" fmla="val 141926"/>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设计说明书</a:t>
            </a:r>
          </a:p>
        </p:txBody>
      </p:sp>
      <p:sp>
        <p:nvSpPr>
          <p:cNvPr id="65" name="AutoShape 8"/>
          <p:cNvSpPr>
            <a:spLocks noChangeArrowheads="1"/>
          </p:cNvSpPr>
          <p:nvPr/>
        </p:nvSpPr>
        <p:spPr bwMode="auto">
          <a:xfrm>
            <a:off x="2895600" y="3276600"/>
            <a:ext cx="1143000" cy="609600"/>
          </a:xfrm>
          <a:prstGeom prst="wedgeEllipseCallout">
            <a:avLst>
              <a:gd name="adj1" fmla="val 162500"/>
              <a:gd name="adj2" fmla="val 72657"/>
            </a:avLst>
          </a:prstGeom>
          <a:solidFill>
            <a:schemeClr val="accent1"/>
          </a:solidFill>
          <a:ln w="9525">
            <a:solidFill>
              <a:schemeClr val="tx1"/>
            </a:solidFill>
            <a:miter lim="800000"/>
            <a:headEnd/>
            <a:tailEnd/>
          </a:ln>
        </p:spPr>
        <p:txBody>
          <a:bodyPr anchor="ctr"/>
          <a:lstStyle/>
          <a:p>
            <a:pPr algn="ctr" eaLnBrk="0" hangingPunct="0"/>
            <a:r>
              <a:rPr lang="zh-CN" altLang="en-US" sz="1600" dirty="0">
                <a:latin typeface="Times New Roman" pitchFamily="18" charset="0"/>
                <a:ea typeface="楷体_GB2312" pitchFamily="49" charset="-122"/>
              </a:rPr>
              <a:t>源程序清单</a:t>
            </a:r>
          </a:p>
        </p:txBody>
      </p:sp>
      <p:sp>
        <p:nvSpPr>
          <p:cNvPr id="66" name="AutoShape 9"/>
          <p:cNvSpPr>
            <a:spLocks noChangeArrowheads="1"/>
          </p:cNvSpPr>
          <p:nvPr/>
        </p:nvSpPr>
        <p:spPr bwMode="auto">
          <a:xfrm>
            <a:off x="3505200" y="3962400"/>
            <a:ext cx="990600" cy="609600"/>
          </a:xfrm>
          <a:prstGeom prst="wedgeEllipseCallout">
            <a:avLst>
              <a:gd name="adj1" fmla="val 218912"/>
              <a:gd name="adj2" fmla="val 72657"/>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测试报告</a:t>
            </a:r>
          </a:p>
        </p:txBody>
      </p:sp>
      <p:sp>
        <p:nvSpPr>
          <p:cNvPr id="67" name="AutoShape 10"/>
          <p:cNvSpPr>
            <a:spLocks noChangeArrowheads="1"/>
          </p:cNvSpPr>
          <p:nvPr/>
        </p:nvSpPr>
        <p:spPr bwMode="auto">
          <a:xfrm>
            <a:off x="3429000" y="5181600"/>
            <a:ext cx="1219200" cy="609600"/>
          </a:xfrm>
          <a:prstGeom prst="wedgeEllipseCallout">
            <a:avLst>
              <a:gd name="adj1" fmla="val 205597"/>
              <a:gd name="adj2" fmla="val -49218"/>
            </a:avLst>
          </a:prstGeom>
          <a:solidFill>
            <a:schemeClr val="accent1"/>
          </a:solidFill>
          <a:ln w="9525">
            <a:solidFill>
              <a:schemeClr val="tx1"/>
            </a:solidFill>
            <a:miter lim="800000"/>
            <a:headEnd/>
            <a:tailEnd/>
          </a:ln>
        </p:spPr>
        <p:txBody>
          <a:bodyPr anchor="ctr"/>
          <a:lstStyle/>
          <a:p>
            <a:pPr algn="ctr" eaLnBrk="0" hangingPunct="0"/>
            <a:r>
              <a:rPr lang="zh-CN" altLang="en-US" sz="1600">
                <a:latin typeface="Times New Roman" pitchFamily="18" charset="0"/>
                <a:ea typeface="楷体_GB2312" pitchFamily="49" charset="-122"/>
              </a:rPr>
              <a:t>软件维护报告</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瀑布模型优缺点</a:t>
            </a:r>
            <a:endParaRPr lang="zh-CN" altLang="en-US" dirty="0"/>
          </a:p>
        </p:txBody>
      </p:sp>
      <p:sp>
        <p:nvSpPr>
          <p:cNvPr id="3" name="内容占位符 2"/>
          <p:cNvSpPr>
            <a:spLocks noGrp="1"/>
          </p:cNvSpPr>
          <p:nvPr>
            <p:ph idx="1"/>
          </p:nvPr>
        </p:nvSpPr>
        <p:spPr>
          <a:xfrm>
            <a:off x="457200" y="1285860"/>
            <a:ext cx="8229600" cy="4525963"/>
          </a:xfrm>
        </p:spPr>
        <p:txBody>
          <a:bodyPr/>
          <a:lstStyle/>
          <a:p>
            <a:pPr algn="just" eaLnBrk="0" hangingPunct="0">
              <a:spcBef>
                <a:spcPct val="50000"/>
              </a:spcBef>
            </a:pPr>
            <a:r>
              <a:rPr lang="zh-CN" altLang="en-US" sz="2400" b="1" dirty="0" smtClean="0">
                <a:latin typeface="Times New Roman" pitchFamily="18" charset="0"/>
              </a:rPr>
              <a:t>优点</a:t>
            </a:r>
            <a:r>
              <a:rPr lang="zh-CN" altLang="en-US" sz="2400" dirty="0" smtClean="0">
                <a:latin typeface="Times New Roman" pitchFamily="18" charset="0"/>
              </a:rPr>
              <a:t>：</a:t>
            </a:r>
          </a:p>
          <a:p>
            <a:pPr algn="just" eaLnBrk="0" hangingPunct="0">
              <a:spcBef>
                <a:spcPct val="50000"/>
              </a:spcBef>
              <a:buNone/>
            </a:pPr>
            <a:r>
              <a:rPr lang="zh-CN" altLang="en-US" sz="2000" dirty="0" smtClean="0">
                <a:latin typeface="Times New Roman" pitchFamily="18" charset="0"/>
              </a:rPr>
              <a:t>       每个阶段要都有明确的输入件和输出件，为项目提供了按阶段划分的检查点。</a:t>
            </a:r>
          </a:p>
          <a:p>
            <a:pPr algn="just" eaLnBrk="0" hangingPunct="0">
              <a:spcBef>
                <a:spcPct val="50000"/>
              </a:spcBef>
              <a:buNone/>
            </a:pPr>
            <a:endParaRPr lang="zh-CN" altLang="en-US" sz="2000" dirty="0" smtClean="0">
              <a:latin typeface="Times New Roman" pitchFamily="18" charset="0"/>
            </a:endParaRPr>
          </a:p>
          <a:p>
            <a:pPr algn="just" eaLnBrk="0" hangingPunct="0">
              <a:spcBef>
                <a:spcPct val="50000"/>
              </a:spcBef>
            </a:pPr>
            <a:r>
              <a:rPr lang="zh-CN" altLang="en-US" sz="2400" b="1" dirty="0" smtClean="0">
                <a:latin typeface="Times New Roman" pitchFamily="18" charset="0"/>
              </a:rPr>
              <a:t>缺点</a:t>
            </a:r>
            <a:r>
              <a:rPr lang="zh-CN" altLang="en-US" sz="2400" dirty="0" smtClean="0">
                <a:latin typeface="Times New Roman" pitchFamily="18" charset="0"/>
              </a:rPr>
              <a:t>：</a:t>
            </a:r>
            <a:endParaRPr lang="en-US" altLang="zh-CN" sz="2400" dirty="0" smtClean="0">
              <a:latin typeface="Times New Roman" pitchFamily="18" charset="0"/>
            </a:endParaRPr>
          </a:p>
          <a:p>
            <a:pPr algn="just" eaLnBrk="0" hangingPunct="0">
              <a:spcBef>
                <a:spcPct val="50000"/>
              </a:spcBef>
            </a:pPr>
            <a:r>
              <a:rPr lang="en-US" altLang="zh-CN" sz="1800" dirty="0" smtClean="0">
                <a:latin typeface="Times New Roman" pitchFamily="18" charset="0"/>
                <a:ea typeface="楷体_GB2312" pitchFamily="49" charset="-122"/>
              </a:rPr>
              <a:t>1</a:t>
            </a:r>
            <a:r>
              <a:rPr lang="zh-CN" altLang="en-US" sz="1800" dirty="0" smtClean="0">
                <a:latin typeface="Times New Roman" pitchFamily="18" charset="0"/>
                <a:ea typeface="楷体_GB2312" pitchFamily="49" charset="-122"/>
              </a:rPr>
              <a:t>）</a:t>
            </a:r>
            <a:r>
              <a:rPr lang="zh-CN" altLang="en-US" sz="1800" dirty="0" smtClean="0"/>
              <a:t>基于文档的驱动，</a:t>
            </a:r>
            <a:r>
              <a:rPr lang="zh-CN" altLang="en-US" sz="1800" dirty="0" smtClean="0">
                <a:latin typeface="Times New Roman" pitchFamily="18" charset="0"/>
                <a:ea typeface="楷体_GB2312" pitchFamily="49" charset="-122"/>
              </a:rPr>
              <a:t>各个阶段的划分完全固定，阶段之间产生大量的文档，极大地增加了工作量。</a:t>
            </a:r>
          </a:p>
          <a:p>
            <a:pPr algn="just" eaLnBrk="0" hangingPunct="0">
              <a:spcBef>
                <a:spcPct val="50000"/>
              </a:spcBef>
            </a:pPr>
            <a:r>
              <a:rPr lang="en-US" altLang="zh-CN" sz="1800" dirty="0" smtClean="0">
                <a:latin typeface="Times New Roman" pitchFamily="18" charset="0"/>
                <a:ea typeface="楷体_GB2312" pitchFamily="49" charset="-122"/>
              </a:rPr>
              <a:t>2</a:t>
            </a:r>
            <a:r>
              <a:rPr lang="zh-CN" altLang="en-US" sz="1800" dirty="0" smtClean="0">
                <a:latin typeface="Times New Roman" pitchFamily="18" charset="0"/>
                <a:ea typeface="楷体_GB2312" pitchFamily="49" charset="-122"/>
              </a:rPr>
              <a:t>）由于开发模型是线性的，用户只有等到整个过程的末期才能见到开发成果，从而增加了开发风险。</a:t>
            </a:r>
          </a:p>
          <a:p>
            <a:pPr algn="just" eaLnBrk="0" hangingPunct="0">
              <a:spcBef>
                <a:spcPct val="50000"/>
              </a:spcBef>
            </a:pPr>
            <a:r>
              <a:rPr lang="en-US" altLang="zh-CN" sz="1800" dirty="0" smtClean="0">
                <a:latin typeface="Times New Roman" pitchFamily="18" charset="0"/>
                <a:ea typeface="楷体_GB2312" pitchFamily="49" charset="-122"/>
              </a:rPr>
              <a:t>3</a:t>
            </a:r>
            <a:r>
              <a:rPr lang="zh-CN" altLang="en-US" sz="1800" dirty="0" smtClean="0">
                <a:latin typeface="Times New Roman" pitchFamily="18" charset="0"/>
                <a:ea typeface="楷体_GB2312" pitchFamily="49" charset="-122"/>
              </a:rPr>
              <a:t>）瀑布模型的突出缺点是不适应用户需求的变化。</a:t>
            </a:r>
          </a:p>
          <a:p>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t>
            </a:r>
            <a:r>
              <a:rPr lang="zh-CN" altLang="en-US" dirty="0" smtClean="0"/>
              <a:t>模型</a:t>
            </a:r>
            <a:r>
              <a:rPr lang="en-US" altLang="zh-CN" dirty="0" smtClean="0"/>
              <a:t>—</a:t>
            </a:r>
            <a:r>
              <a:rPr lang="zh-CN" altLang="en-US" dirty="0" smtClean="0"/>
              <a:t> 瀑布模型的变型</a:t>
            </a:r>
            <a:endParaRPr lang="zh-CN" altLang="en-US" dirty="0"/>
          </a:p>
        </p:txBody>
      </p:sp>
      <p:pic>
        <p:nvPicPr>
          <p:cNvPr id="49153" name="Picture 1" descr="C:\Users\Administrator\Documents\Tencent Files\337856717\Image\Group\}2~P}H[%AYP(3J37XIJ~RX9.gif"/>
          <p:cNvPicPr>
            <a:picLocks noGrp="1" noChangeAspect="1" noChangeArrowheads="1"/>
          </p:cNvPicPr>
          <p:nvPr>
            <p:ph idx="4294967295"/>
          </p:nvPr>
        </p:nvPicPr>
        <p:blipFill>
          <a:blip r:embed="rId2"/>
          <a:srcRect/>
          <a:stretch>
            <a:fillRect/>
          </a:stretch>
        </p:blipFill>
        <p:spPr bwMode="auto">
          <a:xfrm>
            <a:off x="1071538" y="1571612"/>
            <a:ext cx="7000924" cy="445274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优点：</a:t>
            </a:r>
            <a:endParaRPr lang="en-US" altLang="zh-CN" dirty="0" smtClean="0"/>
          </a:p>
          <a:p>
            <a:pPr marL="457200" indent="-457200">
              <a:buFont typeface="+mj-lt"/>
              <a:buAutoNum type="arabicPeriod"/>
            </a:pPr>
            <a:r>
              <a:rPr lang="zh-CN" altLang="en-US" sz="2400" dirty="0" smtClean="0"/>
              <a:t>强调了在整个软件项目开发中需要经历的若干个测试级别，并与每一个开发级别对应；</a:t>
            </a:r>
            <a:endParaRPr lang="en-US" altLang="zh-CN" sz="2400" dirty="0" smtClean="0"/>
          </a:p>
          <a:p>
            <a:pPr marL="457200" indent="-457200">
              <a:buFont typeface="+mj-lt"/>
              <a:buAutoNum type="arabicPeriod"/>
            </a:pPr>
            <a:r>
              <a:rPr lang="zh-CN" altLang="en-US" sz="2400" dirty="0" smtClean="0"/>
              <a:t>指出测试的对象除了包括程序，还应该包括需求和设计。</a:t>
            </a:r>
            <a:endParaRPr lang="en-US" altLang="zh-CN" sz="2400" dirty="0" smtClean="0"/>
          </a:p>
          <a:p>
            <a:pPr marL="457200" indent="-457200">
              <a:buFont typeface="+mj-lt"/>
              <a:buAutoNum type="arabicPeriod"/>
            </a:pPr>
            <a:endParaRPr lang="en-US" altLang="zh-CN" sz="2400" dirty="0" smtClean="0"/>
          </a:p>
          <a:p>
            <a:r>
              <a:rPr lang="zh-CN" altLang="en-US" dirty="0" smtClean="0"/>
              <a:t>局限性：</a:t>
            </a:r>
            <a:endParaRPr lang="en-US" altLang="zh-CN" dirty="0" smtClean="0"/>
          </a:p>
          <a:p>
            <a:pPr marL="457200" indent="-457200">
              <a:buNone/>
            </a:pPr>
            <a:r>
              <a:rPr lang="en-US" altLang="zh-CN" sz="2400" dirty="0" smtClean="0"/>
              <a:t>      V</a:t>
            </a:r>
            <a:r>
              <a:rPr lang="zh-CN" altLang="en-US" sz="2400" dirty="0" smtClean="0"/>
              <a:t>模型仅仅把测试过程作为在需求分析、系统设计及编码之后的一个阶段，忽视了测试对需求分析</a:t>
            </a:r>
            <a:r>
              <a:rPr lang="en-US" altLang="zh-CN" sz="2400" dirty="0" smtClean="0"/>
              <a:t>,</a:t>
            </a:r>
            <a:r>
              <a:rPr lang="zh-CN" altLang="en-US" sz="2400" dirty="0" smtClean="0"/>
              <a:t>系统设计的验证，需求的满足情况一直到后期的验收测试才被验证。</a:t>
            </a:r>
            <a:endParaRPr lang="zh-CN" altLang="en-US" sz="2400" dirty="0"/>
          </a:p>
        </p:txBody>
      </p:sp>
      <p:sp>
        <p:nvSpPr>
          <p:cNvPr id="4" name="标题 1"/>
          <p:cNvSpPr>
            <a:spLocks noGrp="1"/>
          </p:cNvSpPr>
          <p:nvPr>
            <p:ph type="title"/>
          </p:nvPr>
        </p:nvSpPr>
        <p:spPr/>
        <p:txBody>
          <a:bodyPr/>
          <a:lstStyle/>
          <a:p>
            <a:r>
              <a:rPr lang="en-US" altLang="zh-CN" dirty="0" smtClean="0"/>
              <a:t>V</a:t>
            </a:r>
            <a:r>
              <a:rPr lang="zh-CN" altLang="en-US" dirty="0" smtClean="0"/>
              <a:t>模型</a:t>
            </a:r>
            <a:r>
              <a:rPr lang="en-US" altLang="zh-CN" dirty="0" smtClean="0"/>
              <a:t>—</a:t>
            </a:r>
            <a:r>
              <a:rPr lang="zh-CN" altLang="en-US" dirty="0" smtClean="0"/>
              <a:t> 瀑布模型的变型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8715436" cy="654032"/>
          </a:xfrm>
        </p:spPr>
        <p:txBody>
          <a:bodyPr/>
          <a:lstStyle/>
          <a:p>
            <a:r>
              <a:rPr lang="en-US" altLang="zh-CN" dirty="0" smtClean="0"/>
              <a:t>W</a:t>
            </a:r>
            <a:r>
              <a:rPr lang="zh-CN" altLang="en-US" dirty="0" smtClean="0"/>
              <a:t>模型</a:t>
            </a:r>
            <a:r>
              <a:rPr lang="en-US" altLang="zh-CN" dirty="0" smtClean="0"/>
              <a:t>(</a:t>
            </a:r>
            <a:r>
              <a:rPr lang="zh-CN" altLang="en-US" dirty="0" smtClean="0"/>
              <a:t>又叫</a:t>
            </a:r>
            <a:r>
              <a:rPr lang="en-US" dirty="0" smtClean="0"/>
              <a:t>V&amp;V</a:t>
            </a:r>
            <a:r>
              <a:rPr lang="zh-CN" altLang="en-US" dirty="0" smtClean="0"/>
              <a:t>模型</a:t>
            </a:r>
            <a:r>
              <a:rPr lang="en-US" altLang="zh-CN" dirty="0" smtClean="0"/>
              <a:t>)– V</a:t>
            </a:r>
            <a:r>
              <a:rPr lang="zh-CN" altLang="en-US" dirty="0" smtClean="0"/>
              <a:t>模型的升级版</a:t>
            </a:r>
            <a:endParaRPr lang="zh-CN" altLang="en-US" dirty="0"/>
          </a:p>
        </p:txBody>
      </p:sp>
      <p:pic>
        <p:nvPicPr>
          <p:cNvPr id="48129" name="Picture 1" descr="C:\Users\Administrator\Documents\Tencent Files\337856717\Image\Group\$J$}DAXX{P(ELPV(6RH%2~9.gif"/>
          <p:cNvPicPr>
            <a:picLocks noChangeAspect="1" noChangeArrowheads="1"/>
          </p:cNvPicPr>
          <p:nvPr/>
        </p:nvPicPr>
        <p:blipFill>
          <a:blip r:embed="rId3"/>
          <a:srcRect/>
          <a:stretch>
            <a:fillRect/>
          </a:stretch>
        </p:blipFill>
        <p:spPr bwMode="auto">
          <a:xfrm>
            <a:off x="428597" y="1357298"/>
            <a:ext cx="7929618" cy="4866953"/>
          </a:xfrm>
          <a:prstGeom prst="rect">
            <a:avLst/>
          </a:prstGeom>
          <a:noFill/>
        </p:spPr>
      </p:pic>
      <p:sp>
        <p:nvSpPr>
          <p:cNvPr id="6" name="矩形 5"/>
          <p:cNvSpPr/>
          <p:nvPr/>
        </p:nvSpPr>
        <p:spPr>
          <a:xfrm>
            <a:off x="4572000" y="6215082"/>
            <a:ext cx="4625562" cy="369332"/>
          </a:xfrm>
          <a:prstGeom prst="rect">
            <a:avLst/>
          </a:prstGeom>
        </p:spPr>
        <p:txBody>
          <a:bodyPr wrap="none">
            <a:spAutoFit/>
          </a:bodyPr>
          <a:lstStyle/>
          <a:p>
            <a:pPr lvl="0" fontAlgn="base">
              <a:spcBef>
                <a:spcPct val="0"/>
              </a:spcBef>
              <a:spcAft>
                <a:spcPct val="0"/>
              </a:spcAft>
            </a:pPr>
            <a:r>
              <a:rPr lang="zh-CN" altLang="zh-CN" dirty="0" smtClean="0">
                <a:solidFill>
                  <a:srgbClr val="333333"/>
                </a:solidFill>
                <a:latin typeface="Arial" pitchFamily="34" charset="0"/>
                <a:ea typeface="宋体" pitchFamily="2" charset="-122"/>
                <a:cs typeface="Arial" pitchFamily="34" charset="0"/>
              </a:rPr>
              <a:t>V&amp;V= Validation</a:t>
            </a:r>
            <a:r>
              <a:rPr lang="en-US" altLang="zh-CN" dirty="0" smtClean="0">
                <a:solidFill>
                  <a:srgbClr val="333333"/>
                </a:solidFill>
                <a:latin typeface="Arial" pitchFamily="34" charset="0"/>
                <a:ea typeface="宋体" pitchFamily="2" charset="-122"/>
                <a:cs typeface="Arial" pitchFamily="34" charset="0"/>
              </a:rPr>
              <a:t>(</a:t>
            </a:r>
            <a:r>
              <a:rPr lang="zh-CN" altLang="en-US" dirty="0" smtClean="0">
                <a:solidFill>
                  <a:srgbClr val="333333"/>
                </a:solidFill>
                <a:latin typeface="Arial" pitchFamily="34" charset="0"/>
                <a:ea typeface="宋体" pitchFamily="2" charset="-122"/>
                <a:cs typeface="Arial" pitchFamily="34" charset="0"/>
              </a:rPr>
              <a:t>验证</a:t>
            </a:r>
            <a:r>
              <a:rPr lang="en-US" altLang="zh-CN" dirty="0" smtClean="0">
                <a:solidFill>
                  <a:srgbClr val="333333"/>
                </a:solidFill>
                <a:latin typeface="Arial" pitchFamily="34" charset="0"/>
                <a:ea typeface="宋体" pitchFamily="2" charset="-122"/>
                <a:cs typeface="Arial" pitchFamily="34" charset="0"/>
              </a:rPr>
              <a:t>) </a:t>
            </a:r>
            <a:r>
              <a:rPr lang="zh-CN" altLang="zh-CN" dirty="0" smtClean="0">
                <a:solidFill>
                  <a:srgbClr val="333333"/>
                </a:solidFill>
                <a:latin typeface="Arial" pitchFamily="34" charset="0"/>
                <a:ea typeface="宋体" pitchFamily="2" charset="-122"/>
                <a:cs typeface="Arial" pitchFamily="34" charset="0"/>
              </a:rPr>
              <a:t>and</a:t>
            </a:r>
            <a:r>
              <a:rPr lang="en-US" altLang="zh-CN" dirty="0" smtClean="0">
                <a:solidFill>
                  <a:srgbClr val="333333"/>
                </a:solidFill>
                <a:latin typeface="Arial" pitchFamily="34" charset="0"/>
                <a:ea typeface="宋体" pitchFamily="2" charset="-122"/>
                <a:cs typeface="Arial" pitchFamily="34" charset="0"/>
              </a:rPr>
              <a:t> </a:t>
            </a:r>
            <a:r>
              <a:rPr lang="zh-CN" altLang="zh-CN" dirty="0" smtClean="0">
                <a:solidFill>
                  <a:srgbClr val="333333"/>
                </a:solidFill>
                <a:latin typeface="Arial" pitchFamily="34" charset="0"/>
                <a:ea typeface="宋体" pitchFamily="2" charset="-122"/>
                <a:cs typeface="Arial" pitchFamily="34" charset="0"/>
              </a:rPr>
              <a:t>Verification</a:t>
            </a:r>
            <a:r>
              <a:rPr lang="zh-CN" altLang="zh-CN" sz="1400" dirty="0" smtClean="0">
                <a:latin typeface="Arial" pitchFamily="34" charset="0"/>
                <a:ea typeface="宋体" pitchFamily="2" charset="-122"/>
                <a:cs typeface="宋体" pitchFamily="2" charset="-122"/>
              </a:rPr>
              <a:t> </a:t>
            </a:r>
            <a:r>
              <a:rPr lang="en-US" altLang="zh-CN" sz="1400" dirty="0" smtClean="0">
                <a:latin typeface="Arial" pitchFamily="34" charset="0"/>
                <a:ea typeface="宋体" pitchFamily="2" charset="-122"/>
                <a:cs typeface="宋体" pitchFamily="2" charset="-122"/>
              </a:rPr>
              <a:t>(</a:t>
            </a:r>
            <a:r>
              <a:rPr lang="zh-CN" altLang="en-US" sz="1400" dirty="0" smtClean="0">
                <a:latin typeface="Arial" pitchFamily="34" charset="0"/>
                <a:ea typeface="宋体" pitchFamily="2" charset="-122"/>
                <a:cs typeface="宋体" pitchFamily="2" charset="-122"/>
              </a:rPr>
              <a:t>确认</a:t>
            </a:r>
            <a:r>
              <a:rPr lang="en-US" altLang="zh-CN" sz="1400" dirty="0" smtClean="0">
                <a:latin typeface="Arial" pitchFamily="34" charset="0"/>
                <a:ea typeface="宋体" pitchFamily="2" charset="-122"/>
                <a:cs typeface="宋体" pitchFamily="2" charset="-122"/>
              </a:rPr>
              <a:t>)</a:t>
            </a:r>
            <a:endParaRPr lang="zh-CN" altLang="zh-CN" sz="4000" dirty="0" smtClean="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r>
              <a:rPr lang="zh-CN" altLang="en-US" dirty="0" smtClean="0"/>
              <a:t>优点：</a:t>
            </a:r>
            <a:endParaRPr lang="en-US" altLang="zh-CN" dirty="0" smtClean="0"/>
          </a:p>
          <a:p>
            <a:pPr marL="514350" indent="-514350">
              <a:buFont typeface="+mj-lt"/>
              <a:buAutoNum type="arabicPeriod"/>
            </a:pPr>
            <a:r>
              <a:rPr lang="zh-CN" altLang="en-US" sz="2400" dirty="0" smtClean="0"/>
              <a:t>测试的活动与软件开发同步进行</a:t>
            </a:r>
          </a:p>
          <a:p>
            <a:pPr marL="514350" indent="-514350">
              <a:buFont typeface="+mj-lt"/>
              <a:buAutoNum type="arabicPeriod"/>
            </a:pPr>
            <a:r>
              <a:rPr lang="zh-CN" altLang="en-US" sz="2400" dirty="0" smtClean="0"/>
              <a:t>测试的对象不仅仅是程序，还包括需求和设计</a:t>
            </a:r>
          </a:p>
          <a:p>
            <a:pPr marL="514350" indent="-514350">
              <a:buFont typeface="+mj-lt"/>
              <a:buAutoNum type="arabicPeriod"/>
            </a:pPr>
            <a:r>
              <a:rPr lang="zh-CN" altLang="en-US" sz="2400" dirty="0" smtClean="0"/>
              <a:t>尽早发现软件缺陷可降低软件开发的成本</a:t>
            </a:r>
            <a:endParaRPr lang="en-US" altLang="zh-CN" sz="2400" dirty="0" smtClean="0"/>
          </a:p>
          <a:p>
            <a:pPr marL="514350" indent="-514350">
              <a:buFont typeface="+mj-lt"/>
              <a:buAutoNum type="arabicPeriod"/>
            </a:pPr>
            <a:endParaRPr lang="zh-CN" altLang="en-US" sz="2400" dirty="0" smtClean="0"/>
          </a:p>
          <a:p>
            <a:r>
              <a:rPr lang="zh-CN" altLang="en-US" dirty="0" smtClean="0"/>
              <a:t>局限性：</a:t>
            </a:r>
            <a:endParaRPr lang="en-US" altLang="zh-CN" dirty="0" smtClean="0"/>
          </a:p>
          <a:p>
            <a:pPr marL="457200" indent="-457200">
              <a:buFont typeface="+mj-lt"/>
              <a:buAutoNum type="arabicPeriod"/>
            </a:pPr>
            <a:r>
              <a:rPr lang="zh-CN" altLang="en-US" sz="2400" dirty="0" smtClean="0"/>
              <a:t>在</a:t>
            </a:r>
            <a:r>
              <a:rPr lang="en-US" altLang="zh-CN" sz="2400" dirty="0" smtClean="0"/>
              <a:t>W</a:t>
            </a:r>
            <a:r>
              <a:rPr lang="zh-CN" altLang="en-US" sz="2400" dirty="0" smtClean="0"/>
              <a:t>模型中，需求、设计、编码等活动被视为串行的，同时，测试和开发活动也保持着一种线性的前后关系，上一阶段完全结束，才可正式开始下一个阶段工作。这样就无法支持迭代的开发模型。</a:t>
            </a:r>
            <a:endParaRPr lang="en-US" altLang="zh-CN" sz="2400" dirty="0" smtClean="0"/>
          </a:p>
          <a:p>
            <a:pPr marL="457200" indent="-457200">
              <a:buFont typeface="+mj-lt"/>
              <a:buAutoNum type="arabicPeriod"/>
            </a:pPr>
            <a:r>
              <a:rPr lang="zh-CN" altLang="en-US" sz="2400" dirty="0" smtClean="0"/>
              <a:t>对于当前软件开发复杂多变的情况，</a:t>
            </a:r>
            <a:r>
              <a:rPr lang="en-US" altLang="zh-CN" sz="2400" dirty="0" smtClean="0"/>
              <a:t>W</a:t>
            </a:r>
            <a:r>
              <a:rPr lang="zh-CN" altLang="en-US" sz="2400" dirty="0" smtClean="0"/>
              <a:t>模型并不能解除测试管理面临的困惑</a:t>
            </a:r>
            <a:r>
              <a:rPr lang="zh-CN" altLang="en-US" dirty="0" smtClean="0"/>
              <a:t>。</a:t>
            </a:r>
            <a:endParaRPr lang="zh-CN" altLang="en-US" dirty="0"/>
          </a:p>
        </p:txBody>
      </p:sp>
      <p:sp>
        <p:nvSpPr>
          <p:cNvPr id="7" name="标题 1"/>
          <p:cNvSpPr>
            <a:spLocks noGrp="1"/>
          </p:cNvSpPr>
          <p:nvPr>
            <p:ph type="title"/>
          </p:nvPr>
        </p:nvSpPr>
        <p:spPr>
          <a:xfrm>
            <a:off x="-32" y="60324"/>
            <a:ext cx="7000924" cy="654032"/>
          </a:xfrm>
        </p:spPr>
        <p:txBody>
          <a:bodyPr/>
          <a:lstStyle/>
          <a:p>
            <a:r>
              <a:rPr lang="en-US" altLang="zh-CN" sz="3200" dirty="0" smtClean="0"/>
              <a:t>W</a:t>
            </a:r>
            <a:r>
              <a:rPr lang="zh-CN" altLang="en-US" sz="3200" dirty="0" smtClean="0"/>
              <a:t>模型</a:t>
            </a:r>
            <a:r>
              <a:rPr lang="en-US" altLang="zh-CN" sz="3200" dirty="0" smtClean="0"/>
              <a:t>(</a:t>
            </a:r>
            <a:r>
              <a:rPr lang="zh-CN" altLang="en-US" sz="3200" dirty="0" smtClean="0"/>
              <a:t>又叫</a:t>
            </a:r>
            <a:r>
              <a:rPr lang="en-US" sz="3200" dirty="0" smtClean="0"/>
              <a:t>V&amp;V</a:t>
            </a:r>
            <a:r>
              <a:rPr lang="zh-CN" altLang="en-US" sz="3200" dirty="0" smtClean="0"/>
              <a:t>模型</a:t>
            </a:r>
            <a:r>
              <a:rPr lang="en-US" altLang="zh-CN" sz="3200" dirty="0" smtClean="0"/>
              <a:t>)– V</a:t>
            </a:r>
            <a:r>
              <a:rPr lang="zh-CN" altLang="en-US" sz="3200" dirty="0" smtClean="0"/>
              <a:t>模型的升级</a:t>
            </a: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142976" y="178592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软件产品</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7" name="Rectangle 4"/>
          <p:cNvSpPr>
            <a:spLocks noChangeArrowheads="1"/>
          </p:cNvSpPr>
          <p:nvPr/>
        </p:nvSpPr>
        <p:spPr bwMode="auto">
          <a:xfrm>
            <a:off x="1142976" y="2500306"/>
            <a:ext cx="5643602" cy="560398"/>
          </a:xfrm>
          <a:prstGeom prst="rect">
            <a:avLst/>
          </a:prstGeom>
          <a:noFill/>
          <a:ln w="9525">
            <a:noFill/>
            <a:miter lim="800000"/>
            <a:headEnd/>
            <a:tailEnd/>
          </a:ln>
          <a:effectLst/>
        </p:spPr>
        <p:txBody>
          <a:bodyPr/>
          <a:lstStyle/>
          <a:p>
            <a:pPr marL="342900" indent="-342900" algn="l">
              <a:lnSpc>
                <a:spcPct val="110000"/>
              </a:lnSpc>
              <a:spcBef>
                <a:spcPct val="25000"/>
              </a:spcBef>
              <a:buSzPct val="110000"/>
            </a:pPr>
            <a:r>
              <a:rPr lang="en-US" sz="3200" b="0" i="0" dirty="0">
                <a:solidFill>
                  <a:schemeClr val="tx1"/>
                </a:solidFill>
                <a:effectLst/>
                <a:latin typeface="+mj-ea"/>
                <a:ea typeface="+mj-ea"/>
              </a:rPr>
              <a:t>Chapter 2 </a:t>
            </a:r>
            <a:r>
              <a:rPr lang="zh-CN" altLang="en-US" sz="3200" b="0" i="0" dirty="0" smtClean="0">
                <a:solidFill>
                  <a:schemeClr val="tx1"/>
                </a:solidFill>
                <a:effectLst/>
                <a:latin typeface="+mj-ea"/>
                <a:ea typeface="+mj-ea"/>
              </a:rPr>
              <a:t>软件工程</a:t>
            </a:r>
            <a:endParaRPr lang="zh-CN" altLang="en-US" sz="3200" b="0" i="0" dirty="0">
              <a:solidFill>
                <a:schemeClr val="tx1"/>
              </a:solidFill>
              <a:effectLst/>
              <a:latin typeface="+mj-ea"/>
              <a:ea typeface="+mj-ea"/>
            </a:endParaRPr>
          </a:p>
        </p:txBody>
      </p:sp>
      <p:sp>
        <p:nvSpPr>
          <p:cNvPr id="12" name="TextBox 11"/>
          <p:cNvSpPr txBox="1"/>
          <p:nvPr/>
        </p:nvSpPr>
        <p:spPr>
          <a:xfrm>
            <a:off x="-32" y="-24"/>
            <a:ext cx="2569934" cy="769441"/>
          </a:xfrm>
          <a:prstGeom prst="rect">
            <a:avLst/>
          </a:prstGeom>
          <a:noFill/>
        </p:spPr>
        <p:txBody>
          <a:bodyPr wrap="none" rtlCol="0">
            <a:spAutoFit/>
          </a:bodyPr>
          <a:lstStyle/>
          <a:p>
            <a:r>
              <a:rPr lang="zh-CN" altLang="en-US" sz="4400" dirty="0" smtClean="0"/>
              <a:t>课程目 录</a:t>
            </a:r>
            <a:endParaRPr lang="zh-CN" altLang="en-US" sz="4400" dirty="0"/>
          </a:p>
        </p:txBody>
      </p:sp>
      <p:sp>
        <p:nvSpPr>
          <p:cNvPr id="6" name="Rectangle 3"/>
          <p:cNvSpPr txBox="1">
            <a:spLocks noChangeArrowheads="1"/>
          </p:cNvSpPr>
          <p:nvPr/>
        </p:nvSpPr>
        <p:spPr>
          <a:xfrm>
            <a:off x="1142976" y="3143248"/>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3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软件开发过程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8" name="Rectangle 3"/>
          <p:cNvSpPr txBox="1">
            <a:spLocks noChangeArrowheads="1"/>
          </p:cNvSpPr>
          <p:nvPr/>
        </p:nvSpPr>
        <p:spPr>
          <a:xfrm>
            <a:off x="1142976" y="378619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4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软件生命周期</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9" name="Rectangle 3"/>
          <p:cNvSpPr txBox="1">
            <a:spLocks noChangeArrowheads="1"/>
          </p:cNvSpPr>
          <p:nvPr/>
        </p:nvSpPr>
        <p:spPr>
          <a:xfrm>
            <a:off x="1142976" y="4429132"/>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5 </a:t>
            </a:r>
            <a:r>
              <a:rPr lang="zh-CN" altLang="en-US" sz="3200" dirty="0" smtClean="0">
                <a:latin typeface="+mj-ea"/>
                <a:ea typeface="+mj-ea"/>
              </a:rPr>
              <a:t>软件研发流程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0" name="Rectangle 3"/>
          <p:cNvSpPr txBox="1">
            <a:spLocks noChangeArrowheads="1"/>
          </p:cNvSpPr>
          <p:nvPr/>
        </p:nvSpPr>
        <p:spPr>
          <a:xfrm>
            <a:off x="1142976" y="5000636"/>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6 </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软件测试流程</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1" name="Rectangle 3"/>
          <p:cNvSpPr txBox="1">
            <a:spLocks noChangeArrowheads="1"/>
          </p:cNvSpPr>
          <p:nvPr/>
        </p:nvSpPr>
        <p:spPr>
          <a:xfrm>
            <a:off x="1142976" y="5572140"/>
            <a:ext cx="7215238" cy="576256"/>
          </a:xfrm>
          <a:prstGeom prst="rect">
            <a:avLst/>
          </a:prstGeom>
          <a:ln/>
        </p:spPr>
        <p:txBody>
          <a:bodyPr/>
          <a:lstStyle/>
          <a:p>
            <a:pPr marL="342900" marR="0" lvl="0" indent="-342900" algn="l" defTabSz="914400" rtl="0" eaLnBrk="1" fontAlgn="auto" latinLnBrk="0" hangingPunct="1">
              <a:lnSpc>
                <a:spcPct val="120000"/>
              </a:lnSpc>
              <a:spcBef>
                <a:spcPct val="25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7 </a:t>
            </a:r>
            <a:r>
              <a:rPr lang="zh-CN" altLang="en-US" sz="3200" dirty="0" smtClean="0">
                <a:latin typeface="+mj-ea"/>
                <a:ea typeface="+mj-ea"/>
              </a:rPr>
              <a:t>软件项目成员</a:t>
            </a: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螺旋模型</a:t>
            </a:r>
            <a:endParaRPr lang="zh-CN" altLang="en-US" dirty="0"/>
          </a:p>
        </p:txBody>
      </p:sp>
      <p:sp>
        <p:nvSpPr>
          <p:cNvPr id="5"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B3C95F28-5468-4AC5-8870-BB00339974AC}" type="datetime1">
              <a:rPr lang="zh-CN" altLang="en-US" sz="1200">
                <a:solidFill>
                  <a:srgbClr val="B5A788"/>
                </a:solidFill>
                <a:latin typeface="Constantia" pitchFamily="18" charset="0"/>
              </a:rPr>
              <a:pPr algn="r"/>
              <a:t>2017/7/24</a:t>
            </a:fld>
            <a:endParaRPr lang="en-US" altLang="zh-CN" sz="1200">
              <a:solidFill>
                <a:srgbClr val="B5A788"/>
              </a:solidFill>
              <a:latin typeface="Constantia" pitchFamily="18" charset="0"/>
            </a:endParaRPr>
          </a:p>
        </p:txBody>
      </p:sp>
      <p:pic>
        <p:nvPicPr>
          <p:cNvPr id="6" name="Picture 2" descr="C:\Documents and Settings\lijie\Local Settings\Temporary Internet Files\Content.IE5\MNHYGRBX\MP900438617[1].jpg"/>
          <p:cNvPicPr>
            <a:picLocks noGrp="1" noChangeAspect="1" noChangeArrowheads="1"/>
          </p:cNvPicPr>
          <p:nvPr>
            <p:ph idx="4294967295"/>
          </p:nvPr>
        </p:nvPicPr>
        <p:blipFill>
          <a:blip r:embed="rId3"/>
          <a:srcRect/>
          <a:stretch>
            <a:fillRect/>
          </a:stretch>
        </p:blipFill>
        <p:spPr>
          <a:xfrm>
            <a:off x="1739900" y="1719263"/>
            <a:ext cx="5741988" cy="4260850"/>
          </a:xfrm>
          <a:prstGeom prst="rect">
            <a:avLst/>
          </a:prstGeom>
        </p:spPr>
      </p:pic>
      <p:cxnSp>
        <p:nvCxnSpPr>
          <p:cNvPr id="7" name="直接连接符 7"/>
          <p:cNvCxnSpPr>
            <a:cxnSpLocks noChangeShapeType="1"/>
          </p:cNvCxnSpPr>
          <p:nvPr/>
        </p:nvCxnSpPr>
        <p:spPr bwMode="auto">
          <a:xfrm>
            <a:off x="1763713" y="2071688"/>
            <a:ext cx="5715000" cy="3286125"/>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cxnSp>
        <p:nvCxnSpPr>
          <p:cNvPr id="8" name="直接连接符 8"/>
          <p:cNvCxnSpPr>
            <a:cxnSpLocks noChangeShapeType="1"/>
          </p:cNvCxnSpPr>
          <p:nvPr/>
        </p:nvCxnSpPr>
        <p:spPr bwMode="auto">
          <a:xfrm rot="10800000" flipV="1">
            <a:off x="1763713" y="2071688"/>
            <a:ext cx="5715000" cy="3286125"/>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cxnSp>
        <p:nvCxnSpPr>
          <p:cNvPr id="9" name="直接连接符 14"/>
          <p:cNvCxnSpPr>
            <a:cxnSpLocks noChangeShapeType="1"/>
          </p:cNvCxnSpPr>
          <p:nvPr/>
        </p:nvCxnSpPr>
        <p:spPr bwMode="auto">
          <a:xfrm>
            <a:off x="4611688" y="1719263"/>
            <a:ext cx="0" cy="4260850"/>
          </a:xfrm>
          <a:prstGeom prst="line">
            <a:avLst/>
          </a:prstGeom>
          <a:noFill/>
          <a:ln w="25400" cmpd="sng">
            <a:solidFill>
              <a:schemeClr val="tx1"/>
            </a:solidFill>
            <a:round/>
            <a:headEnd/>
            <a:tailEnd/>
          </a:ln>
          <a:effectLst>
            <a:outerShdw dist="25400" dir="5400000" algn="ctr" rotWithShape="0">
              <a:srgbClr val="000000">
                <a:alpha val="39000"/>
              </a:srgbClr>
            </a:outerShdw>
          </a:effectLst>
        </p:spPr>
      </p:cxnSp>
      <p:sp>
        <p:nvSpPr>
          <p:cNvPr id="10" name="TextBox 15"/>
          <p:cNvSpPr txBox="1">
            <a:spLocks noChangeArrowheads="1"/>
          </p:cNvSpPr>
          <p:nvPr/>
        </p:nvSpPr>
        <p:spPr bwMode="auto">
          <a:xfrm>
            <a:off x="3857625" y="1719263"/>
            <a:ext cx="1285875" cy="923925"/>
          </a:xfrm>
          <a:prstGeom prst="rect">
            <a:avLst/>
          </a:prstGeom>
          <a:noFill/>
          <a:ln w="9525">
            <a:noFill/>
            <a:miter lim="800000"/>
            <a:headEnd/>
            <a:tailEnd/>
          </a:ln>
        </p:spPr>
        <p:txBody>
          <a:bodyPr>
            <a:spAutoFit/>
          </a:bodyPr>
          <a:lstStyle/>
          <a:p>
            <a:r>
              <a:rPr lang="zh-CN" altLang="en-US">
                <a:latin typeface="Constantia" pitchFamily="18" charset="0"/>
              </a:rPr>
              <a:t>确定目标、方案和限制条件</a:t>
            </a:r>
          </a:p>
        </p:txBody>
      </p:sp>
      <p:sp>
        <p:nvSpPr>
          <p:cNvPr id="11" name="TextBox 16"/>
          <p:cNvSpPr txBox="1">
            <a:spLocks noChangeArrowheads="1"/>
          </p:cNvSpPr>
          <p:nvPr/>
        </p:nvSpPr>
        <p:spPr bwMode="auto">
          <a:xfrm>
            <a:off x="5715000" y="1925638"/>
            <a:ext cx="1285875" cy="646112"/>
          </a:xfrm>
          <a:prstGeom prst="rect">
            <a:avLst/>
          </a:prstGeom>
          <a:noFill/>
          <a:ln w="9525">
            <a:noFill/>
            <a:miter lim="800000"/>
            <a:headEnd/>
            <a:tailEnd/>
          </a:ln>
        </p:spPr>
        <p:txBody>
          <a:bodyPr>
            <a:spAutoFit/>
          </a:bodyPr>
          <a:lstStyle/>
          <a:p>
            <a:r>
              <a:rPr lang="zh-CN" altLang="en-US">
                <a:latin typeface="Constantia" pitchFamily="18" charset="0"/>
              </a:rPr>
              <a:t>明确风险，化解风险</a:t>
            </a:r>
          </a:p>
        </p:txBody>
      </p:sp>
      <p:sp>
        <p:nvSpPr>
          <p:cNvPr id="12" name="TextBox 17"/>
          <p:cNvSpPr txBox="1">
            <a:spLocks noChangeArrowheads="1"/>
          </p:cNvSpPr>
          <p:nvPr/>
        </p:nvSpPr>
        <p:spPr bwMode="auto">
          <a:xfrm>
            <a:off x="6643688" y="3425825"/>
            <a:ext cx="1285875" cy="646113"/>
          </a:xfrm>
          <a:prstGeom prst="rect">
            <a:avLst/>
          </a:prstGeom>
          <a:noFill/>
          <a:ln w="9525">
            <a:noFill/>
            <a:miter lim="800000"/>
            <a:headEnd/>
            <a:tailEnd/>
          </a:ln>
        </p:spPr>
        <p:txBody>
          <a:bodyPr>
            <a:spAutoFit/>
          </a:bodyPr>
          <a:lstStyle/>
          <a:p>
            <a:r>
              <a:rPr lang="zh-CN" altLang="en-US">
                <a:latin typeface="Constantia" pitchFamily="18" charset="0"/>
              </a:rPr>
              <a:t>评估可选方案</a:t>
            </a:r>
          </a:p>
        </p:txBody>
      </p:sp>
      <p:sp>
        <p:nvSpPr>
          <p:cNvPr id="13" name="TextBox 18"/>
          <p:cNvSpPr txBox="1">
            <a:spLocks noChangeArrowheads="1"/>
          </p:cNvSpPr>
          <p:nvPr/>
        </p:nvSpPr>
        <p:spPr bwMode="auto">
          <a:xfrm>
            <a:off x="5857875" y="5000625"/>
            <a:ext cx="1285875" cy="646113"/>
          </a:xfrm>
          <a:prstGeom prst="rect">
            <a:avLst/>
          </a:prstGeom>
          <a:noFill/>
          <a:ln w="9525">
            <a:noFill/>
            <a:miter lim="800000"/>
            <a:headEnd/>
            <a:tailEnd/>
          </a:ln>
        </p:spPr>
        <p:txBody>
          <a:bodyPr>
            <a:spAutoFit/>
          </a:bodyPr>
          <a:lstStyle/>
          <a:p>
            <a:r>
              <a:rPr lang="zh-CN" altLang="en-US">
                <a:latin typeface="Constantia" pitchFamily="18" charset="0"/>
              </a:rPr>
              <a:t>开发和测试</a:t>
            </a:r>
          </a:p>
        </p:txBody>
      </p:sp>
      <p:sp>
        <p:nvSpPr>
          <p:cNvPr id="14" name="TextBox 19"/>
          <p:cNvSpPr txBox="1">
            <a:spLocks noChangeArrowheads="1"/>
          </p:cNvSpPr>
          <p:nvPr/>
        </p:nvSpPr>
        <p:spPr bwMode="auto">
          <a:xfrm>
            <a:off x="3643313" y="5000625"/>
            <a:ext cx="1571625" cy="369888"/>
          </a:xfrm>
          <a:prstGeom prst="rect">
            <a:avLst/>
          </a:prstGeom>
          <a:noFill/>
          <a:ln w="9525">
            <a:noFill/>
            <a:miter lim="800000"/>
            <a:headEnd/>
            <a:tailEnd/>
          </a:ln>
        </p:spPr>
        <p:txBody>
          <a:bodyPr>
            <a:spAutoFit/>
          </a:bodyPr>
          <a:lstStyle/>
          <a:p>
            <a:r>
              <a:rPr lang="zh-CN" altLang="en-US">
                <a:latin typeface="Constantia" pitchFamily="18" charset="0"/>
              </a:rPr>
              <a:t>计划下一阶段</a:t>
            </a:r>
          </a:p>
        </p:txBody>
      </p:sp>
      <p:sp>
        <p:nvSpPr>
          <p:cNvPr id="15" name="TextBox 20"/>
          <p:cNvSpPr txBox="1">
            <a:spLocks noChangeArrowheads="1"/>
          </p:cNvSpPr>
          <p:nvPr/>
        </p:nvSpPr>
        <p:spPr bwMode="auto">
          <a:xfrm>
            <a:off x="2571750" y="3500438"/>
            <a:ext cx="1571625" cy="646112"/>
          </a:xfrm>
          <a:prstGeom prst="rect">
            <a:avLst/>
          </a:prstGeom>
          <a:noFill/>
          <a:ln w="9525">
            <a:noFill/>
            <a:miter lim="800000"/>
            <a:headEnd/>
            <a:tailEnd/>
          </a:ln>
        </p:spPr>
        <p:txBody>
          <a:bodyPr>
            <a:spAutoFit/>
          </a:bodyPr>
          <a:lstStyle/>
          <a:p>
            <a:r>
              <a:rPr lang="zh-CN" altLang="en-US">
                <a:latin typeface="Constantia" pitchFamily="18" charset="0"/>
              </a:rPr>
              <a:t>确定进入下一阶段的条件</a:t>
            </a:r>
          </a:p>
        </p:txBody>
      </p:sp>
      <p:pic>
        <p:nvPicPr>
          <p:cNvPr id="16" name="任意多边形 22"/>
          <p:cNvPicPr>
            <a:picLocks noChangeArrowheads="1"/>
          </p:cNvPicPr>
          <p:nvPr/>
        </p:nvPicPr>
        <p:blipFill>
          <a:blip r:embed="rId4"/>
          <a:srcRect/>
          <a:stretch>
            <a:fillRect/>
          </a:stretch>
        </p:blipFill>
        <p:spPr bwMode="auto">
          <a:xfrm>
            <a:off x="2916238" y="1865313"/>
            <a:ext cx="3328987" cy="344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螺旋模型</a:t>
            </a:r>
            <a:endParaRPr lang="zh-CN" altLang="en-US" dirty="0"/>
          </a:p>
        </p:txBody>
      </p:sp>
      <p:sp>
        <p:nvSpPr>
          <p:cNvPr id="5" name="日期占位符 3"/>
          <p:cNvSpPr txBox="1">
            <a:spLocks noGrp="1" noChangeArrowheads="1"/>
          </p:cNvSpPr>
          <p:nvPr/>
        </p:nvSpPr>
        <p:spPr bwMode="auto">
          <a:xfrm>
            <a:off x="6938963" y="6305550"/>
            <a:ext cx="2133600" cy="476250"/>
          </a:xfrm>
          <a:prstGeom prst="rect">
            <a:avLst/>
          </a:prstGeom>
          <a:noFill/>
          <a:ln w="9525">
            <a:noFill/>
            <a:miter lim="800000"/>
            <a:headEnd/>
            <a:tailEnd/>
          </a:ln>
        </p:spPr>
        <p:txBody>
          <a:bodyPr anchor="b"/>
          <a:lstStyle/>
          <a:p>
            <a:pPr algn="r"/>
            <a:fld id="{B3C95F28-5468-4AC5-8870-BB00339974AC}" type="datetime1">
              <a:rPr lang="zh-CN" altLang="en-US" sz="1200">
                <a:solidFill>
                  <a:srgbClr val="B5A788"/>
                </a:solidFill>
                <a:latin typeface="Constantia" pitchFamily="18" charset="0"/>
              </a:rPr>
              <a:pPr algn="r"/>
              <a:t>2017/7/24</a:t>
            </a:fld>
            <a:endParaRPr lang="en-US" altLang="zh-CN" sz="1200">
              <a:solidFill>
                <a:srgbClr val="B5A788"/>
              </a:solidFill>
              <a:latin typeface="Constantia" pitchFamily="18" charset="0"/>
            </a:endParaRPr>
          </a:p>
        </p:txBody>
      </p:sp>
      <p:sp>
        <p:nvSpPr>
          <p:cNvPr id="17" name="内容占位符 2"/>
          <p:cNvSpPr>
            <a:spLocks noGrp="1"/>
          </p:cNvSpPr>
          <p:nvPr>
            <p:ph idx="1"/>
          </p:nvPr>
        </p:nvSpPr>
        <p:spPr>
          <a:xfrm>
            <a:off x="457200" y="1071547"/>
            <a:ext cx="8229600" cy="2571768"/>
          </a:xfrm>
        </p:spPr>
        <p:txBody>
          <a:bodyPr/>
          <a:lstStyle/>
          <a:p>
            <a:pPr>
              <a:buNone/>
            </a:pPr>
            <a:r>
              <a:rPr lang="zh-CN" altLang="en-US" sz="2000" b="1" dirty="0" smtClean="0"/>
              <a:t>优点：</a:t>
            </a:r>
            <a:endParaRPr lang="en-US" altLang="zh-CN" sz="2000" b="1" dirty="0" smtClean="0"/>
          </a:p>
          <a:p>
            <a:r>
              <a:rPr lang="en-US" altLang="zh-CN" sz="2000" dirty="0" smtClean="0"/>
              <a:t>1</a:t>
            </a:r>
            <a:r>
              <a:rPr lang="zh-CN" altLang="en-US" sz="2000" dirty="0" smtClean="0"/>
              <a:t>）可以在项目的各个阶段进行需求变更。</a:t>
            </a:r>
          </a:p>
          <a:p>
            <a:r>
              <a:rPr lang="en-US" altLang="zh-CN" sz="2000" dirty="0" smtClean="0"/>
              <a:t>2</a:t>
            </a:r>
            <a:r>
              <a:rPr lang="zh-CN" altLang="en-US" sz="2000" dirty="0" smtClean="0"/>
              <a:t>）客户能参与每个阶段的验收</a:t>
            </a:r>
            <a:r>
              <a:rPr lang="en-US" altLang="zh-CN" sz="2000" dirty="0" smtClean="0"/>
              <a:t>,</a:t>
            </a:r>
            <a:r>
              <a:rPr lang="zh-CN" altLang="en-US" sz="2000" dirty="0" smtClean="0"/>
              <a:t>保证了项目不偏离正确方向以及项目的可控性。</a:t>
            </a:r>
            <a:endParaRPr lang="en-US" altLang="zh-CN" sz="2000" dirty="0" smtClean="0"/>
          </a:p>
          <a:p>
            <a:r>
              <a:rPr lang="en-US" altLang="zh-CN" sz="2000" dirty="0" smtClean="0"/>
              <a:t>3</a:t>
            </a:r>
            <a:r>
              <a:rPr lang="zh-CN" altLang="en-US" sz="2000" dirty="0" smtClean="0"/>
              <a:t>）对于新近开发，需求不明确的情况下，适合用螺旋模型进行开发，便于风险控制和需求变更</a:t>
            </a:r>
          </a:p>
          <a:p>
            <a:pPr>
              <a:buNone/>
            </a:pPr>
            <a:endParaRPr lang="en-US" altLang="zh-CN" sz="2000" dirty="0" smtClean="0"/>
          </a:p>
          <a:p>
            <a:pPr>
              <a:buNone/>
            </a:pPr>
            <a:endParaRPr lang="en-US" altLang="zh-CN" sz="2000" dirty="0" smtClean="0"/>
          </a:p>
        </p:txBody>
      </p:sp>
      <p:pic>
        <p:nvPicPr>
          <p:cNvPr id="19458" name="Picture 2"/>
          <p:cNvPicPr>
            <a:picLocks noChangeAspect="1" noChangeArrowheads="1"/>
          </p:cNvPicPr>
          <p:nvPr/>
        </p:nvPicPr>
        <p:blipFill>
          <a:blip r:embed="rId3"/>
          <a:srcRect/>
          <a:stretch>
            <a:fillRect/>
          </a:stretch>
        </p:blipFill>
        <p:spPr bwMode="auto">
          <a:xfrm>
            <a:off x="5324475" y="4162425"/>
            <a:ext cx="3819525"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螺旋模型</a:t>
            </a:r>
            <a:endParaRPr lang="zh-CN" altLang="en-US" dirty="0"/>
          </a:p>
        </p:txBody>
      </p:sp>
      <p:sp>
        <p:nvSpPr>
          <p:cNvPr id="3" name="内容占位符 2"/>
          <p:cNvSpPr>
            <a:spLocks noGrp="1"/>
          </p:cNvSpPr>
          <p:nvPr>
            <p:ph idx="1"/>
          </p:nvPr>
        </p:nvSpPr>
        <p:spPr>
          <a:xfrm>
            <a:off x="285720" y="1071546"/>
            <a:ext cx="8229600" cy="4525963"/>
          </a:xfrm>
        </p:spPr>
        <p:txBody>
          <a:bodyPr/>
          <a:lstStyle/>
          <a:p>
            <a:r>
              <a:rPr lang="zh-CN" altLang="en-US" sz="2400" dirty="0" smtClean="0">
                <a:latin typeface="黑变体" charset="0"/>
              </a:rPr>
              <a:t>传统的瀑布模型很难适应需求可变、模糊不定的 软件系统的开发，而且在开发过程中，用户很难参与进去，只有到开发结束才能看到整个软件系统。这种理想的、线性的开发过程，缺乏灵活性，不适合新系统的开发过程。</a:t>
            </a:r>
          </a:p>
          <a:p>
            <a:r>
              <a:rPr lang="zh-CN" altLang="en-US" sz="2400" dirty="0" smtClean="0">
                <a:latin typeface="黑变体" charset="0"/>
              </a:rPr>
              <a:t>而快速原型模型的提出，可以较好的解决瀑布模型的局限性，通过建立原型，可以更好的和客户进行沟通，解决对一些模糊需求的澄清，并且对需求的变化有较强的适应能力。</a:t>
            </a:r>
            <a:endParaRPr lang="zh-CN" altLang="en-US" sz="2400" dirty="0">
              <a:latin typeface="黑变体" charset="0"/>
            </a:endParaRPr>
          </a:p>
        </p:txBody>
      </p:sp>
      <p:pic>
        <p:nvPicPr>
          <p:cNvPr id="20482" name="Picture 2"/>
          <p:cNvPicPr>
            <a:picLocks noChangeAspect="1" noChangeArrowheads="1"/>
          </p:cNvPicPr>
          <p:nvPr/>
        </p:nvPicPr>
        <p:blipFill>
          <a:blip r:embed="rId2"/>
          <a:srcRect/>
          <a:stretch>
            <a:fillRect/>
          </a:stretch>
        </p:blipFill>
        <p:spPr bwMode="auto">
          <a:xfrm>
            <a:off x="2214546" y="3929066"/>
            <a:ext cx="3857652" cy="2928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a:t>
            </a:r>
            <a:endParaRPr lang="zh-CN" altLang="en-US" dirty="0"/>
          </a:p>
        </p:txBody>
      </p:sp>
      <p:sp>
        <p:nvSpPr>
          <p:cNvPr id="3" name="内容占位符 2"/>
          <p:cNvSpPr>
            <a:spLocks noGrp="1"/>
          </p:cNvSpPr>
          <p:nvPr>
            <p:ph idx="1"/>
          </p:nvPr>
        </p:nvSpPr>
        <p:spPr>
          <a:xfrm>
            <a:off x="285720" y="1071547"/>
            <a:ext cx="8229600" cy="1714512"/>
          </a:xfrm>
        </p:spPr>
        <p:txBody>
          <a:bodyPr/>
          <a:lstStyle/>
          <a:p>
            <a:r>
              <a:rPr lang="zh-CN" altLang="en-US" sz="1800" dirty="0" smtClean="0">
                <a:latin typeface="黑变体" charset="0"/>
              </a:rPr>
              <a:t>敏捷开发以用户的需求进化为核心，采用迭代、循序渐进的方法进行软件开发。在敏捷开发中，软件项目在构建初期被切分成多个子项目，各个子项目的成果都经过测试，具备可视、可集成和可运行使用的特征。换言之，就是把一个大项目分为多个相互联系，但也可独立运行的小项目，并分别完成，在此过程中软件一直处于可使用状态。</a:t>
            </a:r>
            <a:endParaRPr lang="zh-CN" altLang="en-US" sz="1800" dirty="0">
              <a:latin typeface="黑变体" charset="0"/>
            </a:endParaRPr>
          </a:p>
        </p:txBody>
      </p:sp>
      <p:pic>
        <p:nvPicPr>
          <p:cNvPr id="19458" name="Picture 2"/>
          <p:cNvPicPr>
            <a:picLocks noChangeAspect="1" noChangeArrowheads="1"/>
          </p:cNvPicPr>
          <p:nvPr/>
        </p:nvPicPr>
        <p:blipFill>
          <a:blip r:embed="rId2"/>
          <a:srcRect/>
          <a:stretch>
            <a:fillRect/>
          </a:stretch>
        </p:blipFill>
        <p:spPr bwMode="auto">
          <a:xfrm>
            <a:off x="1500166" y="2714620"/>
            <a:ext cx="5838825" cy="2166934"/>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1571604" y="5000636"/>
            <a:ext cx="5429288"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a:t>
            </a:r>
            <a:endParaRPr lang="zh-CN" altLang="en-US" dirty="0"/>
          </a:p>
        </p:txBody>
      </p:sp>
      <p:sp>
        <p:nvSpPr>
          <p:cNvPr id="3" name="内容占位符 2"/>
          <p:cNvSpPr>
            <a:spLocks noGrp="1"/>
          </p:cNvSpPr>
          <p:nvPr>
            <p:ph idx="1"/>
          </p:nvPr>
        </p:nvSpPr>
        <p:spPr>
          <a:xfrm>
            <a:off x="285720" y="1071547"/>
            <a:ext cx="8229600" cy="1714512"/>
          </a:xfrm>
        </p:spPr>
        <p:txBody>
          <a:bodyPr/>
          <a:lstStyle/>
          <a:p>
            <a:r>
              <a:rPr lang="zh-CN" altLang="en-US" sz="1800" dirty="0" smtClean="0">
                <a:latin typeface="黑变体" charset="0"/>
              </a:rPr>
              <a:t>采用敏捷开发的好处</a:t>
            </a:r>
            <a:endParaRPr lang="en-US" altLang="zh-CN" sz="1800" dirty="0" smtClean="0">
              <a:latin typeface="黑变体" charset="0"/>
            </a:endParaRPr>
          </a:p>
          <a:p>
            <a:pPr lvl="1"/>
            <a:r>
              <a:rPr lang="zh-CN" altLang="en-US" sz="1400" dirty="0" smtClean="0">
                <a:latin typeface="黑变体" charset="0"/>
              </a:rPr>
              <a:t>传统的瀑布模型无法适应在短时间内不断变化的用户需求，因为在瀑布模型中，是先收集到用户的所有需求，然后对所有需求进行设计、开发和测试，如后期有需求变更，对项目影响很大，甚至导致项目失败。而敏捷开发，是把一个大项目，划分为多个小版本进行开发，及时在开发过程中有需求变更，其影响的范围不广，造成的工作量也不大，因此，在需求不断变化的项目中，采用敏捷开发模式，就显得尤为必要了。</a:t>
            </a:r>
            <a:endParaRPr lang="zh-CN" altLang="en-US" sz="1400" dirty="0">
              <a:latin typeface="黑变体" charset="0"/>
            </a:endParaRPr>
          </a:p>
        </p:txBody>
      </p:sp>
      <p:sp>
        <p:nvSpPr>
          <p:cNvPr id="6" name="内容占位符 2"/>
          <p:cNvSpPr txBox="1">
            <a:spLocks/>
          </p:cNvSpPr>
          <p:nvPr/>
        </p:nvSpPr>
        <p:spPr>
          <a:xfrm>
            <a:off x="285720" y="3143248"/>
            <a:ext cx="8229600" cy="171451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smtClean="0">
                <a:ln>
                  <a:noFill/>
                </a:ln>
                <a:solidFill>
                  <a:schemeClr val="tx1"/>
                </a:solidFill>
                <a:effectLst/>
                <a:uLnTx/>
                <a:uFillTx/>
                <a:latin typeface="黑变体" charset="0"/>
                <a:ea typeface="+mn-ea"/>
                <a:cs typeface="+mn-cs"/>
              </a:rPr>
              <a:t>敏捷开发的实践</a:t>
            </a:r>
            <a:endParaRPr kumimoji="0" lang="en-US" altLang="zh-CN" sz="1800" b="0" i="0" u="none" strike="noStrike" kern="1200" cap="none" spc="0" normalizeH="0" baseline="0" noProof="0" dirty="0" smtClean="0">
              <a:ln>
                <a:noFill/>
              </a:ln>
              <a:solidFill>
                <a:schemeClr val="tx1"/>
              </a:solidFill>
              <a:effectLst/>
              <a:uLnTx/>
              <a:uFillTx/>
              <a:latin typeface="黑变体" charset="0"/>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黑变体" charset="0"/>
                <a:ea typeface="+mn-ea"/>
                <a:cs typeface="+mn-cs"/>
              </a:rPr>
              <a:t>1</a:t>
            </a:r>
            <a:r>
              <a:rPr kumimoji="0" lang="zh-CN" altLang="en-US" sz="1400" b="0" i="0" u="none" strike="noStrike" kern="1200" cap="none" spc="0" normalizeH="0" baseline="0" noProof="0" dirty="0" smtClean="0">
                <a:ln>
                  <a:noFill/>
                </a:ln>
                <a:solidFill>
                  <a:schemeClr val="tx1"/>
                </a:solidFill>
                <a:effectLst/>
                <a:uLnTx/>
                <a:uFillTx/>
                <a:latin typeface="黑变体" charset="0"/>
                <a:ea typeface="+mn-ea"/>
                <a:cs typeface="+mn-cs"/>
              </a:rPr>
              <a:t>、敏捷的项目中，会把一个需求划分成多个小的功能点，每个功能点叫一个</a:t>
            </a:r>
            <a:r>
              <a:rPr kumimoji="0" lang="en-US" altLang="zh-CN" sz="1400" b="0" i="0" u="none" strike="noStrike" kern="1200" cap="none" spc="0" normalizeH="0" baseline="0" noProof="0" dirty="0" smtClean="0">
                <a:ln>
                  <a:noFill/>
                </a:ln>
                <a:solidFill>
                  <a:schemeClr val="tx1"/>
                </a:solidFill>
                <a:effectLst/>
                <a:uLnTx/>
                <a:uFillTx/>
                <a:latin typeface="黑变体" charset="0"/>
                <a:ea typeface="+mn-ea"/>
                <a:cs typeface="+mn-cs"/>
              </a:rPr>
              <a:t>story</a:t>
            </a:r>
            <a:r>
              <a:rPr lang="zh-CN" altLang="en-US" sz="1400" dirty="0" smtClean="0">
                <a:latin typeface="黑变体" charset="0"/>
              </a:rPr>
              <a:t>。</a:t>
            </a:r>
            <a:endParaRPr lang="en-US" altLang="zh-CN" sz="1400" dirty="0" smtClean="0">
              <a:latin typeface="黑变体"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400" b="0" i="0" u="none" strike="noStrike" kern="1200" cap="none" spc="0" normalizeH="0" baseline="0" noProof="0" dirty="0" smtClean="0">
                <a:ln>
                  <a:noFill/>
                </a:ln>
                <a:solidFill>
                  <a:schemeClr val="tx1"/>
                </a:solidFill>
                <a:effectLst/>
                <a:uLnTx/>
                <a:uFillTx/>
                <a:latin typeface="黑变体" charset="0"/>
                <a:ea typeface="+mn-ea"/>
                <a:cs typeface="+mn-cs"/>
              </a:rPr>
              <a:t>2</a:t>
            </a:r>
            <a:r>
              <a:rPr kumimoji="0" lang="zh-CN" altLang="en-US" sz="1400" b="0" i="0" u="none" strike="noStrike" kern="1200" cap="none" spc="0" normalizeH="0" baseline="0" noProof="0" dirty="0" smtClean="0">
                <a:ln>
                  <a:noFill/>
                </a:ln>
                <a:solidFill>
                  <a:schemeClr val="tx1"/>
                </a:solidFill>
                <a:effectLst/>
                <a:uLnTx/>
                <a:uFillTx/>
                <a:latin typeface="黑变体" charset="0"/>
                <a:ea typeface="+mn-ea"/>
                <a:cs typeface="+mn-cs"/>
              </a:rPr>
              <a:t>、每天早上，敏捷团队要开站立会议，讲解前一天任务的完成情况，今天的工作计划，以及好的经验分享。</a:t>
            </a:r>
            <a:endParaRPr kumimoji="0" lang="zh-CN" altLang="en-US" sz="1400" b="0" i="0" u="none" strike="noStrike" kern="1200" cap="none" spc="0" normalizeH="0" baseline="0" noProof="0" dirty="0">
              <a:ln>
                <a:noFill/>
              </a:ln>
              <a:solidFill>
                <a:schemeClr val="tx1"/>
              </a:solidFill>
              <a:effectLst/>
              <a:uLnTx/>
              <a:uFillTx/>
              <a:latin typeface="黑变体" charset="0"/>
              <a:ea typeface="+mn-ea"/>
              <a:cs typeface="+mn-cs"/>
            </a:endParaRPr>
          </a:p>
        </p:txBody>
      </p:sp>
      <p:pic>
        <p:nvPicPr>
          <p:cNvPr id="20482" name="Picture 2"/>
          <p:cNvPicPr>
            <a:picLocks noChangeAspect="1" noChangeArrowheads="1"/>
          </p:cNvPicPr>
          <p:nvPr/>
        </p:nvPicPr>
        <p:blipFill>
          <a:blip r:embed="rId2"/>
          <a:srcRect/>
          <a:stretch>
            <a:fillRect/>
          </a:stretch>
        </p:blipFill>
        <p:spPr bwMode="auto">
          <a:xfrm>
            <a:off x="1071538" y="4357694"/>
            <a:ext cx="3619500" cy="209550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786314" y="4357694"/>
            <a:ext cx="3848034" cy="21478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原型作用</a:t>
            </a:r>
            <a:endParaRPr lang="zh-CN" altLang="en-US" dirty="0"/>
          </a:p>
        </p:txBody>
      </p:sp>
      <p:sp>
        <p:nvSpPr>
          <p:cNvPr id="3" name="内容占位符 2"/>
          <p:cNvSpPr>
            <a:spLocks noGrp="1"/>
          </p:cNvSpPr>
          <p:nvPr>
            <p:ph idx="1"/>
          </p:nvPr>
        </p:nvSpPr>
        <p:spPr>
          <a:xfrm>
            <a:off x="285720" y="928671"/>
            <a:ext cx="8229600" cy="1571635"/>
          </a:xfrm>
        </p:spPr>
        <p:txBody>
          <a:bodyPr/>
          <a:lstStyle/>
          <a:p>
            <a:pPr>
              <a:lnSpc>
                <a:spcPct val="90000"/>
              </a:lnSpc>
            </a:pPr>
            <a:r>
              <a:rPr lang="zh-CN" altLang="en-US" sz="2000" dirty="0" smtClean="0">
                <a:latin typeface="黑变体" charset="0"/>
              </a:rPr>
              <a:t>问题：开发初期很难确定用户需求规格</a:t>
            </a:r>
          </a:p>
          <a:p>
            <a:pPr>
              <a:lnSpc>
                <a:spcPct val="90000"/>
              </a:lnSpc>
            </a:pPr>
            <a:r>
              <a:rPr lang="zh-CN" altLang="en-US" sz="2000" dirty="0" smtClean="0">
                <a:latin typeface="黑变体" charset="0"/>
              </a:rPr>
              <a:t>解决：用户与开发者之间的鸿沟</a:t>
            </a:r>
          </a:p>
          <a:p>
            <a:pPr>
              <a:lnSpc>
                <a:spcPct val="90000"/>
              </a:lnSpc>
              <a:buNone/>
            </a:pPr>
            <a:endParaRPr lang="en-US" altLang="zh-CN" sz="2000" dirty="0" smtClean="0">
              <a:solidFill>
                <a:schemeClr val="tx2"/>
              </a:solidFill>
              <a:latin typeface="黑变体" charset="0"/>
            </a:endParaRPr>
          </a:p>
          <a:p>
            <a:pPr>
              <a:lnSpc>
                <a:spcPct val="90000"/>
              </a:lnSpc>
              <a:buNone/>
            </a:pPr>
            <a:r>
              <a:rPr lang="en-US" altLang="zh-CN" sz="2000" dirty="0" smtClean="0">
                <a:solidFill>
                  <a:schemeClr val="tx2"/>
                </a:solidFill>
                <a:latin typeface="黑变体" charset="0"/>
              </a:rPr>
              <a:t>   </a:t>
            </a:r>
            <a:r>
              <a:rPr lang="zh-CN" altLang="en-US" sz="2000" dirty="0" smtClean="0">
                <a:latin typeface="黑变体" charset="0"/>
              </a:rPr>
              <a:t> 以原型</a:t>
            </a:r>
            <a:r>
              <a:rPr lang="en-US" sz="2000" dirty="0" smtClean="0">
                <a:latin typeface="黑变体" charset="0"/>
              </a:rPr>
              <a:t>(</a:t>
            </a:r>
            <a:r>
              <a:rPr lang="zh-CN" altLang="en-US" sz="2000" dirty="0" smtClean="0">
                <a:latin typeface="黑变体" charset="0"/>
              </a:rPr>
              <a:t>软件产品的样品</a:t>
            </a:r>
            <a:r>
              <a:rPr lang="en-US" sz="2000" dirty="0" smtClean="0">
                <a:latin typeface="黑变体" charset="0"/>
              </a:rPr>
              <a:t>)</a:t>
            </a:r>
            <a:r>
              <a:rPr lang="zh-CN" altLang="en-US" sz="2000" dirty="0" smtClean="0">
                <a:latin typeface="黑变体" charset="0"/>
              </a:rPr>
              <a:t>为共同语言，实现用户与开发者双向沟通。</a:t>
            </a:r>
          </a:p>
        </p:txBody>
      </p:sp>
      <p:pic>
        <p:nvPicPr>
          <p:cNvPr id="21506" name="Picture 2"/>
          <p:cNvPicPr>
            <a:picLocks noChangeAspect="1" noChangeArrowheads="1"/>
          </p:cNvPicPr>
          <p:nvPr/>
        </p:nvPicPr>
        <p:blipFill>
          <a:blip r:embed="rId2"/>
          <a:srcRect/>
          <a:stretch>
            <a:fillRect/>
          </a:stretch>
        </p:blipFill>
        <p:spPr bwMode="auto">
          <a:xfrm>
            <a:off x="0" y="2714620"/>
            <a:ext cx="9144000" cy="41433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3286148" cy="654032"/>
          </a:xfrm>
        </p:spPr>
        <p:txBody>
          <a:bodyPr/>
          <a:lstStyle/>
          <a:p>
            <a:r>
              <a:rPr lang="zh-CN" altLang="en-US" sz="3200" dirty="0" smtClean="0"/>
              <a:t>原型生命周期</a:t>
            </a:r>
            <a:endParaRPr lang="zh-CN" altLang="en-US" sz="3200" dirty="0"/>
          </a:p>
        </p:txBody>
      </p:sp>
      <p:sp>
        <p:nvSpPr>
          <p:cNvPr id="5" name="Oval 2051"/>
          <p:cNvSpPr>
            <a:spLocks noChangeArrowheads="1"/>
          </p:cNvSpPr>
          <p:nvPr/>
        </p:nvSpPr>
        <p:spPr bwMode="auto">
          <a:xfrm>
            <a:off x="2616200" y="914400"/>
            <a:ext cx="2032000" cy="1727200"/>
          </a:xfrm>
          <a:prstGeom prst="ellipse">
            <a:avLst/>
          </a:prstGeom>
          <a:noFill/>
          <a:ln w="25400" cmpd="sng">
            <a:solidFill>
              <a:schemeClr val="tx1"/>
            </a:solidFill>
            <a:round/>
            <a:headEnd/>
            <a:tailEnd/>
          </a:ln>
        </p:spPr>
        <p:txBody>
          <a:bodyPr wrap="none" anchor="ctr"/>
          <a:lstStyle/>
          <a:p>
            <a:endParaRPr lang="zh-CN" altLang="en-US" sz="2000"/>
          </a:p>
        </p:txBody>
      </p:sp>
      <p:sp>
        <p:nvSpPr>
          <p:cNvPr id="6" name="Oval 2052"/>
          <p:cNvSpPr>
            <a:spLocks noChangeArrowheads="1"/>
          </p:cNvSpPr>
          <p:nvPr/>
        </p:nvSpPr>
        <p:spPr bwMode="auto">
          <a:xfrm>
            <a:off x="241300" y="3048000"/>
            <a:ext cx="1511300" cy="1371600"/>
          </a:xfrm>
          <a:prstGeom prst="ellipse">
            <a:avLst/>
          </a:prstGeom>
          <a:noFill/>
          <a:ln w="25400" cmpd="sng">
            <a:solidFill>
              <a:schemeClr val="tx1"/>
            </a:solidFill>
            <a:round/>
            <a:headEnd/>
            <a:tailEnd/>
          </a:ln>
        </p:spPr>
        <p:txBody>
          <a:bodyPr wrap="none" anchor="ctr"/>
          <a:lstStyle/>
          <a:p>
            <a:endParaRPr lang="zh-CN" altLang="en-US" sz="2000"/>
          </a:p>
        </p:txBody>
      </p:sp>
      <p:sp>
        <p:nvSpPr>
          <p:cNvPr id="7" name="Oval 2053"/>
          <p:cNvSpPr>
            <a:spLocks noChangeArrowheads="1"/>
          </p:cNvSpPr>
          <p:nvPr/>
        </p:nvSpPr>
        <p:spPr bwMode="auto">
          <a:xfrm>
            <a:off x="7162800" y="762000"/>
            <a:ext cx="1574800" cy="1371600"/>
          </a:xfrm>
          <a:prstGeom prst="ellipse">
            <a:avLst/>
          </a:prstGeom>
          <a:noFill/>
          <a:ln w="25400" cmpd="sng">
            <a:solidFill>
              <a:schemeClr val="tx1"/>
            </a:solidFill>
            <a:round/>
            <a:headEnd/>
            <a:tailEnd/>
          </a:ln>
        </p:spPr>
        <p:txBody>
          <a:bodyPr wrap="none" anchor="ctr"/>
          <a:lstStyle/>
          <a:p>
            <a:endParaRPr lang="zh-CN" altLang="en-US" sz="2000"/>
          </a:p>
        </p:txBody>
      </p:sp>
      <p:sp>
        <p:nvSpPr>
          <p:cNvPr id="8" name="Oval 2054"/>
          <p:cNvSpPr>
            <a:spLocks noChangeArrowheads="1"/>
          </p:cNvSpPr>
          <p:nvPr/>
        </p:nvSpPr>
        <p:spPr bwMode="auto">
          <a:xfrm>
            <a:off x="6858000" y="2984500"/>
            <a:ext cx="1574800" cy="1435100"/>
          </a:xfrm>
          <a:prstGeom prst="ellipse">
            <a:avLst/>
          </a:prstGeom>
          <a:noFill/>
          <a:ln w="25400" cmpd="sng">
            <a:solidFill>
              <a:schemeClr val="tx1"/>
            </a:solidFill>
            <a:round/>
            <a:headEnd/>
            <a:tailEnd/>
          </a:ln>
        </p:spPr>
        <p:txBody>
          <a:bodyPr wrap="none" anchor="ctr"/>
          <a:lstStyle/>
          <a:p>
            <a:endParaRPr lang="zh-CN" altLang="en-US" sz="2000"/>
          </a:p>
        </p:txBody>
      </p:sp>
      <p:sp>
        <p:nvSpPr>
          <p:cNvPr id="9" name="Oval 2055"/>
          <p:cNvSpPr>
            <a:spLocks noChangeArrowheads="1"/>
          </p:cNvSpPr>
          <p:nvPr/>
        </p:nvSpPr>
        <p:spPr bwMode="auto">
          <a:xfrm>
            <a:off x="6781800" y="5118100"/>
            <a:ext cx="1511300" cy="1282700"/>
          </a:xfrm>
          <a:prstGeom prst="ellipse">
            <a:avLst/>
          </a:prstGeom>
          <a:noFill/>
          <a:ln w="25400" cmpd="sng">
            <a:solidFill>
              <a:schemeClr val="tx1"/>
            </a:solidFill>
            <a:round/>
            <a:headEnd/>
            <a:tailEnd/>
          </a:ln>
        </p:spPr>
        <p:txBody>
          <a:bodyPr wrap="none" anchor="ctr"/>
          <a:lstStyle/>
          <a:p>
            <a:endParaRPr lang="zh-CN" altLang="en-US" sz="2000"/>
          </a:p>
        </p:txBody>
      </p:sp>
      <p:sp>
        <p:nvSpPr>
          <p:cNvPr id="10" name="Oval 2056"/>
          <p:cNvSpPr>
            <a:spLocks noChangeArrowheads="1"/>
          </p:cNvSpPr>
          <p:nvPr/>
        </p:nvSpPr>
        <p:spPr bwMode="auto">
          <a:xfrm>
            <a:off x="1231900" y="5410200"/>
            <a:ext cx="1358900" cy="1219200"/>
          </a:xfrm>
          <a:prstGeom prst="ellipse">
            <a:avLst/>
          </a:prstGeom>
          <a:noFill/>
          <a:ln w="25400" cmpd="sng">
            <a:solidFill>
              <a:schemeClr val="tx1"/>
            </a:solidFill>
            <a:round/>
            <a:headEnd/>
            <a:tailEnd/>
          </a:ln>
        </p:spPr>
        <p:txBody>
          <a:bodyPr wrap="none" anchor="ctr"/>
          <a:lstStyle/>
          <a:p>
            <a:endParaRPr lang="zh-CN" altLang="en-US" sz="2000"/>
          </a:p>
        </p:txBody>
      </p:sp>
      <p:sp>
        <p:nvSpPr>
          <p:cNvPr id="11" name="Oval 2057"/>
          <p:cNvSpPr>
            <a:spLocks noChangeArrowheads="1"/>
          </p:cNvSpPr>
          <p:nvPr/>
        </p:nvSpPr>
        <p:spPr bwMode="auto">
          <a:xfrm>
            <a:off x="4267200" y="5562600"/>
            <a:ext cx="1371600" cy="1219200"/>
          </a:xfrm>
          <a:prstGeom prst="ellipse">
            <a:avLst/>
          </a:prstGeom>
          <a:noFill/>
          <a:ln w="25400" cmpd="sng">
            <a:solidFill>
              <a:schemeClr val="tx1"/>
            </a:solidFill>
            <a:round/>
            <a:headEnd/>
            <a:tailEnd/>
          </a:ln>
        </p:spPr>
        <p:txBody>
          <a:bodyPr wrap="none" anchor="ctr"/>
          <a:lstStyle/>
          <a:p>
            <a:endParaRPr lang="zh-CN" altLang="en-US" sz="2000"/>
          </a:p>
        </p:txBody>
      </p:sp>
      <p:sp>
        <p:nvSpPr>
          <p:cNvPr id="12" name="Rectangle 2058"/>
          <p:cNvSpPr>
            <a:spLocks noChangeArrowheads="1"/>
          </p:cNvSpPr>
          <p:nvPr/>
        </p:nvSpPr>
        <p:spPr bwMode="auto">
          <a:xfrm>
            <a:off x="2692400" y="1295400"/>
            <a:ext cx="1211870" cy="708528"/>
          </a:xfrm>
          <a:prstGeom prst="rect">
            <a:avLst/>
          </a:prstGeom>
          <a:noFill/>
          <a:ln w="9525">
            <a:noFill/>
            <a:miter lim="800000"/>
            <a:headEnd/>
            <a:tailEnd/>
          </a:ln>
        </p:spPr>
        <p:txBody>
          <a:bodyPr wrap="none" lIns="92075" tIns="46038" rIns="92075" bIns="46038">
            <a:spAutoFit/>
          </a:bodyPr>
          <a:lstStyle/>
          <a:p>
            <a:r>
              <a:rPr lang="zh-CN" altLang="en-US" sz="2000" dirty="0">
                <a:solidFill>
                  <a:schemeClr val="tx1"/>
                </a:solidFill>
                <a:effectLst>
                  <a:outerShdw blurRad="38100" dist="38100" dir="2700000" algn="tl">
                    <a:srgbClr val="C0C0C0"/>
                  </a:outerShdw>
                </a:effectLst>
                <a:latin typeface="幼圆" pitchFamily="49" charset="-122"/>
                <a:ea typeface="幼圆" pitchFamily="49" charset="-122"/>
              </a:rPr>
              <a:t>分析定义</a:t>
            </a:r>
          </a:p>
          <a:p>
            <a:r>
              <a:rPr lang="zh-CN" altLang="en-US" sz="2000" dirty="0">
                <a:solidFill>
                  <a:schemeClr val="tx1"/>
                </a:solidFill>
                <a:effectLst>
                  <a:outerShdw blurRad="38100" dist="38100" dir="2700000" algn="tl">
                    <a:srgbClr val="C0C0C0"/>
                  </a:outerShdw>
                </a:effectLst>
                <a:latin typeface="幼圆" pitchFamily="49" charset="-122"/>
                <a:ea typeface="幼圆" pitchFamily="49" charset="-122"/>
              </a:rPr>
              <a:t>系统需求</a:t>
            </a:r>
          </a:p>
        </p:txBody>
      </p:sp>
      <p:sp>
        <p:nvSpPr>
          <p:cNvPr id="13" name="Rectangle 2059"/>
          <p:cNvSpPr>
            <a:spLocks noChangeArrowheads="1"/>
          </p:cNvSpPr>
          <p:nvPr/>
        </p:nvSpPr>
        <p:spPr bwMode="auto">
          <a:xfrm>
            <a:off x="7391400" y="762000"/>
            <a:ext cx="1098550" cy="708528"/>
          </a:xfrm>
          <a:prstGeom prst="rect">
            <a:avLst/>
          </a:prstGeom>
          <a:noFill/>
          <a:ln w="9525">
            <a:noFill/>
            <a:miter lim="800000"/>
            <a:headEnd/>
            <a:tailEnd/>
          </a:ln>
        </p:spPr>
        <p:txBody>
          <a:bodyPr lIns="92075" tIns="46038" rIns="92075" bIns="46038">
            <a:spAutoFit/>
          </a:bodyPr>
          <a:lstStyle/>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生成</a:t>
            </a:r>
          </a:p>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原型</a:t>
            </a:r>
          </a:p>
        </p:txBody>
      </p:sp>
      <p:sp>
        <p:nvSpPr>
          <p:cNvPr id="14" name="Line 2060"/>
          <p:cNvSpPr>
            <a:spLocks noChangeShapeType="1"/>
          </p:cNvSpPr>
          <p:nvPr/>
        </p:nvSpPr>
        <p:spPr bwMode="auto">
          <a:xfrm flipH="1">
            <a:off x="4648200" y="1143000"/>
            <a:ext cx="2590800" cy="3810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5" name="Line 2061"/>
          <p:cNvSpPr>
            <a:spLocks noChangeShapeType="1"/>
          </p:cNvSpPr>
          <p:nvPr/>
        </p:nvSpPr>
        <p:spPr bwMode="auto">
          <a:xfrm>
            <a:off x="4572000" y="2057400"/>
            <a:ext cx="2362200" cy="13716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6" name="Line 2062"/>
          <p:cNvSpPr>
            <a:spLocks noChangeShapeType="1"/>
          </p:cNvSpPr>
          <p:nvPr/>
        </p:nvSpPr>
        <p:spPr bwMode="auto">
          <a:xfrm flipV="1">
            <a:off x="7848600" y="2057400"/>
            <a:ext cx="0" cy="914400"/>
          </a:xfrm>
          <a:prstGeom prst="line">
            <a:avLst/>
          </a:prstGeom>
          <a:noFill/>
          <a:ln w="28575" cmpd="sng">
            <a:solidFill>
              <a:srgbClr val="FC0128"/>
            </a:solidFill>
            <a:round/>
            <a:headEnd/>
            <a:tailEnd type="stealth" w="med" len="lg"/>
          </a:ln>
        </p:spPr>
        <p:txBody>
          <a:bodyPr wrap="none" anchor="ctr"/>
          <a:lstStyle/>
          <a:p>
            <a:endParaRPr lang="zh-CN" altLang="en-US" sz="2000"/>
          </a:p>
        </p:txBody>
      </p:sp>
      <p:sp>
        <p:nvSpPr>
          <p:cNvPr id="17" name="Rectangle 2063"/>
          <p:cNvSpPr>
            <a:spLocks noChangeArrowheads="1"/>
          </p:cNvSpPr>
          <p:nvPr/>
        </p:nvSpPr>
        <p:spPr bwMode="auto">
          <a:xfrm>
            <a:off x="7162800" y="3200400"/>
            <a:ext cx="698909"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系统</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设计</a:t>
            </a:r>
          </a:p>
        </p:txBody>
      </p:sp>
      <p:sp>
        <p:nvSpPr>
          <p:cNvPr id="18" name="Line 2064"/>
          <p:cNvSpPr>
            <a:spLocks noChangeShapeType="1"/>
          </p:cNvSpPr>
          <p:nvPr/>
        </p:nvSpPr>
        <p:spPr bwMode="auto">
          <a:xfrm>
            <a:off x="7543800" y="4419600"/>
            <a:ext cx="0" cy="6858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19" name="Line 2065"/>
          <p:cNvSpPr>
            <a:spLocks noChangeShapeType="1"/>
          </p:cNvSpPr>
          <p:nvPr/>
        </p:nvSpPr>
        <p:spPr bwMode="auto">
          <a:xfrm flipH="1">
            <a:off x="5638800" y="6172200"/>
            <a:ext cx="1371600" cy="1524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0" name="Line 2066"/>
          <p:cNvSpPr>
            <a:spLocks noChangeShapeType="1"/>
          </p:cNvSpPr>
          <p:nvPr/>
        </p:nvSpPr>
        <p:spPr bwMode="auto">
          <a:xfrm flipH="1" flipV="1">
            <a:off x="2514600" y="6248400"/>
            <a:ext cx="1752600" cy="762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1" name="Line 2067"/>
          <p:cNvSpPr>
            <a:spLocks noChangeShapeType="1"/>
          </p:cNvSpPr>
          <p:nvPr/>
        </p:nvSpPr>
        <p:spPr bwMode="auto">
          <a:xfrm flipH="1" flipV="1">
            <a:off x="1143000" y="4419600"/>
            <a:ext cx="381000" cy="10668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2" name="Line 2068"/>
          <p:cNvSpPr>
            <a:spLocks noChangeShapeType="1"/>
          </p:cNvSpPr>
          <p:nvPr/>
        </p:nvSpPr>
        <p:spPr bwMode="auto">
          <a:xfrm flipV="1">
            <a:off x="1371600" y="1905000"/>
            <a:ext cx="1219200" cy="1143000"/>
          </a:xfrm>
          <a:prstGeom prst="line">
            <a:avLst/>
          </a:prstGeom>
          <a:noFill/>
          <a:ln w="25400" cmpd="sng">
            <a:solidFill>
              <a:schemeClr val="tx1"/>
            </a:solidFill>
            <a:round/>
            <a:headEnd/>
            <a:tailEnd type="stealth" w="med" len="lg"/>
          </a:ln>
        </p:spPr>
        <p:txBody>
          <a:bodyPr wrap="none" anchor="ctr"/>
          <a:lstStyle/>
          <a:p>
            <a:endParaRPr lang="zh-CN" altLang="en-US" sz="2000"/>
          </a:p>
        </p:txBody>
      </p:sp>
      <p:sp>
        <p:nvSpPr>
          <p:cNvPr id="23" name="Rectangle 2069"/>
          <p:cNvSpPr>
            <a:spLocks noChangeArrowheads="1"/>
          </p:cNvSpPr>
          <p:nvPr/>
        </p:nvSpPr>
        <p:spPr bwMode="auto">
          <a:xfrm>
            <a:off x="7010400" y="5270500"/>
            <a:ext cx="698909"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程序</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设计</a:t>
            </a:r>
          </a:p>
        </p:txBody>
      </p:sp>
      <p:sp>
        <p:nvSpPr>
          <p:cNvPr id="24" name="Rectangle 2070"/>
          <p:cNvSpPr>
            <a:spLocks noChangeArrowheads="1"/>
          </p:cNvSpPr>
          <p:nvPr/>
        </p:nvSpPr>
        <p:spPr bwMode="auto">
          <a:xfrm>
            <a:off x="4495800" y="6019800"/>
            <a:ext cx="698909"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编码</a:t>
            </a:r>
          </a:p>
        </p:txBody>
      </p:sp>
      <p:sp>
        <p:nvSpPr>
          <p:cNvPr id="25" name="Rectangle 2071"/>
          <p:cNvSpPr>
            <a:spLocks noChangeArrowheads="1"/>
          </p:cNvSpPr>
          <p:nvPr/>
        </p:nvSpPr>
        <p:spPr bwMode="auto">
          <a:xfrm>
            <a:off x="1431925" y="5668963"/>
            <a:ext cx="698909"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测试</a:t>
            </a:r>
          </a:p>
        </p:txBody>
      </p:sp>
      <p:sp>
        <p:nvSpPr>
          <p:cNvPr id="26" name="Rectangle 2072"/>
          <p:cNvSpPr>
            <a:spLocks noChangeArrowheads="1"/>
          </p:cNvSpPr>
          <p:nvPr/>
        </p:nvSpPr>
        <p:spPr bwMode="auto">
          <a:xfrm>
            <a:off x="288925" y="3198813"/>
            <a:ext cx="955390"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运 行</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和维护</a:t>
            </a:r>
          </a:p>
        </p:txBody>
      </p:sp>
      <p:sp>
        <p:nvSpPr>
          <p:cNvPr id="27" name="Rectangle 2073"/>
          <p:cNvSpPr>
            <a:spLocks noChangeArrowheads="1"/>
          </p:cNvSpPr>
          <p:nvPr/>
        </p:nvSpPr>
        <p:spPr bwMode="auto">
          <a:xfrm>
            <a:off x="5486400" y="1751013"/>
            <a:ext cx="955390" cy="400752"/>
          </a:xfrm>
          <a:prstGeom prst="rect">
            <a:avLst/>
          </a:prstGeom>
          <a:noFill/>
          <a:ln w="9525">
            <a:noFill/>
            <a:miter lim="800000"/>
            <a:headEnd/>
            <a:tailEnd/>
          </a:ln>
        </p:spPr>
        <p:txBody>
          <a:bodyPr wrap="none" lIns="92075" tIns="46038" rIns="92075" bIns="46038">
            <a:spAutoFit/>
          </a:bodyPr>
          <a:lstStyle/>
          <a:p>
            <a:r>
              <a:rPr lang="zh-CN" altLang="en-US" sz="2000">
                <a:solidFill>
                  <a:schemeClr val="hlink"/>
                </a:solidFill>
                <a:effectLst>
                  <a:outerShdw blurRad="38100" dist="38100" dir="2700000" algn="tl">
                    <a:srgbClr val="C0C0C0"/>
                  </a:outerShdw>
                </a:effectLst>
                <a:latin typeface="幼圆" pitchFamily="49" charset="-122"/>
                <a:ea typeface="幼圆" pitchFamily="49" charset="-122"/>
              </a:rPr>
              <a:t>原型化</a:t>
            </a:r>
            <a:endParaRPr lang="zh-CN" altLang="en-US" sz="2000">
              <a:solidFill>
                <a:schemeClr val="tx1"/>
              </a:solidFill>
              <a:effectLst>
                <a:outerShdw blurRad="38100" dist="38100" dir="2700000" algn="tl">
                  <a:srgbClr val="C0C0C0"/>
                </a:outerShdw>
              </a:effectLst>
              <a:latin typeface="幼圆" pitchFamily="49" charset="-122"/>
              <a:ea typeface="幼圆" pitchFamily="49" charset="-122"/>
            </a:endParaRPr>
          </a:p>
        </p:txBody>
      </p:sp>
      <p:sp>
        <p:nvSpPr>
          <p:cNvPr id="28" name="Rectangle 2074"/>
          <p:cNvSpPr>
            <a:spLocks noChangeArrowheads="1"/>
          </p:cNvSpPr>
          <p:nvPr/>
        </p:nvSpPr>
        <p:spPr bwMode="auto">
          <a:xfrm>
            <a:off x="2803525" y="3627438"/>
            <a:ext cx="1468351" cy="708528"/>
          </a:xfrm>
          <a:prstGeom prst="rect">
            <a:avLst/>
          </a:prstGeom>
          <a:noFill/>
          <a:ln w="9525">
            <a:noFill/>
            <a:miter lim="800000"/>
            <a:headEnd/>
            <a:tailEnd/>
          </a:ln>
        </p:spPr>
        <p:txBody>
          <a:bodyPr wrap="none" lIns="92075" tIns="46038" rIns="92075" bIns="46038">
            <a:spAutoFit/>
          </a:bodyPr>
          <a:lstStyle/>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含原型化的</a:t>
            </a:r>
          </a:p>
          <a:p>
            <a:r>
              <a:rPr lang="zh-CN" altLang="en-US" sz="2000">
                <a:solidFill>
                  <a:schemeClr val="tx1"/>
                </a:solidFill>
                <a:effectLst>
                  <a:outerShdw blurRad="38100" dist="38100" dir="2700000" algn="tl">
                    <a:srgbClr val="C0C0C0"/>
                  </a:outerShdw>
                </a:effectLst>
                <a:latin typeface="幼圆" pitchFamily="49" charset="-122"/>
                <a:ea typeface="幼圆" pitchFamily="49" charset="-122"/>
              </a:rPr>
              <a:t>软件生存期</a:t>
            </a:r>
          </a:p>
        </p:txBody>
      </p:sp>
      <p:sp>
        <p:nvSpPr>
          <p:cNvPr id="29" name="Line 2075"/>
          <p:cNvSpPr>
            <a:spLocks noChangeShapeType="1"/>
          </p:cNvSpPr>
          <p:nvPr/>
        </p:nvSpPr>
        <p:spPr bwMode="auto">
          <a:xfrm flipV="1">
            <a:off x="5578475" y="1752600"/>
            <a:ext cx="304800" cy="76200"/>
          </a:xfrm>
          <a:prstGeom prst="line">
            <a:avLst/>
          </a:prstGeom>
          <a:noFill/>
          <a:ln w="28575" cmpd="sng">
            <a:solidFill>
              <a:srgbClr val="FC0128"/>
            </a:solidFill>
            <a:round/>
            <a:headEnd/>
            <a:tailEnd/>
          </a:ln>
        </p:spPr>
        <p:txBody>
          <a:bodyPr wrap="none" anchor="ctr"/>
          <a:lstStyle/>
          <a:p>
            <a:endParaRPr lang="zh-CN" altLang="en-US" sz="2000"/>
          </a:p>
        </p:txBody>
      </p:sp>
      <p:sp>
        <p:nvSpPr>
          <p:cNvPr id="30" name="Line 2076"/>
          <p:cNvSpPr>
            <a:spLocks noChangeShapeType="1"/>
          </p:cNvSpPr>
          <p:nvPr/>
        </p:nvSpPr>
        <p:spPr bwMode="auto">
          <a:xfrm flipH="1" flipV="1">
            <a:off x="5502275" y="1600200"/>
            <a:ext cx="76200" cy="228600"/>
          </a:xfrm>
          <a:prstGeom prst="line">
            <a:avLst/>
          </a:prstGeom>
          <a:noFill/>
          <a:ln w="28575" cmpd="sng">
            <a:solidFill>
              <a:srgbClr val="FC0128"/>
            </a:solidFill>
            <a:round/>
            <a:headEnd/>
            <a:tailEnd/>
          </a:ln>
        </p:spPr>
        <p:txBody>
          <a:bodyPr wrap="none" anchor="ctr"/>
          <a:lstStyle/>
          <a:p>
            <a:endParaRPr lang="zh-CN" altLang="en-US" sz="2000"/>
          </a:p>
        </p:txBody>
      </p:sp>
      <p:sp>
        <p:nvSpPr>
          <p:cNvPr id="31" name="Line 2077"/>
          <p:cNvSpPr>
            <a:spLocks noChangeShapeType="1"/>
          </p:cNvSpPr>
          <p:nvPr/>
        </p:nvSpPr>
        <p:spPr bwMode="auto">
          <a:xfrm flipV="1">
            <a:off x="2590800" y="3505200"/>
            <a:ext cx="304800" cy="76200"/>
          </a:xfrm>
          <a:prstGeom prst="line">
            <a:avLst/>
          </a:prstGeom>
          <a:noFill/>
          <a:ln w="25400" cmpd="sng">
            <a:solidFill>
              <a:schemeClr val="tx1"/>
            </a:solidFill>
            <a:round/>
            <a:headEnd/>
            <a:tailEnd/>
          </a:ln>
        </p:spPr>
        <p:txBody>
          <a:bodyPr wrap="none" anchor="ctr"/>
          <a:lstStyle/>
          <a:p>
            <a:endParaRPr lang="zh-CN" altLang="en-US" sz="2000"/>
          </a:p>
        </p:txBody>
      </p:sp>
      <p:sp>
        <p:nvSpPr>
          <p:cNvPr id="32" name="Line 2078"/>
          <p:cNvSpPr>
            <a:spLocks noChangeShapeType="1"/>
          </p:cNvSpPr>
          <p:nvPr/>
        </p:nvSpPr>
        <p:spPr bwMode="auto">
          <a:xfrm flipH="1">
            <a:off x="2819400" y="3505200"/>
            <a:ext cx="76200" cy="228600"/>
          </a:xfrm>
          <a:prstGeom prst="line">
            <a:avLst/>
          </a:prstGeom>
          <a:noFill/>
          <a:ln w="25400" cmpd="sng">
            <a:solidFill>
              <a:schemeClr val="tx1"/>
            </a:solidFill>
            <a:round/>
            <a:headEnd/>
            <a:tailEnd/>
          </a:ln>
        </p:spPr>
        <p:txBody>
          <a:bodyPr wrap="none" anchor="ctr"/>
          <a:lstStyle/>
          <a:p>
            <a:endParaRPr lang="zh-CN" altLang="en-US" sz="2000"/>
          </a:p>
        </p:txBody>
      </p:sp>
      <p:sp>
        <p:nvSpPr>
          <p:cNvPr id="33" name="Freeform 2079"/>
          <p:cNvSpPr>
            <a:spLocks/>
          </p:cNvSpPr>
          <p:nvPr/>
        </p:nvSpPr>
        <p:spPr bwMode="auto">
          <a:xfrm>
            <a:off x="5578475" y="1371600"/>
            <a:ext cx="1600200" cy="1397000"/>
          </a:xfrm>
          <a:custGeom>
            <a:avLst/>
            <a:gdLst>
              <a:gd name="T0" fmla="*/ 0 w 1016"/>
              <a:gd name="T1" fmla="*/ 256 h 896"/>
              <a:gd name="T2" fmla="*/ 96 w 1016"/>
              <a:gd name="T3" fmla="*/ 112 h 896"/>
              <a:gd name="T4" fmla="*/ 240 w 1016"/>
              <a:gd name="T5" fmla="*/ 16 h 896"/>
              <a:gd name="T6" fmla="*/ 480 w 1016"/>
              <a:gd name="T7" fmla="*/ 16 h 896"/>
              <a:gd name="T8" fmla="*/ 672 w 1016"/>
              <a:gd name="T9" fmla="*/ 64 h 896"/>
              <a:gd name="T10" fmla="*/ 816 w 1016"/>
              <a:gd name="T11" fmla="*/ 112 h 896"/>
              <a:gd name="T12" fmla="*/ 960 w 1016"/>
              <a:gd name="T13" fmla="*/ 256 h 896"/>
              <a:gd name="T14" fmla="*/ 1008 w 1016"/>
              <a:gd name="T15" fmla="*/ 544 h 896"/>
              <a:gd name="T16" fmla="*/ 912 w 1016"/>
              <a:gd name="T17" fmla="*/ 688 h 896"/>
              <a:gd name="T18" fmla="*/ 816 w 1016"/>
              <a:gd name="T19" fmla="*/ 784 h 896"/>
              <a:gd name="T20" fmla="*/ 672 w 1016"/>
              <a:gd name="T21" fmla="*/ 880 h 896"/>
              <a:gd name="T22" fmla="*/ 576 w 1016"/>
              <a:gd name="T23" fmla="*/ 880 h 896"/>
              <a:gd name="T24" fmla="*/ 432 w 1016"/>
              <a:gd name="T25" fmla="*/ 880 h 896"/>
              <a:gd name="T26" fmla="*/ 288 w 1016"/>
              <a:gd name="T27" fmla="*/ 832 h 896"/>
              <a:gd name="T28" fmla="*/ 96 w 1016"/>
              <a:gd name="T29" fmla="*/ 688 h 896"/>
              <a:gd name="T30" fmla="*/ 48 w 1016"/>
              <a:gd name="T31" fmla="*/ 640 h 8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16"/>
              <a:gd name="T49" fmla="*/ 0 h 896"/>
              <a:gd name="T50" fmla="*/ 1016 w 1016"/>
              <a:gd name="T51" fmla="*/ 896 h 8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16" h="896">
                <a:moveTo>
                  <a:pt x="0" y="256"/>
                </a:moveTo>
                <a:cubicBezTo>
                  <a:pt x="28" y="204"/>
                  <a:pt x="56" y="152"/>
                  <a:pt x="96" y="112"/>
                </a:cubicBezTo>
                <a:cubicBezTo>
                  <a:pt x="136" y="72"/>
                  <a:pt x="176" y="32"/>
                  <a:pt x="240" y="16"/>
                </a:cubicBezTo>
                <a:cubicBezTo>
                  <a:pt x="304" y="0"/>
                  <a:pt x="408" y="8"/>
                  <a:pt x="480" y="16"/>
                </a:cubicBezTo>
                <a:cubicBezTo>
                  <a:pt x="552" y="24"/>
                  <a:pt x="616" y="48"/>
                  <a:pt x="672" y="64"/>
                </a:cubicBezTo>
                <a:cubicBezTo>
                  <a:pt x="728" y="80"/>
                  <a:pt x="768" y="80"/>
                  <a:pt x="816" y="112"/>
                </a:cubicBezTo>
                <a:cubicBezTo>
                  <a:pt x="864" y="144"/>
                  <a:pt x="928" y="184"/>
                  <a:pt x="960" y="256"/>
                </a:cubicBezTo>
                <a:cubicBezTo>
                  <a:pt x="992" y="328"/>
                  <a:pt x="1016" y="472"/>
                  <a:pt x="1008" y="544"/>
                </a:cubicBezTo>
                <a:cubicBezTo>
                  <a:pt x="1000" y="616"/>
                  <a:pt x="944" y="648"/>
                  <a:pt x="912" y="688"/>
                </a:cubicBezTo>
                <a:cubicBezTo>
                  <a:pt x="880" y="728"/>
                  <a:pt x="856" y="752"/>
                  <a:pt x="816" y="784"/>
                </a:cubicBezTo>
                <a:cubicBezTo>
                  <a:pt x="776" y="816"/>
                  <a:pt x="712" y="864"/>
                  <a:pt x="672" y="880"/>
                </a:cubicBezTo>
                <a:cubicBezTo>
                  <a:pt x="632" y="896"/>
                  <a:pt x="616" y="880"/>
                  <a:pt x="576" y="880"/>
                </a:cubicBezTo>
                <a:cubicBezTo>
                  <a:pt x="536" y="880"/>
                  <a:pt x="480" y="888"/>
                  <a:pt x="432" y="880"/>
                </a:cubicBezTo>
                <a:cubicBezTo>
                  <a:pt x="384" y="872"/>
                  <a:pt x="344" y="864"/>
                  <a:pt x="288" y="832"/>
                </a:cubicBezTo>
                <a:cubicBezTo>
                  <a:pt x="232" y="800"/>
                  <a:pt x="136" y="720"/>
                  <a:pt x="96" y="688"/>
                </a:cubicBezTo>
                <a:cubicBezTo>
                  <a:pt x="56" y="656"/>
                  <a:pt x="48" y="648"/>
                  <a:pt x="48" y="640"/>
                </a:cubicBezTo>
              </a:path>
            </a:pathLst>
          </a:custGeom>
          <a:noFill/>
          <a:ln w="28575" cmpd="sng">
            <a:solidFill>
              <a:srgbClr val="FC0128"/>
            </a:solidFill>
            <a:miter lim="800000"/>
            <a:headEnd/>
            <a:tailEnd/>
          </a:ln>
        </p:spPr>
        <p:txBody>
          <a:bodyPr/>
          <a:lstStyle/>
          <a:p>
            <a:endParaRPr lang="zh-CN" altLang="en-US" sz="2000"/>
          </a:p>
        </p:txBody>
      </p:sp>
      <p:sp>
        <p:nvSpPr>
          <p:cNvPr id="34" name="Freeform 2080"/>
          <p:cNvSpPr>
            <a:spLocks/>
          </p:cNvSpPr>
          <p:nvPr/>
        </p:nvSpPr>
        <p:spPr bwMode="auto">
          <a:xfrm>
            <a:off x="2514600" y="3187700"/>
            <a:ext cx="2857500" cy="2095500"/>
          </a:xfrm>
          <a:custGeom>
            <a:avLst/>
            <a:gdLst>
              <a:gd name="T0" fmla="*/ 240 w 1800"/>
              <a:gd name="T1" fmla="*/ 200 h 1320"/>
              <a:gd name="T2" fmla="*/ 144 w 1800"/>
              <a:gd name="T3" fmla="*/ 296 h 1320"/>
              <a:gd name="T4" fmla="*/ 48 w 1800"/>
              <a:gd name="T5" fmla="*/ 440 h 1320"/>
              <a:gd name="T6" fmla="*/ 0 w 1800"/>
              <a:gd name="T7" fmla="*/ 680 h 1320"/>
              <a:gd name="T8" fmla="*/ 48 w 1800"/>
              <a:gd name="T9" fmla="*/ 872 h 1320"/>
              <a:gd name="T10" fmla="*/ 144 w 1800"/>
              <a:gd name="T11" fmla="*/ 1016 h 1320"/>
              <a:gd name="T12" fmla="*/ 288 w 1800"/>
              <a:gd name="T13" fmla="*/ 1160 h 1320"/>
              <a:gd name="T14" fmla="*/ 432 w 1800"/>
              <a:gd name="T15" fmla="*/ 1256 h 1320"/>
              <a:gd name="T16" fmla="*/ 768 w 1800"/>
              <a:gd name="T17" fmla="*/ 1304 h 1320"/>
              <a:gd name="T18" fmla="*/ 1104 w 1800"/>
              <a:gd name="T19" fmla="*/ 1304 h 1320"/>
              <a:gd name="T20" fmla="*/ 1392 w 1800"/>
              <a:gd name="T21" fmla="*/ 1208 h 1320"/>
              <a:gd name="T22" fmla="*/ 1584 w 1800"/>
              <a:gd name="T23" fmla="*/ 1064 h 1320"/>
              <a:gd name="T24" fmla="*/ 1728 w 1800"/>
              <a:gd name="T25" fmla="*/ 872 h 1320"/>
              <a:gd name="T26" fmla="*/ 1776 w 1800"/>
              <a:gd name="T27" fmla="*/ 584 h 1320"/>
              <a:gd name="T28" fmla="*/ 1584 w 1800"/>
              <a:gd name="T29" fmla="*/ 200 h 1320"/>
              <a:gd name="T30" fmla="*/ 1392 w 1800"/>
              <a:gd name="T31" fmla="*/ 56 h 1320"/>
              <a:gd name="T32" fmla="*/ 1152 w 1800"/>
              <a:gd name="T33" fmla="*/ 8 h 1320"/>
              <a:gd name="T34" fmla="*/ 912 w 1800"/>
              <a:gd name="T35" fmla="*/ 8 h 13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00"/>
              <a:gd name="T55" fmla="*/ 0 h 1320"/>
              <a:gd name="T56" fmla="*/ 1800 w 1800"/>
              <a:gd name="T57" fmla="*/ 1320 h 13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00" h="1320">
                <a:moveTo>
                  <a:pt x="240" y="200"/>
                </a:moveTo>
                <a:cubicBezTo>
                  <a:pt x="208" y="228"/>
                  <a:pt x="176" y="256"/>
                  <a:pt x="144" y="296"/>
                </a:cubicBezTo>
                <a:cubicBezTo>
                  <a:pt x="112" y="336"/>
                  <a:pt x="72" y="376"/>
                  <a:pt x="48" y="440"/>
                </a:cubicBezTo>
                <a:cubicBezTo>
                  <a:pt x="24" y="504"/>
                  <a:pt x="0" y="608"/>
                  <a:pt x="0" y="680"/>
                </a:cubicBezTo>
                <a:cubicBezTo>
                  <a:pt x="0" y="752"/>
                  <a:pt x="24" y="816"/>
                  <a:pt x="48" y="872"/>
                </a:cubicBezTo>
                <a:cubicBezTo>
                  <a:pt x="72" y="928"/>
                  <a:pt x="104" y="968"/>
                  <a:pt x="144" y="1016"/>
                </a:cubicBezTo>
                <a:cubicBezTo>
                  <a:pt x="184" y="1064"/>
                  <a:pt x="240" y="1120"/>
                  <a:pt x="288" y="1160"/>
                </a:cubicBezTo>
                <a:cubicBezTo>
                  <a:pt x="336" y="1200"/>
                  <a:pt x="352" y="1232"/>
                  <a:pt x="432" y="1256"/>
                </a:cubicBezTo>
                <a:cubicBezTo>
                  <a:pt x="512" y="1280"/>
                  <a:pt x="656" y="1296"/>
                  <a:pt x="768" y="1304"/>
                </a:cubicBezTo>
                <a:cubicBezTo>
                  <a:pt x="880" y="1312"/>
                  <a:pt x="1000" y="1320"/>
                  <a:pt x="1104" y="1304"/>
                </a:cubicBezTo>
                <a:cubicBezTo>
                  <a:pt x="1208" y="1288"/>
                  <a:pt x="1312" y="1248"/>
                  <a:pt x="1392" y="1208"/>
                </a:cubicBezTo>
                <a:cubicBezTo>
                  <a:pt x="1472" y="1168"/>
                  <a:pt x="1528" y="1120"/>
                  <a:pt x="1584" y="1064"/>
                </a:cubicBezTo>
                <a:cubicBezTo>
                  <a:pt x="1640" y="1008"/>
                  <a:pt x="1696" y="952"/>
                  <a:pt x="1728" y="872"/>
                </a:cubicBezTo>
                <a:cubicBezTo>
                  <a:pt x="1760" y="792"/>
                  <a:pt x="1800" y="696"/>
                  <a:pt x="1776" y="584"/>
                </a:cubicBezTo>
                <a:cubicBezTo>
                  <a:pt x="1752" y="472"/>
                  <a:pt x="1648" y="288"/>
                  <a:pt x="1584" y="200"/>
                </a:cubicBezTo>
                <a:cubicBezTo>
                  <a:pt x="1520" y="112"/>
                  <a:pt x="1464" y="88"/>
                  <a:pt x="1392" y="56"/>
                </a:cubicBezTo>
                <a:cubicBezTo>
                  <a:pt x="1320" y="24"/>
                  <a:pt x="1232" y="16"/>
                  <a:pt x="1152" y="8"/>
                </a:cubicBezTo>
                <a:cubicBezTo>
                  <a:pt x="1072" y="0"/>
                  <a:pt x="952" y="8"/>
                  <a:pt x="912" y="8"/>
                </a:cubicBezTo>
              </a:path>
            </a:pathLst>
          </a:custGeom>
          <a:noFill/>
          <a:ln w="12700" cmpd="sng">
            <a:solidFill>
              <a:schemeClr val="tx1"/>
            </a:solidFill>
            <a:miter lim="800000"/>
            <a:headEnd/>
            <a:tailEnd/>
          </a:ln>
          <a:effectLst>
            <a:outerShdw dist="107763" dir="2700000" algn="ctr" rotWithShape="0">
              <a:schemeClr val="bg2"/>
            </a:outerShdw>
          </a:effectLst>
        </p:spPr>
        <p:txBody>
          <a:bodyPr/>
          <a:lstStyle/>
          <a:p>
            <a:endParaRPr lang="zh-CN" altLang="en-US" sz="2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软件开发过程模型的目的</a:t>
            </a:r>
            <a:endParaRPr lang="zh-CN" altLang="en-US" dirty="0"/>
          </a:p>
        </p:txBody>
      </p:sp>
      <p:sp>
        <p:nvSpPr>
          <p:cNvPr id="3" name="内容占位符 2"/>
          <p:cNvSpPr>
            <a:spLocks noGrp="1"/>
          </p:cNvSpPr>
          <p:nvPr>
            <p:ph idx="1"/>
          </p:nvPr>
        </p:nvSpPr>
        <p:spPr/>
        <p:txBody>
          <a:bodyPr/>
          <a:lstStyle/>
          <a:p>
            <a:pPr>
              <a:lnSpc>
                <a:spcPct val="90000"/>
              </a:lnSpc>
            </a:pPr>
            <a:r>
              <a:rPr lang="zh-CN" altLang="en-US" sz="2400" dirty="0" smtClean="0">
                <a:latin typeface="+mn-ea"/>
              </a:rPr>
              <a:t>保证最终产品满足用户需求</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提高产品质量，降低产品开发成本</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保证项目可管理，进度可控制</a:t>
            </a:r>
            <a:endParaRPr lang="en-US" sz="2400" dirty="0" smtClean="0">
              <a:latin typeface="+mn-ea"/>
            </a:endParaRPr>
          </a:p>
          <a:p>
            <a:pPr>
              <a:lnSpc>
                <a:spcPct val="90000"/>
              </a:lnSpc>
            </a:pPr>
            <a:endParaRPr lang="en-US" sz="2400" dirty="0" smtClean="0">
              <a:latin typeface="+mn-ea"/>
            </a:endParaRPr>
          </a:p>
          <a:p>
            <a:pPr>
              <a:lnSpc>
                <a:spcPct val="90000"/>
              </a:lnSpc>
            </a:pPr>
            <a:r>
              <a:rPr lang="zh-CN" altLang="en-US" sz="2400" dirty="0" smtClean="0">
                <a:latin typeface="+mn-ea"/>
              </a:rPr>
              <a:t>作为测试人员的职责，是在所处项目的开发模式中，尽量运用自身的知识和技能，创造出尽量完善的软件。</a:t>
            </a:r>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txBox="1">
            <a:spLocks/>
          </p:cNvSpPr>
          <p:nvPr/>
        </p:nvSpPr>
        <p:spPr>
          <a:xfrm>
            <a:off x="-32" y="60324"/>
            <a:ext cx="8229600" cy="654032"/>
          </a:xfrm>
          <a:prstGeom prst="rect">
            <a:avLst/>
          </a:prstGeom>
        </p:spPr>
        <p:txBody>
          <a:bodyPr/>
          <a:lstStyle/>
          <a:p>
            <a:pPr lvl="0">
              <a:spcBef>
                <a:spcPct val="0"/>
              </a:spcBef>
            </a:pPr>
            <a:r>
              <a:rPr kumimoji="0" lang="en-US" sz="4000" b="0" i="0" u="none" strike="noStrike" kern="1200" cap="none" spc="0" normalizeH="0" baseline="0" noProof="0" dirty="0" smtClean="0">
                <a:ln>
                  <a:noFill/>
                </a:ln>
                <a:solidFill>
                  <a:schemeClr val="tx1"/>
                </a:solidFill>
                <a:effectLst/>
                <a:uLnTx/>
                <a:uFillTx/>
                <a:latin typeface="+mj-ea"/>
                <a:ea typeface="+mj-ea"/>
                <a:cs typeface="+mj-cs"/>
              </a:rPr>
              <a:t>Chapter </a:t>
            </a:r>
            <a:r>
              <a:rPr lang="en-US" sz="4000" dirty="0" smtClean="0">
                <a:latin typeface="+mj-ea"/>
              </a:rPr>
              <a:t>4 </a:t>
            </a:r>
            <a:r>
              <a:rPr lang="zh-CN" altLang="en-US" sz="4000" dirty="0" smtClean="0">
                <a:latin typeface="+mj-ea"/>
              </a:rPr>
              <a:t>软件生命周期</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25" name="矩形 24"/>
          <p:cNvSpPr/>
          <p:nvPr/>
        </p:nvSpPr>
        <p:spPr>
          <a:xfrm>
            <a:off x="857224" y="135729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需求</a:t>
            </a:r>
            <a:endParaRPr lang="zh-CN" altLang="en-US" dirty="0">
              <a:solidFill>
                <a:schemeClr val="tx1"/>
              </a:solidFill>
            </a:endParaRPr>
          </a:p>
        </p:txBody>
      </p:sp>
      <p:sp>
        <p:nvSpPr>
          <p:cNvPr id="27" name="矩形 26"/>
          <p:cNvSpPr/>
          <p:nvPr/>
        </p:nvSpPr>
        <p:spPr>
          <a:xfrm>
            <a:off x="1643042" y="207167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设计</a:t>
            </a:r>
            <a:endParaRPr lang="zh-CN" altLang="en-US" dirty="0">
              <a:solidFill>
                <a:schemeClr val="tx1"/>
              </a:solidFill>
            </a:endParaRPr>
          </a:p>
        </p:txBody>
      </p:sp>
      <p:sp>
        <p:nvSpPr>
          <p:cNvPr id="28" name="矩形 27"/>
          <p:cNvSpPr/>
          <p:nvPr/>
        </p:nvSpPr>
        <p:spPr>
          <a:xfrm>
            <a:off x="4714876" y="6000768"/>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废弃</a:t>
            </a:r>
            <a:endParaRPr lang="zh-CN" altLang="en-US" dirty="0">
              <a:solidFill>
                <a:schemeClr val="tx1"/>
              </a:solidFill>
            </a:endParaRPr>
          </a:p>
        </p:txBody>
      </p:sp>
      <p:sp>
        <p:nvSpPr>
          <p:cNvPr id="29" name="矩形 28"/>
          <p:cNvSpPr/>
          <p:nvPr/>
        </p:nvSpPr>
        <p:spPr>
          <a:xfrm>
            <a:off x="3571868" y="4429132"/>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维护</a:t>
            </a:r>
            <a:endParaRPr lang="zh-CN" altLang="en-US" dirty="0">
              <a:solidFill>
                <a:schemeClr val="tx1"/>
              </a:solidFill>
            </a:endParaRPr>
          </a:p>
        </p:txBody>
      </p:sp>
      <p:sp>
        <p:nvSpPr>
          <p:cNvPr id="30" name="矩形 29"/>
          <p:cNvSpPr/>
          <p:nvPr/>
        </p:nvSpPr>
        <p:spPr>
          <a:xfrm>
            <a:off x="2285984" y="2857496"/>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编码</a:t>
            </a:r>
            <a:endParaRPr lang="zh-CN" altLang="en-US" dirty="0">
              <a:solidFill>
                <a:schemeClr val="tx1"/>
              </a:solidFill>
            </a:endParaRPr>
          </a:p>
        </p:txBody>
      </p:sp>
      <p:sp>
        <p:nvSpPr>
          <p:cNvPr id="31" name="矩形 30"/>
          <p:cNvSpPr/>
          <p:nvPr/>
        </p:nvSpPr>
        <p:spPr>
          <a:xfrm>
            <a:off x="2928926" y="3643314"/>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a:t>
            </a:r>
            <a:endParaRPr lang="zh-CN" altLang="en-US" dirty="0">
              <a:solidFill>
                <a:schemeClr val="tx1"/>
              </a:solidFill>
            </a:endParaRPr>
          </a:p>
        </p:txBody>
      </p:sp>
      <p:sp>
        <p:nvSpPr>
          <p:cNvPr id="32" name="矩形 31"/>
          <p:cNvSpPr/>
          <p:nvPr/>
        </p:nvSpPr>
        <p:spPr>
          <a:xfrm>
            <a:off x="4286248" y="5214950"/>
            <a:ext cx="1214446" cy="57150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升级</a:t>
            </a:r>
            <a:endParaRPr lang="zh-CN" altLang="en-US" dirty="0">
              <a:solidFill>
                <a:schemeClr val="tx1"/>
              </a:solidFill>
            </a:endParaRPr>
          </a:p>
        </p:txBody>
      </p:sp>
      <p:sp>
        <p:nvSpPr>
          <p:cNvPr id="36" name="直角上箭头 35"/>
          <p:cNvSpPr/>
          <p:nvPr/>
        </p:nvSpPr>
        <p:spPr>
          <a:xfrm rot="5400000">
            <a:off x="3714744" y="535782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上箭头 37"/>
          <p:cNvSpPr/>
          <p:nvPr/>
        </p:nvSpPr>
        <p:spPr>
          <a:xfrm rot="5400000">
            <a:off x="1714480" y="300037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上箭头 38"/>
          <p:cNvSpPr/>
          <p:nvPr/>
        </p:nvSpPr>
        <p:spPr>
          <a:xfrm rot="5400000">
            <a:off x="2357422" y="3786190"/>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上箭头 39"/>
          <p:cNvSpPr/>
          <p:nvPr/>
        </p:nvSpPr>
        <p:spPr>
          <a:xfrm rot="5400000">
            <a:off x="2928926" y="4572008"/>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上箭头 40"/>
          <p:cNvSpPr/>
          <p:nvPr/>
        </p:nvSpPr>
        <p:spPr>
          <a:xfrm rot="5400000">
            <a:off x="1142976" y="2285992"/>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直角上箭头 48"/>
          <p:cNvSpPr/>
          <p:nvPr/>
        </p:nvSpPr>
        <p:spPr>
          <a:xfrm rot="5400000">
            <a:off x="4214810" y="6072206"/>
            <a:ext cx="357190" cy="35719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dirty="0" smtClean="0">
                <a:latin typeface="+mj-ea"/>
              </a:rPr>
              <a:t>Chapter 5 </a:t>
            </a:r>
            <a:r>
              <a:rPr lang="zh-CN" altLang="en-US" dirty="0" smtClean="0">
                <a:latin typeface="+mj-ea"/>
              </a:rPr>
              <a:t>软件研发流程</a:t>
            </a:r>
            <a:r>
              <a:rPr lang="zh-CN" altLang="en-US" dirty="0" smtClean="0"/>
              <a:t/>
            </a:r>
            <a:br>
              <a:rPr lang="zh-CN" altLang="en-US" dirty="0" smtClean="0"/>
            </a:br>
            <a:endParaRPr lang="zh-CN" altLang="en-US" dirty="0"/>
          </a:p>
        </p:txBody>
      </p:sp>
      <p:pic>
        <p:nvPicPr>
          <p:cNvPr id="30722" name="Picture 2"/>
          <p:cNvPicPr>
            <a:picLocks noChangeAspect="1" noChangeArrowheads="1"/>
          </p:cNvPicPr>
          <p:nvPr/>
        </p:nvPicPr>
        <p:blipFill>
          <a:blip r:embed="rId2"/>
          <a:srcRect/>
          <a:stretch>
            <a:fillRect/>
          </a:stretch>
        </p:blipFill>
        <p:spPr bwMode="auto">
          <a:xfrm>
            <a:off x="214282" y="857232"/>
            <a:ext cx="8753475" cy="57864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idx="1"/>
          </p:nvPr>
        </p:nvSpPr>
        <p:spPr>
          <a:xfrm>
            <a:off x="457200" y="1214422"/>
            <a:ext cx="8229600" cy="4911741"/>
          </a:xfrm>
        </p:spPr>
        <p:txBody>
          <a:bodyPr/>
          <a:lstStyle/>
          <a:p>
            <a:pPr>
              <a:lnSpc>
                <a:spcPct val="80000"/>
              </a:lnSpc>
            </a:pPr>
            <a:r>
              <a:rPr lang="zh-CN" altLang="en-US" sz="2000" dirty="0" smtClean="0">
                <a:latin typeface="+mn-ea"/>
              </a:rPr>
              <a:t>了解软件产品构成的主要部分</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了解软件产品如何从一个构想最终成为产品。</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了解软件产品中包含了哪些人的劳动和技术。</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了解软件工程的意义</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抓住软件研发过程的关键要素，但暂时先不关注具体详细的内容</a:t>
            </a:r>
            <a:endParaRPr lang="en-US" sz="2000" dirty="0" smtClean="0">
              <a:latin typeface="+mn-ea"/>
            </a:endParaRPr>
          </a:p>
          <a:p>
            <a:pPr>
              <a:lnSpc>
                <a:spcPct val="80000"/>
              </a:lnSpc>
            </a:pPr>
            <a:endParaRPr lang="en-US" sz="2000" dirty="0" smtClean="0">
              <a:latin typeface="+mn-ea"/>
            </a:endParaRPr>
          </a:p>
          <a:p>
            <a:pPr>
              <a:lnSpc>
                <a:spcPct val="80000"/>
              </a:lnSpc>
            </a:pPr>
            <a:r>
              <a:rPr lang="zh-CN" altLang="en-US" sz="2000" dirty="0" smtClean="0">
                <a:latin typeface="+mn-ea"/>
              </a:rPr>
              <a:t>为后续第一阶段的演练打好基础</a:t>
            </a:r>
            <a:endParaRPr lang="en-US" sz="2000" dirty="0" smtClean="0">
              <a:latin typeface="+mn-ea"/>
            </a:endParaRPr>
          </a:p>
          <a:p>
            <a:endParaRPr lang="zh-C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smtClean="0">
                <a:latin typeface="+mj-ea"/>
              </a:rPr>
              <a:t>Chapter 6 </a:t>
            </a:r>
            <a:r>
              <a:rPr lang="zh-CN" altLang="en-US" sz="3600" dirty="0" smtClean="0">
                <a:latin typeface="+mj-ea"/>
              </a:rPr>
              <a:t>软件测试流程</a:t>
            </a:r>
            <a:r>
              <a:rPr lang="en-US" altLang="zh-CN" sz="3600" dirty="0" smtClean="0">
                <a:latin typeface="+mj-ea"/>
              </a:rPr>
              <a:t>/</a:t>
            </a:r>
            <a:r>
              <a:rPr lang="zh-CN" altLang="en-US" sz="3600" dirty="0" smtClean="0">
                <a:latin typeface="+mj-ea"/>
              </a:rPr>
              <a:t>生命周期</a:t>
            </a:r>
            <a:endParaRPr lang="zh-CN" altLang="en-US" sz="3600" dirty="0"/>
          </a:p>
        </p:txBody>
      </p:sp>
      <p:sp>
        <p:nvSpPr>
          <p:cNvPr id="3" name="内容占位符 2"/>
          <p:cNvSpPr>
            <a:spLocks noGrp="1"/>
          </p:cNvSpPr>
          <p:nvPr>
            <p:ph idx="1"/>
          </p:nvPr>
        </p:nvSpPr>
        <p:spPr>
          <a:xfrm>
            <a:off x="457200" y="1600201"/>
            <a:ext cx="2471726" cy="4186254"/>
          </a:xfrm>
        </p:spPr>
        <p:txBody>
          <a:bodyPr/>
          <a:lstStyle/>
          <a:p>
            <a:r>
              <a:rPr lang="zh-CN" altLang="en-US" sz="2400" dirty="0" smtClean="0"/>
              <a:t>测试需求分析</a:t>
            </a:r>
            <a:endParaRPr lang="en-US" altLang="zh-CN" sz="2400" dirty="0" smtClean="0"/>
          </a:p>
          <a:p>
            <a:r>
              <a:rPr lang="zh-CN" altLang="en-US" sz="2400" dirty="0" smtClean="0"/>
              <a:t>测试需求评审</a:t>
            </a:r>
            <a:endParaRPr lang="en-US" altLang="zh-CN" sz="2400" dirty="0" smtClean="0"/>
          </a:p>
          <a:p>
            <a:r>
              <a:rPr lang="zh-CN" altLang="en-US" sz="2400" dirty="0" smtClean="0"/>
              <a:t>编写测试计划</a:t>
            </a:r>
            <a:endParaRPr lang="en-US" altLang="zh-CN" sz="2400" dirty="0" smtClean="0"/>
          </a:p>
          <a:p>
            <a:r>
              <a:rPr lang="zh-CN" altLang="en-US" sz="2400" dirty="0" smtClean="0"/>
              <a:t>设计测试用例</a:t>
            </a:r>
            <a:endParaRPr lang="en-US" altLang="zh-CN" sz="2400" dirty="0" smtClean="0"/>
          </a:p>
          <a:p>
            <a:r>
              <a:rPr lang="zh-CN" altLang="en-US" sz="2400" dirty="0" smtClean="0"/>
              <a:t>测试用例评审</a:t>
            </a:r>
            <a:endParaRPr lang="en-US" altLang="zh-CN" sz="2400" dirty="0" smtClean="0"/>
          </a:p>
          <a:p>
            <a:r>
              <a:rPr lang="zh-CN" altLang="en-US" sz="2400" dirty="0" smtClean="0"/>
              <a:t>搭建测试环境</a:t>
            </a:r>
            <a:endParaRPr lang="en-US" altLang="zh-CN" sz="2400" dirty="0" smtClean="0"/>
          </a:p>
          <a:p>
            <a:r>
              <a:rPr lang="zh-CN" altLang="en-US" sz="2400" dirty="0" smtClean="0"/>
              <a:t>测试执行</a:t>
            </a:r>
            <a:endParaRPr lang="en-US" altLang="zh-CN" sz="2400" dirty="0" smtClean="0"/>
          </a:p>
          <a:p>
            <a:r>
              <a:rPr lang="zh-CN" altLang="en-US" sz="2400" dirty="0" smtClean="0"/>
              <a:t>回归测试</a:t>
            </a:r>
            <a:endParaRPr lang="en-US" altLang="zh-CN" sz="2400" dirty="0" smtClean="0"/>
          </a:p>
          <a:p>
            <a:r>
              <a:rPr lang="zh-CN" altLang="en-US" sz="2400" dirty="0" smtClean="0"/>
              <a:t>测试报告</a:t>
            </a:r>
          </a:p>
          <a:p>
            <a:pPr>
              <a:buNone/>
            </a:pP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4552950" y="4276725"/>
            <a:ext cx="4591050" cy="258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7 </a:t>
            </a:r>
            <a:r>
              <a:rPr lang="zh-CN" altLang="en-US" dirty="0" smtClean="0">
                <a:latin typeface="+mj-ea"/>
              </a:rPr>
              <a:t>软件项目成员</a:t>
            </a:r>
            <a:endParaRPr lang="zh-CN" altLang="en-US" dirty="0"/>
          </a:p>
        </p:txBody>
      </p:sp>
      <p:sp>
        <p:nvSpPr>
          <p:cNvPr id="3" name="内容占位符 2"/>
          <p:cNvSpPr>
            <a:spLocks noGrp="1"/>
          </p:cNvSpPr>
          <p:nvPr>
            <p:ph idx="1"/>
          </p:nvPr>
        </p:nvSpPr>
        <p:spPr>
          <a:xfrm>
            <a:off x="357158" y="1000108"/>
            <a:ext cx="8229600" cy="5500726"/>
          </a:xfrm>
        </p:spPr>
        <p:txBody>
          <a:bodyPr/>
          <a:lstStyle/>
          <a:p>
            <a:r>
              <a:rPr lang="zh-CN" altLang="en-US" sz="2000" dirty="0" smtClean="0">
                <a:latin typeface="+mn-ea"/>
              </a:rPr>
              <a:t>项目经理</a:t>
            </a:r>
            <a:endParaRPr lang="en-US" sz="2000" dirty="0" smtClean="0">
              <a:latin typeface="+mn-ea"/>
            </a:endParaRPr>
          </a:p>
          <a:p>
            <a:pPr lvl="2">
              <a:buNone/>
            </a:pPr>
            <a:r>
              <a:rPr lang="zh-CN" altLang="en-US" sz="1700" dirty="0" smtClean="0"/>
              <a:t>驱动整个项目的运转，负责制定计划，安排人力，管理进度，协调团队，进行重大决策。</a:t>
            </a:r>
            <a:endParaRPr lang="en-US" altLang="zh-CN" sz="1700" dirty="0" smtClean="0"/>
          </a:p>
          <a:p>
            <a:r>
              <a:rPr lang="zh-CN" altLang="en-US" sz="2000" dirty="0" smtClean="0">
                <a:latin typeface="+mn-ea"/>
              </a:rPr>
              <a:t>产品经理</a:t>
            </a:r>
            <a:r>
              <a:rPr lang="en-US" altLang="zh-CN" sz="2000" dirty="0" smtClean="0">
                <a:latin typeface="+mn-ea"/>
              </a:rPr>
              <a:t>(</a:t>
            </a:r>
            <a:r>
              <a:rPr lang="zh-CN" altLang="en-US" sz="2000" dirty="0" smtClean="0">
                <a:latin typeface="+mn-ea"/>
              </a:rPr>
              <a:t>需求开发人员</a:t>
            </a:r>
            <a:r>
              <a:rPr lang="en-US" altLang="zh-CN" sz="2000" dirty="0" smtClean="0">
                <a:latin typeface="+mn-ea"/>
              </a:rPr>
              <a:t>)</a:t>
            </a:r>
            <a:endParaRPr lang="en-US" sz="2000" dirty="0" smtClean="0">
              <a:latin typeface="+mn-ea"/>
            </a:endParaRPr>
          </a:p>
          <a:p>
            <a:pPr lvl="2">
              <a:buNone/>
            </a:pPr>
            <a:r>
              <a:rPr lang="zh-CN" altLang="en-US" sz="1700" dirty="0" smtClean="0"/>
              <a:t>负责与客户沟通需求，编写软件测试需求说明书，绘制项目原型图。</a:t>
            </a:r>
            <a:endParaRPr lang="en-US" sz="1700" dirty="0" smtClean="0"/>
          </a:p>
          <a:p>
            <a:r>
              <a:rPr lang="zh-CN" altLang="en-US" sz="2000" dirty="0" smtClean="0">
                <a:latin typeface="+mn-ea"/>
              </a:rPr>
              <a:t>架构师 </a:t>
            </a:r>
            <a:r>
              <a:rPr lang="en-US" altLang="zh-CN" sz="2000" dirty="0" smtClean="0">
                <a:latin typeface="+mn-ea"/>
              </a:rPr>
              <a:t>/ </a:t>
            </a:r>
            <a:r>
              <a:rPr lang="zh-CN" altLang="en-US" sz="2000" dirty="0" smtClean="0">
                <a:latin typeface="+mn-ea"/>
              </a:rPr>
              <a:t>系统工程师</a:t>
            </a:r>
            <a:endParaRPr lang="en-US" sz="2000" dirty="0" smtClean="0">
              <a:latin typeface="+mn-ea"/>
            </a:endParaRPr>
          </a:p>
          <a:p>
            <a:pPr lvl="2">
              <a:buNone/>
            </a:pPr>
            <a:r>
              <a:rPr lang="zh-CN" altLang="en-US" sz="1700" dirty="0" smtClean="0"/>
              <a:t>技术专家，经验丰富，负责整个系统的体系架构的设计以及关键模块的设计。</a:t>
            </a:r>
            <a:endParaRPr lang="en-US" sz="1700" dirty="0" smtClean="0"/>
          </a:p>
          <a:p>
            <a:r>
              <a:rPr lang="zh-CN" altLang="en-US" sz="2000" dirty="0" smtClean="0">
                <a:latin typeface="+mn-ea"/>
              </a:rPr>
              <a:t>程序员 </a:t>
            </a:r>
            <a:r>
              <a:rPr lang="en-US" altLang="zh-CN" sz="2000" dirty="0" smtClean="0">
                <a:latin typeface="+mn-ea"/>
              </a:rPr>
              <a:t>/ </a:t>
            </a:r>
            <a:r>
              <a:rPr lang="zh-CN" altLang="en-US" sz="2000" dirty="0" smtClean="0">
                <a:latin typeface="+mn-ea"/>
              </a:rPr>
              <a:t>开发人员</a:t>
            </a:r>
            <a:endParaRPr lang="en-US" sz="2000" dirty="0" smtClean="0">
              <a:latin typeface="+mn-ea"/>
            </a:endParaRPr>
          </a:p>
          <a:p>
            <a:pPr lvl="2">
              <a:buNone/>
            </a:pPr>
            <a:r>
              <a:rPr lang="zh-CN" altLang="en-US" sz="1500" dirty="0" smtClean="0"/>
              <a:t>设计、编写软件，并修复软件中的缺陷。</a:t>
            </a:r>
            <a:endParaRPr lang="en-US" sz="1500" dirty="0" smtClean="0"/>
          </a:p>
          <a:p>
            <a:r>
              <a:rPr lang="zh-CN" altLang="en-US" sz="2000" dirty="0" smtClean="0">
                <a:latin typeface="+mn-ea"/>
              </a:rPr>
              <a:t>测试工程师</a:t>
            </a:r>
            <a:endParaRPr lang="en-US" sz="2000" dirty="0" smtClean="0">
              <a:latin typeface="+mn-ea"/>
            </a:endParaRPr>
          </a:p>
          <a:p>
            <a:pPr lvl="2">
              <a:buNone/>
            </a:pPr>
            <a:r>
              <a:rPr lang="zh-CN" altLang="en-US" sz="1500" dirty="0" smtClean="0"/>
              <a:t>负责找出软件产品存在的问题并报告。</a:t>
            </a:r>
            <a:endParaRPr lang="en-US" sz="1500" dirty="0" smtClean="0"/>
          </a:p>
          <a:p>
            <a:r>
              <a:rPr lang="en-US" altLang="zh-CN" sz="2000" dirty="0" smtClean="0">
                <a:latin typeface="+mn-ea"/>
              </a:rPr>
              <a:t>UI</a:t>
            </a:r>
            <a:r>
              <a:rPr lang="zh-CN" altLang="en-US" sz="2000" dirty="0" smtClean="0">
                <a:latin typeface="+mn-ea"/>
              </a:rPr>
              <a:t>设计工程师</a:t>
            </a:r>
            <a:endParaRPr lang="en-US" sz="2000" dirty="0" smtClean="0">
              <a:latin typeface="+mn-ea"/>
            </a:endParaRPr>
          </a:p>
          <a:p>
            <a:pPr lvl="2">
              <a:buNone/>
            </a:pPr>
            <a:r>
              <a:rPr lang="zh-CN" altLang="en-US" sz="1500" dirty="0" smtClean="0"/>
              <a:t>负责项目图片的设计，或则项目页面的排版布局。</a:t>
            </a:r>
            <a:endParaRPr lang="en-US" sz="1500" dirty="0" smtClean="0"/>
          </a:p>
          <a:p>
            <a:r>
              <a:rPr lang="zh-CN" altLang="en-US" sz="2000" dirty="0" smtClean="0">
                <a:latin typeface="+mn-ea"/>
              </a:rPr>
              <a:t>配置管理员</a:t>
            </a:r>
            <a:endParaRPr lang="en-US" sz="2000" dirty="0" smtClean="0">
              <a:latin typeface="+mn-ea"/>
            </a:endParaRPr>
          </a:p>
          <a:p>
            <a:pPr lvl="2">
              <a:buNone/>
            </a:pPr>
            <a:r>
              <a:rPr lang="zh-CN" altLang="en-US" sz="1500" dirty="0" smtClean="0"/>
              <a:t>负责管理程序员写的代码和资料工程师写的文档资料，并组合成一个软件包</a:t>
            </a:r>
            <a:endParaRPr lang="en-US" altLang="zh-CN" sz="1500" dirty="0" smtClean="0"/>
          </a:p>
          <a:p>
            <a:r>
              <a:rPr lang="en-US" altLang="zh-CN" sz="2000" dirty="0" smtClean="0">
                <a:latin typeface="+mn-ea"/>
              </a:rPr>
              <a:t>QA(</a:t>
            </a:r>
            <a:r>
              <a:rPr lang="zh-CN" altLang="en-US" sz="2000" dirty="0" smtClean="0">
                <a:latin typeface="+mn-ea"/>
              </a:rPr>
              <a:t>很多小公司不设置该职位</a:t>
            </a:r>
            <a:r>
              <a:rPr lang="en-US" altLang="zh-CN" sz="2000" dirty="0" smtClean="0">
                <a:latin typeface="+mn-ea"/>
              </a:rPr>
              <a:t>)</a:t>
            </a:r>
            <a:endParaRPr lang="en-US" sz="2000" dirty="0" smtClean="0">
              <a:latin typeface="+mn-ea"/>
            </a:endParaRPr>
          </a:p>
          <a:p>
            <a:pPr lvl="2">
              <a:buNone/>
            </a:pPr>
            <a:r>
              <a:rPr lang="zh-CN" altLang="en-US" sz="1500" dirty="0" smtClean="0"/>
              <a:t>质量监管人员</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a:xfrm>
            <a:off x="628680" y="1600201"/>
            <a:ext cx="8229600" cy="3757626"/>
          </a:xfrm>
        </p:spPr>
        <p:txBody>
          <a:bodyPr/>
          <a:lstStyle/>
          <a:p>
            <a:r>
              <a:rPr lang="en-US" altLang="zh-CN" sz="2000" dirty="0" smtClean="0">
                <a:latin typeface="+mn-ea"/>
              </a:rPr>
              <a:t>1.</a:t>
            </a:r>
            <a:r>
              <a:rPr lang="zh-CN" altLang="en-US" sz="2000" dirty="0" smtClean="0">
                <a:latin typeface="+mn-ea"/>
              </a:rPr>
              <a:t>常见的软件开发流程有哪些？</a:t>
            </a:r>
            <a:endParaRPr lang="en-US" sz="2000" dirty="0" smtClean="0">
              <a:latin typeface="+mn-ea"/>
            </a:endParaRPr>
          </a:p>
          <a:p>
            <a:endParaRPr lang="en-US" sz="2000" dirty="0" smtClean="0">
              <a:latin typeface="+mn-ea"/>
            </a:endParaRPr>
          </a:p>
          <a:p>
            <a:r>
              <a:rPr lang="en-US" altLang="zh-CN" sz="2000" dirty="0" smtClean="0">
                <a:latin typeface="+mn-ea"/>
              </a:rPr>
              <a:t>2..</a:t>
            </a:r>
            <a:r>
              <a:rPr lang="zh-CN" altLang="en-US" sz="2000" dirty="0" smtClean="0">
                <a:latin typeface="+mn-ea"/>
              </a:rPr>
              <a:t>画出瀑布模型，</a:t>
            </a:r>
            <a:r>
              <a:rPr lang="en-US" altLang="zh-CN" sz="2000" dirty="0" smtClean="0">
                <a:latin typeface="+mn-ea"/>
              </a:rPr>
              <a:t>V</a:t>
            </a:r>
            <a:r>
              <a:rPr lang="zh-CN" altLang="en-US" sz="2000" dirty="0" smtClean="0">
                <a:latin typeface="+mn-ea"/>
              </a:rPr>
              <a:t>模型。</a:t>
            </a:r>
            <a:endParaRPr lang="en-US" sz="2000" dirty="0" smtClean="0">
              <a:latin typeface="+mn-ea"/>
            </a:endParaRPr>
          </a:p>
          <a:p>
            <a:endParaRPr lang="en-US" sz="2000" dirty="0" smtClean="0">
              <a:latin typeface="+mn-ea"/>
            </a:endParaRPr>
          </a:p>
          <a:p>
            <a:r>
              <a:rPr lang="en-US" altLang="zh-CN" sz="2000" dirty="0" smtClean="0">
                <a:latin typeface="+mn-ea"/>
              </a:rPr>
              <a:t>3.</a:t>
            </a:r>
            <a:r>
              <a:rPr lang="zh-CN" altLang="en-US" sz="2000" dirty="0" smtClean="0">
                <a:latin typeface="+mn-ea"/>
              </a:rPr>
              <a:t> 简述一下软件测试的生命周期。</a:t>
            </a:r>
          </a:p>
          <a:p>
            <a:endParaRPr lang="zh-CN" altLang="en-US" sz="2000" dirty="0"/>
          </a:p>
        </p:txBody>
      </p:sp>
      <p:pic>
        <p:nvPicPr>
          <p:cNvPr id="22531" name="Picture 3"/>
          <p:cNvPicPr>
            <a:picLocks noChangeAspect="1" noChangeArrowheads="1"/>
          </p:cNvPicPr>
          <p:nvPr/>
        </p:nvPicPr>
        <p:blipFill>
          <a:blip r:embed="rId2"/>
          <a:srcRect/>
          <a:stretch>
            <a:fillRect/>
          </a:stretch>
        </p:blipFill>
        <p:spPr bwMode="auto">
          <a:xfrm>
            <a:off x="5514975" y="3228975"/>
            <a:ext cx="3629025"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011091521504613265.jpg"/>
          <p:cNvPicPr>
            <a:picLocks noGrp="1" noChangeAspect="1"/>
          </p:cNvPicPr>
          <p:nvPr>
            <p:ph idx="1"/>
          </p:nvPr>
        </p:nvPicPr>
        <p:blipFill>
          <a:blip r:embed="rId2" cstate="print"/>
          <a:stretch>
            <a:fillRect/>
          </a:stretch>
        </p:blipFill>
        <p:spPr>
          <a:xfrm>
            <a:off x="0" y="764704"/>
            <a:ext cx="9144000" cy="6093296"/>
          </a:xfrm>
        </p:spPr>
      </p:pic>
      <p:sp>
        <p:nvSpPr>
          <p:cNvPr id="3" name="标题 1"/>
          <p:cNvSpPr>
            <a:spLocks noGrp="1"/>
          </p:cNvSpPr>
          <p:nvPr>
            <p:ph type="title"/>
          </p:nvPr>
        </p:nvSpPr>
        <p:spPr>
          <a:xfrm>
            <a:off x="-32" y="60324"/>
            <a:ext cx="8229600" cy="654032"/>
          </a:xfrm>
        </p:spPr>
        <p:txBody>
          <a:bodyPr/>
          <a:lstStyle/>
          <a:p>
            <a:r>
              <a:rPr lang="zh-CN" altLang="en-US" dirty="0" smtClean="0"/>
              <a:t>培训总结</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1 </a:t>
            </a:r>
            <a:r>
              <a:rPr lang="zh-CN" altLang="en-US" dirty="0" smtClean="0">
                <a:latin typeface="+mj-ea"/>
              </a:rPr>
              <a:t>软件产品</a:t>
            </a:r>
            <a:endParaRPr lang="zh-CN" altLang="en-US" dirty="0">
              <a:solidFill>
                <a:srgbClr val="FF0000"/>
              </a:solidFill>
            </a:endParaRPr>
          </a:p>
        </p:txBody>
      </p:sp>
      <p:sp>
        <p:nvSpPr>
          <p:cNvPr id="4" name="Rectangle 3"/>
          <p:cNvSpPr txBox="1">
            <a:spLocks noChangeArrowheads="1"/>
          </p:cNvSpPr>
          <p:nvPr/>
        </p:nvSpPr>
        <p:spPr>
          <a:xfrm>
            <a:off x="428596" y="1142984"/>
            <a:ext cx="8412190" cy="4357718"/>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软件产品是什么？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软件产品由哪些部分构成？</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en-US" altLang="zh-CN" sz="2400" dirty="0" smtClean="0"/>
              <a:t> </a:t>
            </a:r>
            <a:r>
              <a:rPr lang="zh-CN" altLang="en-US" sz="2400" dirty="0" smtClean="0"/>
              <a:t>软件产品的中间过程文档？ </a:t>
            </a: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graphicFrame>
        <p:nvGraphicFramePr>
          <p:cNvPr id="1026" name="Object 2">
            <a:hlinkClick r:id="" action="ppaction://ole?verb=0"/>
          </p:cNvPr>
          <p:cNvGraphicFramePr>
            <a:graphicFrameLocks/>
          </p:cNvGraphicFramePr>
          <p:nvPr/>
        </p:nvGraphicFramePr>
        <p:xfrm>
          <a:off x="4857752" y="3429000"/>
          <a:ext cx="2743200" cy="2098675"/>
        </p:xfrm>
        <a:graphic>
          <a:graphicData uri="http://schemas.openxmlformats.org/presentationml/2006/ole">
            <p:oleObj spid="_x0000_s1027" name="Microsoft ClipArt Gallery" r:id="rId4" imgW="5783263" imgH="4427538" progId="">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 y="60324"/>
            <a:ext cx="3929090" cy="654032"/>
          </a:xfrm>
        </p:spPr>
        <p:txBody>
          <a:bodyPr/>
          <a:lstStyle/>
          <a:p>
            <a:r>
              <a:rPr lang="zh-CN" altLang="en-US" dirty="0" smtClean="0"/>
              <a:t>什么是软件产品</a:t>
            </a:r>
            <a:endParaRPr lang="zh-CN" altLang="en-US" dirty="0"/>
          </a:p>
        </p:txBody>
      </p:sp>
      <p:sp>
        <p:nvSpPr>
          <p:cNvPr id="3" name="内容占位符 2"/>
          <p:cNvSpPr>
            <a:spLocks noGrp="1"/>
          </p:cNvSpPr>
          <p:nvPr>
            <p:ph idx="1"/>
          </p:nvPr>
        </p:nvSpPr>
        <p:spPr>
          <a:xfrm>
            <a:off x="457200" y="1600201"/>
            <a:ext cx="8229600" cy="1757362"/>
          </a:xfrm>
        </p:spPr>
        <p:txBody>
          <a:bodyPr/>
          <a:lstStyle/>
          <a:p>
            <a:pPr>
              <a:buFont typeface="Wingdings" pitchFamily="2" charset="2"/>
              <a:buChar char="l"/>
            </a:pPr>
            <a:r>
              <a:rPr lang="zh-CN" altLang="en-US" sz="2400" dirty="0" smtClean="0"/>
              <a:t>软件是一种逻辑产品，不是客观的实体，具有无形性，它是脑力劳动的结晶，它以程序和文档的形式保存在作为计算机存储器的磁盘和光盘介质上，通过操作计算机才能体现出它的功能和作用。</a:t>
            </a:r>
            <a:endParaRPr lang="zh-CN" altLang="en-US" dirty="0"/>
          </a:p>
        </p:txBody>
      </p:sp>
      <p:pic>
        <p:nvPicPr>
          <p:cNvPr id="22529" name="Picture 1"/>
          <p:cNvPicPr>
            <a:picLocks noChangeAspect="1" noChangeArrowheads="1"/>
          </p:cNvPicPr>
          <p:nvPr/>
        </p:nvPicPr>
        <p:blipFill>
          <a:blip r:embed="rId2"/>
          <a:srcRect/>
          <a:stretch>
            <a:fillRect/>
          </a:stretch>
        </p:blipFill>
        <p:spPr bwMode="auto">
          <a:xfrm>
            <a:off x="5429256" y="3857628"/>
            <a:ext cx="2777698" cy="1976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软件产品由哪些构成</a:t>
            </a:r>
            <a:endParaRPr lang="zh-CN" altLang="en-US" dirty="0"/>
          </a:p>
        </p:txBody>
      </p:sp>
      <p:sp>
        <p:nvSpPr>
          <p:cNvPr id="6" name="TextBox 10"/>
          <p:cNvSpPr txBox="1">
            <a:spLocks noChangeArrowheads="1"/>
          </p:cNvSpPr>
          <p:nvPr/>
        </p:nvSpPr>
        <p:spPr bwMode="auto">
          <a:xfrm>
            <a:off x="1285852" y="2071678"/>
            <a:ext cx="1785950" cy="400110"/>
          </a:xfrm>
          <a:prstGeom prst="rect">
            <a:avLst/>
          </a:prstGeom>
          <a:noFill/>
          <a:ln w="9525">
            <a:noFill/>
            <a:miter lim="800000"/>
            <a:headEnd/>
            <a:tailEnd/>
          </a:ln>
        </p:spPr>
        <p:txBody>
          <a:bodyPr wrap="square">
            <a:spAutoFit/>
          </a:bodyPr>
          <a:lstStyle/>
          <a:p>
            <a:r>
              <a:rPr lang="zh-CN" altLang="en-US" sz="2000" dirty="0">
                <a:latin typeface="Constantia" pitchFamily="18" charset="0"/>
              </a:rPr>
              <a:t>安装</a:t>
            </a:r>
            <a:r>
              <a:rPr lang="zh-CN" altLang="en-US" sz="2000" dirty="0" smtClean="0">
                <a:latin typeface="Constantia" pitchFamily="18" charset="0"/>
              </a:rPr>
              <a:t>过程说明</a:t>
            </a:r>
            <a:endParaRPr lang="zh-CN" altLang="en-US" sz="2000" dirty="0">
              <a:latin typeface="Constantia" pitchFamily="18" charset="0"/>
            </a:endParaRPr>
          </a:p>
        </p:txBody>
      </p:sp>
      <p:sp>
        <p:nvSpPr>
          <p:cNvPr id="7" name="TextBox 4"/>
          <p:cNvSpPr txBox="1">
            <a:spLocks noChangeArrowheads="1"/>
          </p:cNvSpPr>
          <p:nvPr/>
        </p:nvSpPr>
        <p:spPr bwMode="auto">
          <a:xfrm>
            <a:off x="5500694" y="2071678"/>
            <a:ext cx="1571636" cy="400110"/>
          </a:xfrm>
          <a:prstGeom prst="rect">
            <a:avLst/>
          </a:prstGeom>
          <a:noFill/>
          <a:ln w="9525">
            <a:noFill/>
            <a:miter lim="800000"/>
            <a:headEnd/>
            <a:tailEnd/>
          </a:ln>
        </p:spPr>
        <p:txBody>
          <a:bodyPr wrap="square">
            <a:spAutoFit/>
          </a:bodyPr>
          <a:lstStyle/>
          <a:p>
            <a:r>
              <a:rPr lang="zh-CN" altLang="en-US" sz="2000" dirty="0">
                <a:latin typeface="Constantia" pitchFamily="18" charset="0"/>
              </a:rPr>
              <a:t>帮助文件</a:t>
            </a:r>
          </a:p>
        </p:txBody>
      </p:sp>
      <p:sp>
        <p:nvSpPr>
          <p:cNvPr id="10" name="TextBox 7"/>
          <p:cNvSpPr txBox="1">
            <a:spLocks noChangeArrowheads="1"/>
          </p:cNvSpPr>
          <p:nvPr/>
        </p:nvSpPr>
        <p:spPr bwMode="auto">
          <a:xfrm>
            <a:off x="3571868" y="2071678"/>
            <a:ext cx="1214446" cy="400110"/>
          </a:xfrm>
          <a:prstGeom prst="rect">
            <a:avLst/>
          </a:prstGeom>
          <a:noFill/>
          <a:ln w="9525">
            <a:noFill/>
            <a:miter lim="800000"/>
            <a:headEnd/>
            <a:tailEnd/>
          </a:ln>
        </p:spPr>
        <p:txBody>
          <a:bodyPr wrap="square">
            <a:spAutoFit/>
          </a:bodyPr>
          <a:lstStyle/>
          <a:p>
            <a:r>
              <a:rPr lang="zh-CN" altLang="en-US" sz="2000" dirty="0">
                <a:latin typeface="Constantia" pitchFamily="18" charset="0"/>
              </a:rPr>
              <a:t>最终产品</a:t>
            </a:r>
          </a:p>
        </p:txBody>
      </p:sp>
      <p:grpSp>
        <p:nvGrpSpPr>
          <p:cNvPr id="11" name="Group 10"/>
          <p:cNvGrpSpPr>
            <a:grpSpLocks/>
          </p:cNvGrpSpPr>
          <p:nvPr/>
        </p:nvGrpSpPr>
        <p:grpSpPr bwMode="auto">
          <a:xfrm>
            <a:off x="3786182" y="2857499"/>
            <a:ext cx="500062" cy="500063"/>
            <a:chOff x="0" y="0"/>
            <a:chExt cx="786" cy="788"/>
          </a:xfrm>
        </p:grpSpPr>
        <p:sp>
          <p:nvSpPr>
            <p:cNvPr id="12" name="同心圆 11"/>
            <p:cNvSpPr>
              <a:spLocks/>
            </p:cNvSpPr>
            <p:nvPr/>
          </p:nvSpPr>
          <p:spPr bwMode="auto">
            <a:xfrm>
              <a:off x="0" y="0"/>
              <a:ext cx="787" cy="788"/>
            </a:xfrm>
            <a:custGeom>
              <a:avLst/>
              <a:gdLst>
                <a:gd name="T0" fmla="*/ 0 w 500062"/>
                <a:gd name="T1" fmla="*/ 0 h 500063"/>
                <a:gd name="T2" fmla="*/ 0 w 500062"/>
                <a:gd name="T3" fmla="*/ 0 h 500063"/>
                <a:gd name="T4" fmla="*/ 0 w 500062"/>
                <a:gd name="T5" fmla="*/ 0 h 500063"/>
                <a:gd name="T6" fmla="*/ 0 w 500062"/>
                <a:gd name="T7" fmla="*/ 0 h 500063"/>
                <a:gd name="T8" fmla="*/ 0 w 500062"/>
                <a:gd name="T9" fmla="*/ 0 h 500063"/>
                <a:gd name="T10" fmla="*/ 0 w 500062"/>
                <a:gd name="T11" fmla="*/ 0 h 500063"/>
                <a:gd name="T12" fmla="*/ 0 w 500062"/>
                <a:gd name="T13" fmla="*/ 0 h 500063"/>
                <a:gd name="T14" fmla="*/ 0 w 500062"/>
                <a:gd name="T15" fmla="*/ 0 h 500063"/>
                <a:gd name="T16" fmla="*/ 0 w 500062"/>
                <a:gd name="T17" fmla="*/ 0 h 500063"/>
                <a:gd name="T18" fmla="*/ 0 w 500062"/>
                <a:gd name="T19" fmla="*/ 0 h 500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0062"/>
                <a:gd name="T31" fmla="*/ 0 h 500063"/>
                <a:gd name="T32" fmla="*/ 500062 w 500062"/>
                <a:gd name="T33" fmla="*/ 500063 h 500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0062" h="500063">
                  <a:moveTo>
                    <a:pt x="0" y="250032"/>
                  </a:moveTo>
                  <a:cubicBezTo>
                    <a:pt x="0" y="111943"/>
                    <a:pt x="111943" y="0"/>
                    <a:pt x="250031" y="0"/>
                  </a:cubicBezTo>
                  <a:cubicBezTo>
                    <a:pt x="388119" y="0"/>
                    <a:pt x="500062" y="111943"/>
                    <a:pt x="500062" y="250032"/>
                  </a:cubicBezTo>
                  <a:cubicBezTo>
                    <a:pt x="500062" y="388121"/>
                    <a:pt x="388119" y="500064"/>
                    <a:pt x="250031" y="500064"/>
                  </a:cubicBezTo>
                  <a:cubicBezTo>
                    <a:pt x="111943" y="500064"/>
                    <a:pt x="0" y="388121"/>
                    <a:pt x="0" y="250032"/>
                  </a:cubicBezTo>
                  <a:close/>
                  <a:moveTo>
                    <a:pt x="178802" y="250032"/>
                  </a:moveTo>
                  <a:cubicBezTo>
                    <a:pt x="178802" y="289371"/>
                    <a:pt x="210692" y="321261"/>
                    <a:pt x="250031" y="321261"/>
                  </a:cubicBezTo>
                  <a:cubicBezTo>
                    <a:pt x="289370" y="321261"/>
                    <a:pt x="321260" y="289371"/>
                    <a:pt x="321260" y="250032"/>
                  </a:cubicBezTo>
                  <a:cubicBezTo>
                    <a:pt x="321260" y="210693"/>
                    <a:pt x="289370" y="178803"/>
                    <a:pt x="250031" y="178803"/>
                  </a:cubicBezTo>
                  <a:cubicBezTo>
                    <a:pt x="210692" y="178803"/>
                    <a:pt x="178802" y="210693"/>
                    <a:pt x="178802" y="250032"/>
                  </a:cubicBezTo>
                  <a:close/>
                </a:path>
              </a:pathLst>
            </a:custGeom>
            <a:solidFill>
              <a:srgbClr val="D7DDEB"/>
            </a:solidFill>
            <a:ln w="25400">
              <a:solidFill>
                <a:srgbClr val="26697A"/>
              </a:solidFill>
              <a:round/>
              <a:headEnd/>
              <a:tailEnd/>
            </a:ln>
          </p:spPr>
          <p:txBody>
            <a:bodyPr anchor="ctr"/>
            <a:lstStyle/>
            <a:p>
              <a:endParaRPr lang="zh-CN" altLang="en-US"/>
            </a:p>
          </p:txBody>
        </p:sp>
        <p:sp>
          <p:nvSpPr>
            <p:cNvPr id="13" name="椭圆 12"/>
            <p:cNvSpPr>
              <a:spLocks noChangeArrowheads="1"/>
            </p:cNvSpPr>
            <p:nvPr/>
          </p:nvSpPr>
          <p:spPr bwMode="auto">
            <a:xfrm>
              <a:off x="223" y="225"/>
              <a:ext cx="337" cy="338"/>
            </a:xfrm>
            <a:prstGeom prst="ellipse">
              <a:avLst/>
            </a:prstGeom>
            <a:noFill/>
            <a:ln w="25400">
              <a:solidFill>
                <a:srgbClr val="26697A"/>
              </a:solidFill>
              <a:round/>
              <a:headEnd/>
              <a:tailEnd/>
            </a:ln>
          </p:spPr>
          <p:txBody>
            <a:bodyPr anchor="ctr"/>
            <a:lstStyle/>
            <a:p>
              <a:pPr algn="ctr"/>
              <a:endParaRPr lang="zh-CN" altLang="en-US">
                <a:solidFill>
                  <a:srgbClr val="FFFFFF"/>
                </a:solidFill>
                <a:latin typeface="Constantia" pitchFamily="18" charset="0"/>
              </a:endParaRPr>
            </a:p>
          </p:txBody>
        </p:sp>
      </p:grpSp>
      <p:sp>
        <p:nvSpPr>
          <p:cNvPr id="14" name="右箭头 13"/>
          <p:cNvSpPr>
            <a:spLocks noChangeArrowheads="1"/>
          </p:cNvSpPr>
          <p:nvPr/>
        </p:nvSpPr>
        <p:spPr bwMode="auto">
          <a:xfrm rot="5400000">
            <a:off x="3512344" y="3844132"/>
            <a:ext cx="1116012" cy="571500"/>
          </a:xfrm>
          <a:prstGeom prst="rightArrow">
            <a:avLst>
              <a:gd name="adj1" fmla="val 50000"/>
              <a:gd name="adj2" fmla="val 50000"/>
            </a:avLst>
          </a:prstGeom>
          <a:solidFill>
            <a:schemeClr val="accent1"/>
          </a:solidFill>
          <a:ln w="25400">
            <a:solidFill>
              <a:srgbClr val="26697A"/>
            </a:solidFill>
            <a:miter lim="800000"/>
            <a:headEnd/>
            <a:tailEnd/>
          </a:ln>
        </p:spPr>
        <p:txBody>
          <a:bodyPr rot="10800000" vert="eaVert" anchor="ctr"/>
          <a:lstStyle/>
          <a:p>
            <a:pPr algn="ctr"/>
            <a:endParaRPr lang="zh-CN" altLang="en-US">
              <a:solidFill>
                <a:srgbClr val="FFFFFF"/>
              </a:solidFill>
              <a:latin typeface="Constantia" pitchFamily="18" charset="0"/>
            </a:endParaRPr>
          </a:p>
        </p:txBody>
      </p:sp>
      <p:sp>
        <p:nvSpPr>
          <p:cNvPr id="15" name="右箭头 14"/>
          <p:cNvSpPr>
            <a:spLocks noChangeArrowheads="1"/>
          </p:cNvSpPr>
          <p:nvPr/>
        </p:nvSpPr>
        <p:spPr bwMode="auto">
          <a:xfrm rot="3894868">
            <a:off x="2255849" y="3795005"/>
            <a:ext cx="1479316" cy="571500"/>
          </a:xfrm>
          <a:prstGeom prst="rightArrow">
            <a:avLst>
              <a:gd name="adj1" fmla="val 50000"/>
              <a:gd name="adj2" fmla="val 50000"/>
            </a:avLst>
          </a:prstGeom>
          <a:solidFill>
            <a:schemeClr val="accent1"/>
          </a:solidFill>
          <a:ln w="25400">
            <a:solidFill>
              <a:srgbClr val="26697A"/>
            </a:solidFill>
            <a:miter lim="800000"/>
            <a:headEnd/>
            <a:tailEnd/>
          </a:ln>
        </p:spPr>
        <p:txBody>
          <a:bodyPr rot="10800000" vert="eaVert" anchor="ctr"/>
          <a:lstStyle/>
          <a:p>
            <a:pPr algn="ctr"/>
            <a:endParaRPr lang="zh-CN" altLang="en-US">
              <a:solidFill>
                <a:srgbClr val="FFFFFF"/>
              </a:solidFill>
              <a:latin typeface="Constantia" pitchFamily="18" charset="0"/>
            </a:endParaRPr>
          </a:p>
        </p:txBody>
      </p:sp>
      <p:sp>
        <p:nvSpPr>
          <p:cNvPr id="16" name="右箭头 15"/>
          <p:cNvSpPr>
            <a:spLocks noChangeArrowheads="1"/>
          </p:cNvSpPr>
          <p:nvPr/>
        </p:nvSpPr>
        <p:spPr bwMode="auto">
          <a:xfrm rot="17705132" flipH="1">
            <a:off x="4396366" y="3796924"/>
            <a:ext cx="1489103" cy="571500"/>
          </a:xfrm>
          <a:prstGeom prst="rightArrow">
            <a:avLst>
              <a:gd name="adj1" fmla="val 50000"/>
              <a:gd name="adj2" fmla="val 50000"/>
            </a:avLst>
          </a:prstGeom>
          <a:solidFill>
            <a:schemeClr val="accent1"/>
          </a:solidFill>
          <a:ln w="25400">
            <a:solidFill>
              <a:srgbClr val="26697A"/>
            </a:solidFill>
            <a:miter lim="800000"/>
            <a:headEnd/>
            <a:tailEnd/>
          </a:ln>
        </p:spPr>
        <p:txBody>
          <a:bodyPr vert="eaVert" anchor="ctr"/>
          <a:lstStyle/>
          <a:p>
            <a:pPr algn="ctr"/>
            <a:endParaRPr lang="zh-CN" altLang="en-US">
              <a:solidFill>
                <a:srgbClr val="FFFFFF"/>
              </a:solidFill>
              <a:latin typeface="Constantia" pitchFamily="18" charset="0"/>
            </a:endParaRPr>
          </a:p>
        </p:txBody>
      </p:sp>
      <p:pic>
        <p:nvPicPr>
          <p:cNvPr id="17" name="Picture 2" descr="C:\Program Files\Microsoft Office\MEDIA\CAGCAT10\j0285750.wmf"/>
          <p:cNvPicPr>
            <a:picLocks noChangeAspect="1" noChangeArrowheads="1"/>
          </p:cNvPicPr>
          <p:nvPr/>
        </p:nvPicPr>
        <p:blipFill>
          <a:blip r:embed="rId2"/>
          <a:srcRect/>
          <a:stretch>
            <a:fillRect/>
          </a:stretch>
        </p:blipFill>
        <p:spPr bwMode="auto">
          <a:xfrm>
            <a:off x="3286116" y="5000636"/>
            <a:ext cx="1714512" cy="1054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软件产品中的过程文件</a:t>
            </a:r>
            <a:endParaRPr lang="zh-CN" altLang="en-US" dirty="0"/>
          </a:p>
        </p:txBody>
      </p:sp>
      <p:sp>
        <p:nvSpPr>
          <p:cNvPr id="4" name="TextBox 8"/>
          <p:cNvSpPr txBox="1">
            <a:spLocks noChangeArrowheads="1"/>
          </p:cNvSpPr>
          <p:nvPr/>
        </p:nvSpPr>
        <p:spPr bwMode="auto">
          <a:xfrm>
            <a:off x="1571604" y="1590248"/>
            <a:ext cx="1415772" cy="338554"/>
          </a:xfrm>
          <a:prstGeom prst="rect">
            <a:avLst/>
          </a:prstGeom>
          <a:noFill/>
          <a:ln w="9525">
            <a:noFill/>
            <a:miter lim="800000"/>
            <a:headEnd/>
            <a:tailEnd/>
          </a:ln>
        </p:spPr>
        <p:txBody>
          <a:bodyPr wrap="none">
            <a:spAutoFit/>
          </a:bodyPr>
          <a:lstStyle/>
          <a:p>
            <a:r>
              <a:rPr lang="zh-CN" altLang="en-US" sz="1600" dirty="0" smtClean="0">
                <a:latin typeface="Constantia" pitchFamily="18" charset="0"/>
              </a:rPr>
              <a:t>客户原始需求</a:t>
            </a:r>
            <a:endParaRPr lang="zh-CN" altLang="en-US" sz="1600" dirty="0">
              <a:latin typeface="Constantia" pitchFamily="18" charset="0"/>
            </a:endParaRPr>
          </a:p>
        </p:txBody>
      </p:sp>
      <p:sp>
        <p:nvSpPr>
          <p:cNvPr id="8" name="TextBox 9"/>
          <p:cNvSpPr txBox="1">
            <a:spLocks noChangeArrowheads="1"/>
          </p:cNvSpPr>
          <p:nvPr/>
        </p:nvSpPr>
        <p:spPr bwMode="auto">
          <a:xfrm>
            <a:off x="3389498" y="1571623"/>
            <a:ext cx="1754006" cy="338554"/>
          </a:xfrm>
          <a:prstGeom prst="rect">
            <a:avLst/>
          </a:prstGeom>
          <a:noFill/>
          <a:ln w="9525">
            <a:noFill/>
            <a:miter lim="800000"/>
            <a:headEnd/>
            <a:tailEnd/>
          </a:ln>
        </p:spPr>
        <p:txBody>
          <a:bodyPr wrap="none">
            <a:spAutoFit/>
          </a:bodyPr>
          <a:lstStyle/>
          <a:p>
            <a:r>
              <a:rPr lang="zh-CN" altLang="en-US" sz="1600" dirty="0" smtClean="0">
                <a:latin typeface="Constantia" pitchFamily="18" charset="0"/>
              </a:rPr>
              <a:t>需求规格（</a:t>
            </a:r>
            <a:r>
              <a:rPr lang="en-US" altLang="zh-CN" sz="1600" dirty="0" smtClean="0">
                <a:latin typeface="Constantia" pitchFamily="18" charset="0"/>
              </a:rPr>
              <a:t>SRS</a:t>
            </a:r>
            <a:r>
              <a:rPr lang="zh-CN" altLang="en-US" sz="1600" dirty="0" smtClean="0">
                <a:latin typeface="Constantia" pitchFamily="18" charset="0"/>
              </a:rPr>
              <a:t>）</a:t>
            </a:r>
            <a:endParaRPr lang="zh-CN" altLang="en-US" sz="1600" dirty="0">
              <a:latin typeface="Constantia" pitchFamily="18" charset="0"/>
            </a:endParaRPr>
          </a:p>
        </p:txBody>
      </p:sp>
      <p:sp>
        <p:nvSpPr>
          <p:cNvPr id="9" name="TextBox 11"/>
          <p:cNvSpPr txBox="1">
            <a:spLocks noChangeArrowheads="1"/>
          </p:cNvSpPr>
          <p:nvPr/>
        </p:nvSpPr>
        <p:spPr bwMode="auto">
          <a:xfrm>
            <a:off x="5791216" y="1571612"/>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项目计划</a:t>
            </a:r>
          </a:p>
        </p:txBody>
      </p:sp>
      <p:sp>
        <p:nvSpPr>
          <p:cNvPr id="12" name="TextBox 21"/>
          <p:cNvSpPr txBox="1">
            <a:spLocks noChangeArrowheads="1"/>
          </p:cNvSpPr>
          <p:nvPr/>
        </p:nvSpPr>
        <p:spPr bwMode="auto">
          <a:xfrm>
            <a:off x="5066795" y="2285992"/>
            <a:ext cx="1005403" cy="338554"/>
          </a:xfrm>
          <a:prstGeom prst="rect">
            <a:avLst/>
          </a:prstGeom>
          <a:noFill/>
          <a:ln w="9525">
            <a:noFill/>
            <a:miter lim="800000"/>
            <a:headEnd/>
            <a:tailEnd/>
          </a:ln>
        </p:spPr>
        <p:txBody>
          <a:bodyPr wrap="none">
            <a:spAutoFit/>
          </a:bodyPr>
          <a:lstStyle/>
          <a:p>
            <a:r>
              <a:rPr lang="zh-CN" altLang="en-US" sz="1600" dirty="0" smtClean="0">
                <a:latin typeface="Constantia" pitchFamily="18" charset="0"/>
              </a:rPr>
              <a:t>代码清单</a:t>
            </a:r>
            <a:endParaRPr lang="zh-CN" altLang="en-US" sz="1600" dirty="0">
              <a:latin typeface="Constantia" pitchFamily="18" charset="0"/>
            </a:endParaRPr>
          </a:p>
        </p:txBody>
      </p:sp>
      <p:sp>
        <p:nvSpPr>
          <p:cNvPr id="13" name="TextBox 10"/>
          <p:cNvSpPr txBox="1">
            <a:spLocks noChangeArrowheads="1"/>
          </p:cNvSpPr>
          <p:nvPr/>
        </p:nvSpPr>
        <p:spPr bwMode="auto">
          <a:xfrm>
            <a:off x="2076439" y="2308219"/>
            <a:ext cx="995363" cy="334963"/>
          </a:xfrm>
          <a:prstGeom prst="rect">
            <a:avLst/>
          </a:prstGeom>
          <a:noFill/>
          <a:ln w="9525">
            <a:noFill/>
            <a:miter lim="800000"/>
            <a:headEnd/>
            <a:tailEnd/>
          </a:ln>
        </p:spPr>
        <p:txBody>
          <a:bodyPr wrap="none">
            <a:spAutoFit/>
          </a:bodyPr>
          <a:lstStyle/>
          <a:p>
            <a:r>
              <a:rPr lang="zh-CN" altLang="en-US" sz="1600" dirty="0">
                <a:latin typeface="Constantia" pitchFamily="18" charset="0"/>
              </a:rPr>
              <a:t>概要设计</a:t>
            </a:r>
          </a:p>
        </p:txBody>
      </p:sp>
      <p:sp>
        <p:nvSpPr>
          <p:cNvPr id="14" name="TextBox 16"/>
          <p:cNvSpPr txBox="1">
            <a:spLocks noChangeArrowheads="1"/>
          </p:cNvSpPr>
          <p:nvPr/>
        </p:nvSpPr>
        <p:spPr bwMode="auto">
          <a:xfrm>
            <a:off x="3648075" y="2308219"/>
            <a:ext cx="995363" cy="334963"/>
          </a:xfrm>
          <a:prstGeom prst="rect">
            <a:avLst/>
          </a:prstGeom>
          <a:noFill/>
          <a:ln w="9525">
            <a:noFill/>
            <a:miter lim="800000"/>
            <a:headEnd/>
            <a:tailEnd/>
          </a:ln>
        </p:spPr>
        <p:txBody>
          <a:bodyPr wrap="none">
            <a:spAutoFit/>
          </a:bodyPr>
          <a:lstStyle/>
          <a:p>
            <a:r>
              <a:rPr lang="zh-CN" altLang="en-US" sz="1600" dirty="0">
                <a:latin typeface="Constantia" pitchFamily="18" charset="0"/>
              </a:rPr>
              <a:t>详细设计</a:t>
            </a:r>
          </a:p>
        </p:txBody>
      </p:sp>
      <p:sp>
        <p:nvSpPr>
          <p:cNvPr id="15" name="TextBox 12"/>
          <p:cNvSpPr txBox="1">
            <a:spLocks noChangeArrowheads="1"/>
          </p:cNvSpPr>
          <p:nvPr/>
        </p:nvSpPr>
        <p:spPr bwMode="auto">
          <a:xfrm>
            <a:off x="1643042" y="3081335"/>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测试计划</a:t>
            </a:r>
          </a:p>
        </p:txBody>
      </p:sp>
      <p:sp>
        <p:nvSpPr>
          <p:cNvPr id="16" name="TextBox 14"/>
          <p:cNvSpPr txBox="1">
            <a:spLocks noChangeArrowheads="1"/>
          </p:cNvSpPr>
          <p:nvPr/>
        </p:nvSpPr>
        <p:spPr bwMode="auto">
          <a:xfrm>
            <a:off x="2571736" y="3071810"/>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测试方案</a:t>
            </a:r>
          </a:p>
        </p:txBody>
      </p:sp>
      <p:sp>
        <p:nvSpPr>
          <p:cNvPr id="17" name="TextBox 15"/>
          <p:cNvSpPr txBox="1">
            <a:spLocks noChangeArrowheads="1"/>
          </p:cNvSpPr>
          <p:nvPr/>
        </p:nvSpPr>
        <p:spPr bwMode="auto">
          <a:xfrm>
            <a:off x="3571868" y="3071810"/>
            <a:ext cx="995363"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测试用例</a:t>
            </a:r>
          </a:p>
        </p:txBody>
      </p:sp>
      <p:sp>
        <p:nvSpPr>
          <p:cNvPr id="18" name="TextBox 18"/>
          <p:cNvSpPr txBox="1">
            <a:spLocks noChangeArrowheads="1"/>
          </p:cNvSpPr>
          <p:nvPr/>
        </p:nvSpPr>
        <p:spPr bwMode="auto">
          <a:xfrm>
            <a:off x="4648208" y="3071810"/>
            <a:ext cx="9953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测试报告</a:t>
            </a:r>
          </a:p>
        </p:txBody>
      </p:sp>
      <p:sp>
        <p:nvSpPr>
          <p:cNvPr id="19" name="TextBox 19"/>
          <p:cNvSpPr txBox="1">
            <a:spLocks noChangeArrowheads="1"/>
          </p:cNvSpPr>
          <p:nvPr/>
        </p:nvSpPr>
        <p:spPr bwMode="auto">
          <a:xfrm>
            <a:off x="5643570" y="3081335"/>
            <a:ext cx="1198562" cy="334962"/>
          </a:xfrm>
          <a:prstGeom prst="rect">
            <a:avLst/>
          </a:prstGeom>
          <a:noFill/>
          <a:ln w="9525">
            <a:noFill/>
            <a:miter lim="800000"/>
            <a:headEnd/>
            <a:tailEnd/>
          </a:ln>
        </p:spPr>
        <p:txBody>
          <a:bodyPr wrap="none">
            <a:spAutoFit/>
          </a:bodyPr>
          <a:lstStyle/>
          <a:p>
            <a:r>
              <a:rPr lang="zh-CN" altLang="en-US" sz="1600" dirty="0">
                <a:latin typeface="Constantia" pitchFamily="18" charset="0"/>
              </a:rPr>
              <a:t>缺陷跟踪单</a:t>
            </a:r>
          </a:p>
        </p:txBody>
      </p:sp>
      <p:pic>
        <p:nvPicPr>
          <p:cNvPr id="20482" name="Picture 2" descr="http://www.ah.xinhuanet.com/titlepic/1110794340_title1n.jpg"/>
          <p:cNvPicPr>
            <a:picLocks noChangeAspect="1" noChangeArrowheads="1"/>
          </p:cNvPicPr>
          <p:nvPr/>
        </p:nvPicPr>
        <p:blipFill>
          <a:blip r:embed="rId3"/>
          <a:srcRect/>
          <a:stretch>
            <a:fillRect/>
          </a:stretch>
        </p:blipFill>
        <p:spPr bwMode="auto">
          <a:xfrm>
            <a:off x="2571736" y="3929066"/>
            <a:ext cx="4071966" cy="210025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latin typeface="+mj-ea"/>
              </a:rPr>
              <a:t>Chapter 2 </a:t>
            </a:r>
            <a:r>
              <a:rPr lang="zh-CN" altLang="en-US" dirty="0" smtClean="0">
                <a:latin typeface="+mj-ea"/>
              </a:rPr>
              <a:t>软件工程</a:t>
            </a:r>
            <a:endParaRPr lang="zh-CN" altLang="en-US" dirty="0">
              <a:solidFill>
                <a:srgbClr val="FF0000"/>
              </a:solidFill>
            </a:endParaRPr>
          </a:p>
        </p:txBody>
      </p:sp>
      <p:sp>
        <p:nvSpPr>
          <p:cNvPr id="4" name="Rectangle 3"/>
          <p:cNvSpPr txBox="1">
            <a:spLocks noChangeArrowheads="1"/>
          </p:cNvSpPr>
          <p:nvPr/>
        </p:nvSpPr>
        <p:spPr>
          <a:xfrm>
            <a:off x="428596" y="1142984"/>
            <a:ext cx="8412190" cy="2286016"/>
          </a:xfrm>
          <a:prstGeom prst="rect">
            <a:avLst/>
          </a:prstGeom>
          <a:ln/>
        </p:spPr>
        <p:txBody>
          <a:bodyPr/>
          <a:lstStyle/>
          <a:p>
            <a:pPr lvl="0">
              <a:lnSpc>
                <a:spcPct val="140000"/>
              </a:lnSpc>
              <a:spcBef>
                <a:spcPct val="0"/>
              </a:spcBef>
              <a:buFont typeface="Wingdings" pitchFamily="2" charset="2"/>
              <a:buChar char="p"/>
              <a:defRPr/>
            </a:pPr>
            <a:r>
              <a:rPr lang="zh-CN" altLang="en-US" sz="2400" dirty="0" smtClean="0"/>
              <a:t>  为什么会有软件工程？</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r>
              <a:rPr lang="zh-CN" altLang="en-US" sz="2400" dirty="0" smtClean="0"/>
              <a:t>  软件工程是什么？</a:t>
            </a: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lang="en-US" altLang="zh-CN" sz="2400" dirty="0" smtClean="0"/>
          </a:p>
          <a:p>
            <a:pPr lvl="0">
              <a:lnSpc>
                <a:spcPct val="140000"/>
              </a:lnSpc>
              <a:spcBef>
                <a:spcPct val="0"/>
              </a:spcBef>
              <a:buFont typeface="Wingdings" pitchFamily="2" charset="2"/>
              <a:buChar char="p"/>
              <a:defRPr/>
            </a:pPr>
            <a:endParaRPr kumimoji="0" lang="zh-CN" altLang="en-US" sz="2400" b="0" i="0" u="none" strike="noStrike" kern="1200" cap="none" spc="0" normalizeH="0" baseline="0" noProof="0" dirty="0" smtClean="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mj-ea"/>
              <a:ea typeface="+mj-ea"/>
              <a:cs typeface="+mn-cs"/>
            </a:endParaRPr>
          </a:p>
        </p:txBody>
      </p:sp>
      <p:pic>
        <p:nvPicPr>
          <p:cNvPr id="2053" name="Picture 5" descr="https://timgsa.baidu.com/timg?image&amp;quality=80&amp;size=b9999_10000&amp;sec=1492279792267&amp;di=8c06a36b355a4a6baf9522a0a4e39eb6&amp;imgtype=0&amp;src=http%3A%2F%2Fwww.tailinkj.com%2Fuploads%2Fallimg%2F150312%2F1-150312113222D2.jpg"/>
          <p:cNvPicPr>
            <a:picLocks noChangeAspect="1" noChangeArrowheads="1"/>
          </p:cNvPicPr>
          <p:nvPr/>
        </p:nvPicPr>
        <p:blipFill>
          <a:blip r:embed="rId3"/>
          <a:srcRect/>
          <a:stretch>
            <a:fillRect/>
          </a:stretch>
        </p:blipFill>
        <p:spPr bwMode="auto">
          <a:xfrm>
            <a:off x="4995893" y="3692536"/>
            <a:ext cx="3433759" cy="259398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为什么会有软件工程？</a:t>
            </a:r>
            <a:endParaRPr lang="zh-CN" altLang="en-US" dirty="0"/>
          </a:p>
        </p:txBody>
      </p:sp>
      <p:sp>
        <p:nvSpPr>
          <p:cNvPr id="4" name="Text Box 3"/>
          <p:cNvSpPr txBox="1">
            <a:spLocks noChangeArrowheads="1"/>
          </p:cNvSpPr>
          <p:nvPr/>
        </p:nvSpPr>
        <p:spPr bwMode="auto">
          <a:xfrm>
            <a:off x="496888" y="1557338"/>
            <a:ext cx="1554162" cy="365125"/>
          </a:xfrm>
          <a:prstGeom prst="rect">
            <a:avLst/>
          </a:prstGeom>
          <a:noFill/>
          <a:ln w="9525">
            <a:noFill/>
            <a:miter lim="800000"/>
            <a:headEnd/>
            <a:tailEnd/>
          </a:ln>
        </p:spPr>
        <p:txBody>
          <a:bodyPr wrap="none">
            <a:spAutoFit/>
          </a:bodyPr>
          <a:lstStyle/>
          <a:p>
            <a:r>
              <a:rPr lang="zh-CN" altLang="en-US" dirty="0">
                <a:solidFill>
                  <a:srgbClr val="996600"/>
                </a:solidFill>
                <a:ea typeface="楷体_GB2312" pitchFamily="49" charset="-122"/>
              </a:rPr>
              <a:t>软件产生初期</a:t>
            </a:r>
          </a:p>
        </p:txBody>
      </p:sp>
      <p:sp>
        <p:nvSpPr>
          <p:cNvPr id="5" name="Text Box 5"/>
          <p:cNvSpPr txBox="1">
            <a:spLocks noChangeArrowheads="1"/>
          </p:cNvSpPr>
          <p:nvPr/>
        </p:nvSpPr>
        <p:spPr bwMode="auto">
          <a:xfrm>
            <a:off x="500034" y="2214554"/>
            <a:ext cx="1096963" cy="366713"/>
          </a:xfrm>
          <a:prstGeom prst="rect">
            <a:avLst/>
          </a:prstGeom>
          <a:noFill/>
          <a:ln w="9525">
            <a:noFill/>
            <a:miter lim="800000"/>
            <a:headEnd/>
            <a:tailEnd/>
          </a:ln>
        </p:spPr>
        <p:txBody>
          <a:bodyPr wrap="none">
            <a:spAutoFit/>
          </a:bodyPr>
          <a:lstStyle/>
          <a:p>
            <a:r>
              <a:rPr lang="zh-CN" altLang="en-US" dirty="0">
                <a:solidFill>
                  <a:srgbClr val="996600"/>
                </a:solidFill>
                <a:latin typeface="楷体_GB2312" pitchFamily="49" charset="-122"/>
                <a:ea typeface="楷体_GB2312" pitchFamily="49" charset="-122"/>
              </a:rPr>
              <a:t>后来……</a:t>
            </a:r>
          </a:p>
        </p:txBody>
      </p:sp>
      <p:sp>
        <p:nvSpPr>
          <p:cNvPr id="6" name="AutoShape 4"/>
          <p:cNvSpPr>
            <a:spLocks noChangeArrowheads="1"/>
          </p:cNvSpPr>
          <p:nvPr/>
        </p:nvSpPr>
        <p:spPr bwMode="auto">
          <a:xfrm>
            <a:off x="3563938" y="1339850"/>
            <a:ext cx="3960812" cy="720725"/>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wrap="none" anchor="ctr"/>
          <a:lstStyle/>
          <a:p>
            <a:pPr algn="ctr"/>
            <a:r>
              <a:rPr lang="zh-CN" altLang="en-US" dirty="0"/>
              <a:t>灵光一闪</a:t>
            </a:r>
            <a:r>
              <a:rPr lang="en-US" dirty="0"/>
              <a:t> </a:t>
            </a:r>
            <a:r>
              <a:rPr lang="en-US" altLang="zh-CN" dirty="0"/>
              <a:t>-&gt; </a:t>
            </a:r>
            <a:r>
              <a:rPr lang="zh-CN" altLang="en-US" dirty="0"/>
              <a:t>写代码 </a:t>
            </a:r>
            <a:r>
              <a:rPr lang="en-US" altLang="zh-CN" dirty="0"/>
              <a:t>-&gt;</a:t>
            </a:r>
            <a:r>
              <a:rPr lang="zh-CN" altLang="en-US" dirty="0"/>
              <a:t> 程序诞生</a:t>
            </a:r>
          </a:p>
        </p:txBody>
      </p:sp>
      <p:sp>
        <p:nvSpPr>
          <p:cNvPr id="7" name="AutoShape 7"/>
          <p:cNvSpPr>
            <a:spLocks noChangeArrowheads="1"/>
          </p:cNvSpPr>
          <p:nvPr/>
        </p:nvSpPr>
        <p:spPr bwMode="auto">
          <a:xfrm>
            <a:off x="5003800" y="213360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anchor="ctr"/>
          <a:lstStyle/>
          <a:p>
            <a:endParaRPr lang="zh-CN" altLang="en-US"/>
          </a:p>
        </p:txBody>
      </p:sp>
      <p:sp>
        <p:nvSpPr>
          <p:cNvPr id="8" name="AutoShape 6"/>
          <p:cNvSpPr>
            <a:spLocks noChangeArrowheads="1"/>
          </p:cNvSpPr>
          <p:nvPr/>
        </p:nvSpPr>
        <p:spPr bwMode="auto">
          <a:xfrm>
            <a:off x="3563938" y="2636838"/>
            <a:ext cx="3960812" cy="719137"/>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wrap="none" anchor="ctr"/>
          <a:lstStyle/>
          <a:p>
            <a:pPr algn="ctr"/>
            <a:r>
              <a:rPr lang="zh-CN" altLang="en-US" dirty="0"/>
              <a:t>学习的人越来越多、程序增大</a:t>
            </a:r>
          </a:p>
        </p:txBody>
      </p:sp>
      <p:sp>
        <p:nvSpPr>
          <p:cNvPr id="10" name="AutoShape 9"/>
          <p:cNvSpPr>
            <a:spLocks noChangeArrowheads="1"/>
          </p:cNvSpPr>
          <p:nvPr/>
        </p:nvSpPr>
        <p:spPr bwMode="auto">
          <a:xfrm>
            <a:off x="5003800" y="3502025"/>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wrap="none" anchor="ctr"/>
          <a:lstStyle/>
          <a:p>
            <a:pPr algn="ctr"/>
            <a:r>
              <a:rPr lang="zh-CN" altLang="en-US" sz="1200" dirty="0"/>
              <a:t>问题</a:t>
            </a:r>
          </a:p>
          <a:p>
            <a:pPr algn="ctr"/>
            <a:r>
              <a:rPr lang="zh-CN" altLang="en-US" sz="1200" dirty="0"/>
              <a:t>出现</a:t>
            </a:r>
          </a:p>
        </p:txBody>
      </p:sp>
      <p:sp>
        <p:nvSpPr>
          <p:cNvPr id="11" name="AutoShape 8"/>
          <p:cNvSpPr>
            <a:spLocks noChangeArrowheads="1"/>
          </p:cNvSpPr>
          <p:nvPr/>
        </p:nvSpPr>
        <p:spPr bwMode="auto">
          <a:xfrm>
            <a:off x="3636963"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dirty="0"/>
              <a:t>程序错误频繁</a:t>
            </a:r>
          </a:p>
        </p:txBody>
      </p:sp>
      <p:sp>
        <p:nvSpPr>
          <p:cNvPr id="12" name="AutoShape 10"/>
          <p:cNvSpPr>
            <a:spLocks noChangeArrowheads="1"/>
          </p:cNvSpPr>
          <p:nvPr/>
        </p:nvSpPr>
        <p:spPr bwMode="auto">
          <a:xfrm>
            <a:off x="4932363" y="3932238"/>
            <a:ext cx="1223962"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dirty="0" smtClean="0"/>
              <a:t>程序耦合度大，维护成本大</a:t>
            </a:r>
            <a:endParaRPr lang="zh-CN" altLang="en-US" dirty="0"/>
          </a:p>
        </p:txBody>
      </p:sp>
      <p:sp>
        <p:nvSpPr>
          <p:cNvPr id="14" name="AutoShape 11"/>
          <p:cNvSpPr>
            <a:spLocks noChangeArrowheads="1"/>
          </p:cNvSpPr>
          <p:nvPr/>
        </p:nvSpPr>
        <p:spPr bwMode="auto">
          <a:xfrm>
            <a:off x="6300788" y="3932238"/>
            <a:ext cx="1366837" cy="1008062"/>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lstStyle/>
          <a:p>
            <a:pPr algn="ctr"/>
            <a:r>
              <a:rPr lang="zh-CN" altLang="en-US" sz="1600" dirty="0"/>
              <a:t>熬夜通宵赶进度不是长久之计</a:t>
            </a:r>
          </a:p>
        </p:txBody>
      </p:sp>
      <p:sp>
        <p:nvSpPr>
          <p:cNvPr id="16" name="AutoShape 15"/>
          <p:cNvSpPr>
            <a:spLocks noChangeArrowheads="1"/>
          </p:cNvSpPr>
          <p:nvPr/>
        </p:nvSpPr>
        <p:spPr bwMode="auto">
          <a:xfrm>
            <a:off x="2357422" y="3571876"/>
            <a:ext cx="6480175" cy="1943100"/>
          </a:xfrm>
          <a:prstGeom prst="irregularSeal1">
            <a:avLst/>
          </a:prstGeom>
          <a:solidFill>
            <a:schemeClr val="accent1"/>
          </a:solidFill>
          <a:ln w="9525">
            <a:solidFill>
              <a:schemeClr val="tx1"/>
            </a:solidFill>
            <a:miter lim="800000"/>
            <a:headEnd/>
            <a:tailEnd/>
          </a:ln>
        </p:spPr>
        <p:txBody>
          <a:bodyPr wrap="none" anchor="ctr"/>
          <a:lstStyle/>
          <a:p>
            <a:pPr algn="ctr"/>
            <a:r>
              <a:rPr lang="zh-CN" altLang="en-US" dirty="0"/>
              <a:t>需要一种理论和规范</a:t>
            </a:r>
          </a:p>
        </p:txBody>
      </p:sp>
      <p:sp>
        <p:nvSpPr>
          <p:cNvPr id="17" name="AutoShape 13"/>
          <p:cNvSpPr>
            <a:spLocks noChangeArrowheads="1"/>
          </p:cNvSpPr>
          <p:nvPr/>
        </p:nvSpPr>
        <p:spPr bwMode="auto">
          <a:xfrm>
            <a:off x="5130800" y="5086350"/>
            <a:ext cx="936625" cy="431800"/>
          </a:xfrm>
          <a:prstGeom prst="downArrow">
            <a:avLst>
              <a:gd name="adj1" fmla="val 46944"/>
              <a:gd name="adj2" fmla="val 46597"/>
            </a:avLst>
          </a:prstGeom>
          <a:gradFill rotWithShape="0">
            <a:gsLst>
              <a:gs pos="0">
                <a:srgbClr val="6699FF"/>
              </a:gs>
              <a:gs pos="100000">
                <a:schemeClr val="bg1"/>
              </a:gs>
            </a:gsLst>
            <a:lin ang="5400000" scaled="1"/>
          </a:gradFill>
          <a:ln w="9525">
            <a:solidFill>
              <a:srgbClr val="3366FF"/>
            </a:solidFill>
            <a:miter lim="800000"/>
            <a:headEnd/>
            <a:tailEnd/>
          </a:ln>
        </p:spPr>
        <p:txBody>
          <a:bodyPr vert="eaVert" wrap="none" anchor="ctr"/>
          <a:lstStyle/>
          <a:p>
            <a:pPr algn="ctr"/>
            <a:endParaRPr lang="zh-CN" altLang="en-US" sz="1200"/>
          </a:p>
        </p:txBody>
      </p:sp>
      <p:sp>
        <p:nvSpPr>
          <p:cNvPr id="19" name="AutoShape 14"/>
          <p:cNvSpPr>
            <a:spLocks noChangeArrowheads="1"/>
          </p:cNvSpPr>
          <p:nvPr/>
        </p:nvSpPr>
        <p:spPr bwMode="auto">
          <a:xfrm>
            <a:off x="3643306" y="5643578"/>
            <a:ext cx="4176712" cy="723900"/>
          </a:xfrm>
          <a:prstGeom prst="roundRect">
            <a:avLst>
              <a:gd name="adj" fmla="val 16667"/>
            </a:avLst>
          </a:prstGeom>
          <a:gradFill rotWithShape="0">
            <a:gsLst>
              <a:gs pos="0">
                <a:schemeClr val="accent1">
                  <a:alpha val="57999"/>
                </a:schemeClr>
              </a:gs>
              <a:gs pos="100000">
                <a:schemeClr val="bg1">
                  <a:alpha val="39000"/>
                </a:schemeClr>
              </a:gs>
            </a:gsLst>
            <a:lin ang="5400000" scaled="1"/>
          </a:gradFill>
          <a:ln w="22225">
            <a:solidFill>
              <a:srgbClr val="3366FF"/>
            </a:solidFill>
            <a:prstDash val="lgDashDot"/>
            <a:round/>
            <a:headEnd/>
            <a:tailEnd/>
          </a:ln>
        </p:spPr>
        <p:txBody>
          <a:bodyPr anchor="ctr">
            <a:spAutoFit/>
          </a:bodyPr>
          <a:lstStyle/>
          <a:p>
            <a:pPr algn="ctr"/>
            <a:r>
              <a:rPr lang="zh-CN" altLang="en-US" dirty="0"/>
              <a:t>开始有人为软件开发订立规章制度，经过不断改进，软件工程诞生了！！</a:t>
            </a:r>
          </a:p>
        </p:txBody>
      </p:sp>
      <p:sp>
        <p:nvSpPr>
          <p:cNvPr id="20" name="Text Box 12"/>
          <p:cNvSpPr txBox="1">
            <a:spLocks noChangeArrowheads="1"/>
          </p:cNvSpPr>
          <p:nvPr/>
        </p:nvSpPr>
        <p:spPr bwMode="auto">
          <a:xfrm>
            <a:off x="396875" y="5302250"/>
            <a:ext cx="1325563" cy="365125"/>
          </a:xfrm>
          <a:prstGeom prst="rect">
            <a:avLst/>
          </a:prstGeom>
          <a:noFill/>
          <a:ln w="9525">
            <a:noFill/>
            <a:miter lim="800000"/>
            <a:headEnd/>
            <a:tailEnd/>
          </a:ln>
        </p:spPr>
        <p:txBody>
          <a:bodyPr wrap="none">
            <a:spAutoFit/>
          </a:bodyPr>
          <a:lstStyle/>
          <a:p>
            <a:r>
              <a:rPr lang="zh-CN" altLang="en-US" dirty="0">
                <a:solidFill>
                  <a:srgbClr val="996600"/>
                </a:solidFill>
                <a:latin typeface="楷体_GB2312" pitchFamily="49" charset="-122"/>
                <a:ea typeface="楷体_GB2312" pitchFamily="49" charset="-122"/>
              </a:rPr>
              <a:t>再后来……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par>
                          <p:cTn id="37" fill="hold">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51" presetClass="entr" presetSubtype="0" fill="hold" grpId="12"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770" decel="100000"/>
                                        <p:tgtEl>
                                          <p:spTgt spid="16"/>
                                        </p:tgtEl>
                                      </p:cBhvr>
                                    </p:animEffect>
                                    <p:animScale>
                                      <p:cBhvr>
                                        <p:cTn id="46" dur="770" decel="100000"/>
                                        <p:tgtEl>
                                          <p:spTgt spid="16"/>
                                        </p:tgtEl>
                                      </p:cBhvr>
                                      <p:from x="10000" y="10000"/>
                                      <p:to x="200000" y="450000"/>
                                    </p:animScale>
                                    <p:animScale>
                                      <p:cBhvr>
                                        <p:cTn id="47" dur="1230" accel="100000" fill="hold">
                                          <p:stCondLst>
                                            <p:cond delay="770"/>
                                          </p:stCondLst>
                                        </p:cTn>
                                        <p:tgtEl>
                                          <p:spTgt spid="16"/>
                                        </p:tgtEl>
                                      </p:cBhvr>
                                      <p:from x="200000" y="450000"/>
                                      <p:to x="100000" y="100000"/>
                                    </p:animScale>
                                    <p:set>
                                      <p:cBhvr>
                                        <p:cTn id="48" dur="770" fill="hold"/>
                                        <p:tgtEl>
                                          <p:spTgt spid="16"/>
                                        </p:tgtEl>
                                        <p:attrNameLst>
                                          <p:attrName>ppt_x</p:attrName>
                                        </p:attrNameLst>
                                      </p:cBhvr>
                                      <p:to>
                                        <p:strVal val="(0.5)"/>
                                      </p:to>
                                    </p:set>
                                    <p:anim from="(0.5)" to="(#ppt_x)" calcmode="lin" valueType="num">
                                      <p:cBhvr>
                                        <p:cTn id="49" dur="1230" accel="100000" fill="hold">
                                          <p:stCondLst>
                                            <p:cond delay="770"/>
                                          </p:stCondLst>
                                        </p:cTn>
                                        <p:tgtEl>
                                          <p:spTgt spid="16"/>
                                        </p:tgtEl>
                                        <p:attrNameLst>
                                          <p:attrName>ppt_x</p:attrName>
                                        </p:attrNameLst>
                                      </p:cBhvr>
                                    </p:anim>
                                    <p:set>
                                      <p:cBhvr>
                                        <p:cTn id="50" dur="770" fill="hold"/>
                                        <p:tgtEl>
                                          <p:spTgt spid="16"/>
                                        </p:tgtEl>
                                        <p:attrNameLst>
                                          <p:attrName>ppt_y</p:attrName>
                                        </p:attrNameLst>
                                      </p:cBhvr>
                                      <p:to>
                                        <p:strVal val="(#ppt_y+0.4)"/>
                                      </p:to>
                                    </p:set>
                                    <p:anim from="(#ppt_y+0.4)" to="(#ppt_y)" calcmode="lin" valueType="num">
                                      <p:cBhvr>
                                        <p:cTn id="51" dur="1230" accel="100000" fill="hold">
                                          <p:stCondLst>
                                            <p:cond delay="770"/>
                                          </p:stCondLst>
                                        </p:cTn>
                                        <p:tgtEl>
                                          <p:spTgt spid="16"/>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4" nodeType="clickEffect">
                                  <p:stCondLst>
                                    <p:cond delay="0"/>
                                  </p:stCondLst>
                                  <p:childTnLst>
                                    <p:animEffect transition="out" filter="wipe(down)">
                                      <p:cBhvr>
                                        <p:cTn id="55" dur="500"/>
                                        <p:tgtEl>
                                          <p:spTgt spid="16"/>
                                        </p:tgtEl>
                                      </p:cBhvr>
                                    </p:animEffect>
                                    <p:set>
                                      <p:cBhvr>
                                        <p:cTn id="56" dur="1" fill="hold">
                                          <p:stCondLst>
                                            <p:cond delay="499"/>
                                          </p:stCondLst>
                                        </p:cTn>
                                        <p:tgtEl>
                                          <p:spTgt spid="16"/>
                                        </p:tgtEl>
                                        <p:attrNameLst>
                                          <p:attrName>style.visibility</p:attrName>
                                        </p:attrNameLst>
                                      </p:cBhvr>
                                      <p:to>
                                        <p:strVal val="hidden"/>
                                      </p:to>
                                    </p:se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500"/>
                                        <p:tgtEl>
                                          <p:spTgt spid="19"/>
                                        </p:tgtEl>
                                      </p:cBhvr>
                                    </p:animEffect>
                                  </p:child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utoUpdateAnimBg="0"/>
      <p:bldP spid="6" grpId="0" bldLvl="0" animBg="1" autoUpdateAnimBg="0"/>
      <p:bldP spid="7" grpId="0" animBg="1"/>
      <p:bldP spid="8" grpId="0" bldLvl="0" animBg="1" autoUpdateAnimBg="0"/>
      <p:bldP spid="10" grpId="0" bldLvl="0" animBg="1" autoUpdateAnimBg="0"/>
      <p:bldP spid="11" grpId="0" bldLvl="0" animBg="1" autoUpdateAnimBg="0"/>
      <p:bldP spid="12" grpId="0" bldLvl="0" animBg="1" autoUpdateAnimBg="0"/>
      <p:bldP spid="14" grpId="0" bldLvl="0" animBg="1" autoUpdateAnimBg="0"/>
      <p:bldP spid="16" grpId="0" bldLvl="0" autoUpdateAnimBg="0"/>
      <p:bldP spid="16" grpId="1" bldLvl="0" autoUpdateAnimBg="0"/>
      <p:bldP spid="16" grpId="2" bldLvl="0" autoUpdateAnimBg="0"/>
      <p:bldP spid="16" grpId="3" bldLvl="0" autoUpdateAnimBg="0"/>
      <p:bldP spid="16" grpId="4" bldLvl="0" autoUpdateAnimBg="0"/>
      <p:bldP spid="16" grpId="5" bldLvl="0" autoUpdateAnimBg="0"/>
      <p:bldP spid="16" grpId="6" bldLvl="0" autoUpdateAnimBg="0"/>
      <p:bldP spid="16" grpId="7" bldLvl="0" autoUpdateAnimBg="0"/>
      <p:bldP spid="16" grpId="8" bldLvl="0" autoUpdateAnimBg="0"/>
      <p:bldP spid="16" grpId="9" bldLvl="0" autoUpdateAnimBg="0"/>
      <p:bldP spid="16" grpId="10" bldLvl="0" autoUpdateAnimBg="0"/>
      <p:bldP spid="16" grpId="11" bldLvl="0" autoUpdateAnimBg="0"/>
      <p:bldP spid="16" grpId="12" bldLvl="0" animBg="1" autoUpdateAnimBg="0"/>
      <p:bldP spid="16" grpId="13" bldLvl="0" autoUpdateAnimBg="0"/>
      <p:bldP spid="16" grpId="14" bldLvl="0" animBg="1" autoUpdateAnimBg="0"/>
      <p:bldP spid="17" grpId="0" bldLvl="0" animBg="1" autoUpdateAnimBg="0"/>
      <p:bldP spid="19" grpId="0" bldLvl="0" animBg="1" autoUpdateAnimBg="0"/>
      <p:bldP spid="20"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8705</TotalTime>
  <Words>1958</Words>
  <Application>Microsoft Office PowerPoint</Application>
  <PresentationFormat>全屏显示(4:3)</PresentationFormat>
  <Paragraphs>263</Paragraphs>
  <Slides>33</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35" baseType="lpstr">
      <vt:lpstr>Office 主题</vt:lpstr>
      <vt:lpstr>Microsoft ClipArt Gallery</vt:lpstr>
      <vt:lpstr>幻灯片 1</vt:lpstr>
      <vt:lpstr>幻灯片 2</vt:lpstr>
      <vt:lpstr>课程目的</vt:lpstr>
      <vt:lpstr>Chapter 1 软件产品</vt:lpstr>
      <vt:lpstr>什么是软件产品</vt:lpstr>
      <vt:lpstr>软件产品由哪些构成</vt:lpstr>
      <vt:lpstr>软件产品中的过程文件</vt:lpstr>
      <vt:lpstr>Chapter 2 软件工程</vt:lpstr>
      <vt:lpstr>为什么会有软件工程？</vt:lpstr>
      <vt:lpstr>软件工程是什么？</vt:lpstr>
      <vt:lpstr>Chapter 3 软件开发过程</vt:lpstr>
      <vt:lpstr>“软件开发过程”是什么？</vt:lpstr>
      <vt:lpstr>开发过程常见模型--瀑布</vt:lpstr>
      <vt:lpstr>瀑布模型</vt:lpstr>
      <vt:lpstr>瀑布模型优缺点</vt:lpstr>
      <vt:lpstr>V模型— 瀑布模型的变型</vt:lpstr>
      <vt:lpstr>V模型— 瀑布模型的变型</vt:lpstr>
      <vt:lpstr>W模型(又叫V&amp;V模型)– V模型的升级版</vt:lpstr>
      <vt:lpstr>W模型(又叫V&amp;V模型)– V模型的升级</vt:lpstr>
      <vt:lpstr>螺旋模型</vt:lpstr>
      <vt:lpstr>螺旋模型</vt:lpstr>
      <vt:lpstr>螺旋模型</vt:lpstr>
      <vt:lpstr>敏捷开发</vt:lpstr>
      <vt:lpstr>敏捷开发</vt:lpstr>
      <vt:lpstr>原型作用</vt:lpstr>
      <vt:lpstr>原型生命周期</vt:lpstr>
      <vt:lpstr>软件开发过程模型的目的</vt:lpstr>
      <vt:lpstr>幻灯片 28</vt:lpstr>
      <vt:lpstr>Chapter 5 软件研发流程 </vt:lpstr>
      <vt:lpstr>Chapter 6 软件测试流程/生命周期</vt:lpstr>
      <vt:lpstr>Chapter 7 软件项目成员</vt:lpstr>
      <vt:lpstr>练习题</vt:lpstr>
      <vt:lpstr>培训总结</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微软用户</cp:lastModifiedBy>
  <cp:revision>776</cp:revision>
  <dcterms:created xsi:type="dcterms:W3CDTF">2012-04-19T11:01:25Z</dcterms:created>
  <dcterms:modified xsi:type="dcterms:W3CDTF">2017-07-24T10:20:26Z</dcterms:modified>
</cp:coreProperties>
</file>