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3" r:id="rId2"/>
    <p:sldId id="284" r:id="rId3"/>
    <p:sldId id="319" r:id="rId4"/>
    <p:sldId id="304" r:id="rId5"/>
    <p:sldId id="336" r:id="rId6"/>
    <p:sldId id="337" r:id="rId7"/>
    <p:sldId id="307" r:id="rId8"/>
    <p:sldId id="322" r:id="rId9"/>
    <p:sldId id="340" r:id="rId10"/>
    <p:sldId id="341" r:id="rId11"/>
    <p:sldId id="344" r:id="rId12"/>
    <p:sldId id="323" r:id="rId13"/>
    <p:sldId id="345" r:id="rId14"/>
    <p:sldId id="346" r:id="rId15"/>
    <p:sldId id="347" r:id="rId16"/>
    <p:sldId id="324" r:id="rId17"/>
    <p:sldId id="348" r:id="rId18"/>
    <p:sldId id="349" r:id="rId19"/>
    <p:sldId id="325" r:id="rId20"/>
    <p:sldId id="350" r:id="rId21"/>
    <p:sldId id="351" r:id="rId22"/>
    <p:sldId id="326" r:id="rId23"/>
    <p:sldId id="352" r:id="rId24"/>
    <p:sldId id="353" r:id="rId25"/>
    <p:sldId id="327" r:id="rId26"/>
    <p:sldId id="354" r:id="rId27"/>
    <p:sldId id="355" r:id="rId28"/>
    <p:sldId id="302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nc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D35B3"/>
    <a:srgbClr val="1C53A4"/>
    <a:srgbClr val="0B44B5"/>
    <a:srgbClr val="95C628"/>
    <a:srgbClr val="55BD0F"/>
    <a:srgbClr val="00CC00"/>
    <a:srgbClr val="68B20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60" autoAdjust="0"/>
    <p:restoredTop sz="97622" autoAdjust="0"/>
  </p:normalViewPr>
  <p:slideViewPr>
    <p:cSldViewPr>
      <p:cViewPr>
        <p:scale>
          <a:sx n="100" d="100"/>
          <a:sy n="100" d="100"/>
        </p:scale>
        <p:origin x="-69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604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5F85E3F-9096-4CF3-9918-51CC22B078EB}" type="datetimeFigureOut">
              <a:rPr lang="zh-CN" altLang="en-US"/>
              <a:pPr>
                <a:defRPr/>
              </a:pPr>
              <a:t>2017/7/25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5BB3E18-C487-41FE-A2E6-0BDB9B27A3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9C43D94-57AF-4D3E-BEC1-74A61B3F1B3B}" type="datetimeFigureOut">
              <a:rPr lang="zh-CN" altLang="en-US"/>
              <a:pPr>
                <a:defRPr/>
              </a:pPr>
              <a:t>2017/7/25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DE5E6FA-43E4-4EAB-9BD7-BA8CAE441F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/>
              <a:t>　　</a:t>
            </a:r>
            <a:endParaRPr lang="zh-CN" altLang="en-US" dirty="0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4DE8CF-AE15-41EB-8208-13708781B7B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/>
              <a:t>　　</a:t>
            </a:r>
            <a:endParaRPr lang="zh-CN" altLang="en-US" dirty="0"/>
          </a:p>
        </p:txBody>
      </p:sp>
      <p:sp>
        <p:nvSpPr>
          <p:cNvPr id="2253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9725E46-6046-480B-BBB8-D28D1F9BF25E}" type="slidenum">
              <a:rPr lang="zh-CN" altLang="en-US" sz="1200">
                <a:latin typeface="Calibri" pitchFamily="34" charset="0"/>
              </a:rPr>
              <a:pPr algn="r"/>
              <a:t>5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/>
              <a:t>　　</a:t>
            </a:r>
            <a:endParaRPr lang="zh-CN" altLang="en-US" dirty="0"/>
          </a:p>
        </p:txBody>
      </p:sp>
      <p:sp>
        <p:nvSpPr>
          <p:cNvPr id="24579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3C66C0F-CC39-4A5B-93AE-9B1165C74893}" type="slidenum">
              <a:rPr lang="zh-CN" altLang="en-US" sz="1200">
                <a:latin typeface="Calibri" pitchFamily="34" charset="0"/>
              </a:rPr>
              <a:pPr algn="r"/>
              <a:t>6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E5E6FA-43E4-4EAB-9BD7-BA8CAE441F84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2" y="60324"/>
            <a:ext cx="8229600" cy="654032"/>
          </a:xfrm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BCCC99A-CF40-4587-A117-3AE66BD3459F}" type="datetimeFigureOut">
              <a:rPr lang="zh-CN" altLang="en-US"/>
              <a:pPr>
                <a:defRPr/>
              </a:pPr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2427051-C6F4-488D-A226-FFE2D04E60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8DF987C-90CE-4D61-A4D3-0432A85F744D}" type="datetimeFigureOut">
              <a:rPr lang="zh-CN" altLang="en-US"/>
              <a:pPr>
                <a:defRPr/>
              </a:pPr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B1209B2-18D0-4FEB-8C00-C9503FF456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AFE2A44-FBF1-4B0B-9FA9-4C2DB5C612F7}" type="datetimeFigureOut">
              <a:rPr lang="zh-CN" altLang="en-US"/>
              <a:pPr>
                <a:defRPr/>
              </a:pPr>
              <a:t>2017/7/25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ACC097A-5C7C-4379-83DD-53C1F56413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图片 3" descr="001_3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750888"/>
            <a:ext cx="9144000" cy="610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logo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9520" y="0"/>
            <a:ext cx="1714480" cy="6429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5"/>
          <p:cNvSpPr txBox="1">
            <a:spLocks noChangeArrowheads="1"/>
          </p:cNvSpPr>
          <p:nvPr/>
        </p:nvSpPr>
        <p:spPr bwMode="auto">
          <a:xfrm>
            <a:off x="1690688" y="5715000"/>
            <a:ext cx="6104556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深   圳  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博   睿   同   创   信   息   技   术  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有   限   公   司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700" dirty="0">
                <a:latin typeface="微软雅黑" pitchFamily="34" charset="-122"/>
                <a:ea typeface="微软雅黑" pitchFamily="34" charset="-122"/>
              </a:rPr>
              <a:t> Shenzhen  </a:t>
            </a:r>
            <a:r>
              <a:rPr lang="en-US" altLang="zh-CN" sz="1700" dirty="0" err="1" smtClean="0">
                <a:latin typeface="微软雅黑" pitchFamily="34" charset="-122"/>
                <a:ea typeface="微软雅黑" pitchFamily="34" charset="-122"/>
              </a:rPr>
              <a:t>brtesting</a:t>
            </a:r>
            <a:r>
              <a:rPr lang="en-US" altLang="zh-CN" sz="17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700" dirty="0">
                <a:latin typeface="微软雅黑" pitchFamily="34" charset="-122"/>
                <a:ea typeface="微软雅黑" pitchFamily="34" charset="-122"/>
              </a:rPr>
              <a:t>Information  Consulting  Co . , LTD</a:t>
            </a:r>
            <a:endParaRPr lang="zh-CN" altLang="en-US" sz="17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500" y="1500188"/>
            <a:ext cx="8143875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latin typeface="+mj-ea"/>
                <a:ea typeface="+mj-ea"/>
              </a:rPr>
              <a:t>质量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60325"/>
            <a:ext cx="3571868" cy="654050"/>
          </a:xfrm>
          <a:prstGeom prst="rect">
            <a:avLst/>
          </a:prstGeo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功能性</a:t>
            </a:r>
            <a:endParaRPr lang="zh-CN" altLang="en-US" sz="4000" dirty="0"/>
          </a:p>
        </p:txBody>
      </p:sp>
      <p:sp>
        <p:nvSpPr>
          <p:cNvPr id="32770" name="Rectangle 11"/>
          <p:cNvSpPr>
            <a:spLocks noChangeArrowheads="1"/>
          </p:cNvSpPr>
          <p:nvPr/>
        </p:nvSpPr>
        <p:spPr bwMode="auto">
          <a:xfrm>
            <a:off x="457200" y="908050"/>
            <a:ext cx="8435975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4</a:t>
            </a:r>
            <a:r>
              <a:rPr lang="zh-CN" altLang="en-US" sz="2400" b="1" dirty="0" smtClean="0">
                <a:latin typeface="楷体_GB2312"/>
                <a:ea typeface="楷体_GB2312"/>
                <a:cs typeface="楷体_GB2312"/>
              </a:rPr>
              <a:t>、安全性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：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软件系统保护信息和数据的能力。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Ⅰ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、防止未得到授权的</a:t>
            </a:r>
            <a:r>
              <a:rPr lang="zh-CN" altLang="en-US" sz="2400" dirty="0" smtClean="0">
                <a:latin typeface="楷体_GB2312"/>
                <a:ea typeface="楷体_GB2312"/>
                <a:cs typeface="楷体_GB2312"/>
              </a:rPr>
              <a:t>人访问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相关的信息或</a:t>
            </a:r>
            <a:r>
              <a:rPr lang="zh-CN" altLang="en-US" sz="2400" dirty="0" smtClean="0">
                <a:latin typeface="楷体_GB2312"/>
                <a:ea typeface="楷体_GB2312"/>
                <a:cs typeface="楷体_GB2312"/>
              </a:rPr>
              <a:t>数据；</a:t>
            </a:r>
            <a:endParaRPr lang="zh-CN" altLang="en-US" sz="2400" dirty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Ⅱ</a:t>
            </a:r>
            <a:r>
              <a:rPr lang="zh-CN" altLang="en-US" sz="2400" dirty="0" smtClean="0">
                <a:latin typeface="楷体_GB2312"/>
                <a:ea typeface="楷体_GB2312"/>
                <a:cs typeface="楷体_GB2312"/>
              </a:rPr>
              <a:t>、保证得到授权的人或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系统能正常访问相关的信息或</a:t>
            </a:r>
            <a:r>
              <a:rPr lang="zh-CN" altLang="en-US" sz="2400" dirty="0" smtClean="0">
                <a:latin typeface="楷体_GB2312"/>
                <a:ea typeface="楷体_GB2312"/>
                <a:cs typeface="楷体_GB2312"/>
              </a:rPr>
              <a:t>数据。</a:t>
            </a:r>
            <a:endParaRPr lang="zh-CN" altLang="en-US" sz="2400" dirty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zh-CN" altLang="en-US" sz="2000" dirty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常见的安全性</a:t>
            </a:r>
            <a:r>
              <a:rPr lang="zh-CN" altLang="en-US" sz="2400" dirty="0" smtClean="0">
                <a:latin typeface="楷体_GB2312"/>
                <a:ea typeface="楷体_GB2312"/>
                <a:cs typeface="楷体_GB2312"/>
              </a:rPr>
              <a:t>测试类型：</a:t>
            </a:r>
            <a:endParaRPr lang="zh-CN" altLang="en-US" sz="2400" dirty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000" dirty="0" smtClean="0">
                <a:ea typeface="宋体" pitchFamily="2" charset="-122"/>
              </a:rPr>
              <a:t>⑴检查敏感信息是否在前端加密，在网络传送过程中是否加密；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000" dirty="0" smtClean="0">
                <a:ea typeface="宋体" pitchFamily="2" charset="-122"/>
              </a:rPr>
              <a:t>⑵检查系统是否存在</a:t>
            </a:r>
            <a:r>
              <a:rPr lang="en-US" altLang="zh-CN" sz="2000" dirty="0" smtClean="0">
                <a:ea typeface="宋体" pitchFamily="2" charset="-122"/>
              </a:rPr>
              <a:t>SQL</a:t>
            </a:r>
            <a:r>
              <a:rPr lang="zh-CN" altLang="en-US" sz="2000" dirty="0" smtClean="0">
                <a:ea typeface="宋体" pitchFamily="2" charset="-122"/>
              </a:rPr>
              <a:t>注入漏洞；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000" dirty="0" smtClean="0">
                <a:ea typeface="宋体" pitchFamily="2" charset="-122"/>
              </a:rPr>
              <a:t>⑶检查系统</a:t>
            </a:r>
            <a:r>
              <a:rPr lang="zh-CN" altLang="en-US" sz="2000" dirty="0" smtClean="0">
                <a:ea typeface="宋体" pitchFamily="2" charset="-122"/>
              </a:rPr>
              <a:t>是否存在跨站点脚本攻击 </a:t>
            </a:r>
            <a:r>
              <a:rPr lang="en-US" altLang="zh-CN" sz="2000" dirty="0" smtClean="0">
                <a:ea typeface="宋体" pitchFamily="2" charset="-122"/>
              </a:rPr>
              <a:t>(cross-site </a:t>
            </a:r>
            <a:r>
              <a:rPr lang="en-US" altLang="zh-CN" sz="2000" dirty="0" err="1" smtClean="0">
                <a:ea typeface="宋体" pitchFamily="2" charset="-122"/>
              </a:rPr>
              <a:t>scrīpting</a:t>
            </a:r>
            <a:r>
              <a:rPr lang="zh-CN" altLang="en-US" sz="2000" dirty="0" smtClean="0">
                <a:ea typeface="宋体" pitchFamily="2" charset="-122"/>
              </a:rPr>
              <a:t>，简称 </a:t>
            </a:r>
            <a:r>
              <a:rPr lang="en-US" altLang="zh-CN" sz="2000" dirty="0" smtClean="0">
                <a:ea typeface="宋体" pitchFamily="2" charset="-122"/>
              </a:rPr>
              <a:t>XSS)</a:t>
            </a:r>
            <a:r>
              <a:rPr lang="zh-CN" altLang="en-US" sz="2000" dirty="0" smtClean="0">
                <a:ea typeface="宋体" pitchFamily="2" charset="-122"/>
              </a:rPr>
              <a:t>漏洞；</a:t>
            </a:r>
            <a:endParaRPr lang="en-US" altLang="zh-CN" sz="2000" dirty="0" smtClean="0">
              <a:ea typeface="宋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zh-CN" sz="2000" dirty="0" smtClean="0">
                <a:ea typeface="宋体" pitchFamily="2" charset="-122"/>
              </a:rPr>
              <a:t>(4)</a:t>
            </a:r>
            <a:r>
              <a:rPr lang="zh-CN" altLang="en-US" sz="2000" dirty="0" smtClean="0">
                <a:ea typeface="宋体" pitchFamily="2" charset="-122"/>
              </a:rPr>
              <a:t>检查系统是否存在</a:t>
            </a:r>
            <a:r>
              <a:rPr lang="en-US" altLang="en-US" sz="2000" dirty="0" err="1" smtClean="0">
                <a:ea typeface="宋体" pitchFamily="2" charset="-122"/>
              </a:rPr>
              <a:t>CSRF（Cross</a:t>
            </a:r>
            <a:r>
              <a:rPr lang="en-US" altLang="en-US" sz="2000" dirty="0" smtClean="0">
                <a:ea typeface="宋体" pitchFamily="2" charset="-122"/>
              </a:rPr>
              <a:t>-site request forgery）</a:t>
            </a:r>
            <a:r>
              <a:rPr lang="zh-CN" altLang="en-US" sz="2000" dirty="0" smtClean="0">
                <a:ea typeface="宋体" pitchFamily="2" charset="-122"/>
              </a:rPr>
              <a:t>跨站请求伪造</a:t>
            </a:r>
            <a:r>
              <a:rPr lang="zh-CN" altLang="en-US" sz="2000" dirty="0" smtClean="0">
                <a:ea typeface="宋体" pitchFamily="2" charset="-122"/>
              </a:rPr>
              <a:t>漏洞（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CSRF</a:t>
            </a:r>
            <a:r>
              <a:rPr lang="zh-CN" altLang="en-US" sz="2000" dirty="0" smtClean="0"/>
              <a:t>是通过</a:t>
            </a:r>
            <a:r>
              <a:rPr lang="zh-CN" altLang="en-US" sz="2000" dirty="0" smtClean="0"/>
              <a:t>伪装来自受信任用户的请求来利用受信任的网站</a:t>
            </a:r>
            <a:r>
              <a:rPr lang="zh-CN" altLang="en-US" sz="2000" dirty="0" smtClean="0">
                <a:ea typeface="宋体" pitchFamily="2" charset="-122"/>
              </a:rPr>
              <a:t>）；</a:t>
            </a:r>
            <a:endParaRPr lang="en-US" altLang="zh-CN" sz="2000" dirty="0" smtClean="0">
              <a:ea typeface="宋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zh-CN" altLang="en-US" sz="2000" dirty="0" smtClean="0">
                <a:ea typeface="宋体" pitchFamily="2" charset="-122"/>
              </a:rPr>
              <a:t>。。。</a:t>
            </a:r>
            <a:endParaRPr lang="en-US" altLang="zh-CN" sz="2000" dirty="0" smtClean="0">
              <a:ea typeface="宋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000" dirty="0" smtClean="0">
                <a:ea typeface="宋体" pitchFamily="2" charset="-122"/>
              </a:rPr>
              <a:t>以上只列出了部分的网站漏洞，我们会在后面的课程详细介绍如何检查这些漏洞。</a:t>
            </a:r>
            <a:endParaRPr lang="en-US" altLang="zh-CN" sz="2000" dirty="0" smtClean="0">
              <a:ea typeface="宋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zh-CN" sz="2000" dirty="0" smtClean="0">
                <a:ea typeface="宋体" pitchFamily="2" charset="-122"/>
              </a:rPr>
              <a:t> </a:t>
            </a:r>
            <a:endParaRPr lang="zh-CN" altLang="en-US" sz="20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60325"/>
            <a:ext cx="8229600" cy="654050"/>
          </a:xfrm>
          <a:prstGeom prst="rect">
            <a:avLst/>
          </a:prstGeo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功能性</a:t>
            </a:r>
            <a:endParaRPr lang="zh-CN" altLang="en-US" sz="4000" dirty="0"/>
          </a:p>
        </p:txBody>
      </p:sp>
      <p:sp>
        <p:nvSpPr>
          <p:cNvPr id="35842" name="Rectangle 18"/>
          <p:cNvSpPr>
            <a:spLocks noChangeArrowheads="1"/>
          </p:cNvSpPr>
          <p:nvPr/>
        </p:nvSpPr>
        <p:spPr bwMode="auto">
          <a:xfrm>
            <a:off x="395288" y="1052512"/>
            <a:ext cx="8229600" cy="4019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zh-CN" altLang="en-US" sz="16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5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、功能性的依从性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       </a:t>
            </a: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遵循相关的标准（国际标准、国家标准、行业标准、企业内部规范等</a:t>
            </a:r>
            <a:r>
              <a:rPr lang="en-US" altLang="zh-CN" sz="2000" dirty="0">
                <a:latin typeface="楷体_GB2312"/>
                <a:ea typeface="楷体_GB2312"/>
                <a:cs typeface="楷体_GB2312"/>
              </a:rPr>
              <a:t>)</a:t>
            </a: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约定或法规以及类似规定的能力。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zh-CN" altLang="en-US" sz="2400" dirty="0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0325"/>
            <a:ext cx="8229600" cy="6540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可靠性</a:t>
            </a:r>
            <a:endParaRPr lang="zh-CN" altLang="en-US" dirty="0"/>
          </a:p>
        </p:txBody>
      </p:sp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179388" y="908050"/>
            <a:ext cx="8229600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dirty="0" smtClean="0">
                <a:latin typeface="楷体_GB2312"/>
                <a:ea typeface="楷体_GB2312"/>
                <a:cs typeface="楷体_GB2312"/>
              </a:rPr>
              <a:t>可靠性，是指在特定的条件下使用时，软件产品维持规定的性能级别的能力。</a:t>
            </a:r>
            <a:endParaRPr lang="en-US" altLang="zh-CN" dirty="0" smtClean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en-US" altLang="zh-CN" dirty="0" smtClean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dirty="0" smtClean="0">
                <a:latin typeface="楷体_GB2312"/>
                <a:ea typeface="楷体_GB2312"/>
                <a:cs typeface="楷体_GB2312"/>
              </a:rPr>
              <a:t>对于软件产品的可靠性，我们可以按以下三层意思来理解：</a:t>
            </a:r>
            <a:endParaRPr lang="en-US" altLang="zh-CN" dirty="0" smtClean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dirty="0" smtClean="0">
                <a:latin typeface="楷体_GB2312"/>
                <a:ea typeface="楷体_GB2312"/>
                <a:cs typeface="楷体_GB2312"/>
              </a:rPr>
              <a:t>第一层：系统最好不要出现故障；</a:t>
            </a:r>
            <a:endParaRPr lang="en-US" altLang="zh-CN" dirty="0" smtClean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dirty="0" smtClean="0">
                <a:latin typeface="楷体_GB2312"/>
                <a:ea typeface="楷体_GB2312"/>
                <a:cs typeface="楷体_GB2312"/>
              </a:rPr>
              <a:t>第二层：系统出现故障了，不要影响主要的功能和业务；</a:t>
            </a:r>
            <a:endParaRPr lang="en-US" altLang="zh-CN" dirty="0" smtClean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dirty="0" smtClean="0">
                <a:latin typeface="楷体_GB2312"/>
                <a:ea typeface="楷体_GB2312"/>
                <a:cs typeface="楷体_GB2312"/>
              </a:rPr>
              <a:t>第三层：如果影响了主要功能和业务，系统可以尽快定位并恢复。</a:t>
            </a:r>
            <a:endParaRPr lang="en-US" altLang="zh-CN" dirty="0" smtClean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en-US" altLang="zh-CN" dirty="0" smtClean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zh-CN" altLang="en-US" dirty="0" smtClean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dirty="0" smtClean="0">
                <a:latin typeface="楷体_GB2312"/>
                <a:ea typeface="楷体_GB2312"/>
                <a:cs typeface="楷体_GB2312"/>
              </a:rPr>
              <a:t>可靠性包括以下子特性：</a:t>
            </a:r>
            <a:endParaRPr lang="en-US" altLang="zh-CN" dirty="0" smtClean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zh-CN" altLang="en-US" dirty="0" smtClean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zh-CN" b="1" dirty="0" smtClean="0">
                <a:latin typeface="楷体_GB2312"/>
                <a:ea typeface="楷体_GB2312"/>
                <a:cs typeface="楷体_GB2312"/>
              </a:rPr>
              <a:t>1</a:t>
            </a:r>
            <a:r>
              <a:rPr lang="zh-CN" altLang="en-US" b="1" dirty="0" smtClean="0">
                <a:latin typeface="楷体_GB2312"/>
                <a:ea typeface="楷体_GB2312"/>
                <a:cs typeface="楷体_GB2312"/>
              </a:rPr>
              <a:t>、成熟性</a:t>
            </a:r>
            <a:endParaRPr lang="en-US" altLang="zh-CN" b="1" dirty="0" smtClean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zh-CN" altLang="en-US" dirty="0" smtClean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zh-CN" altLang="en-US" dirty="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36867" name="Rectangle 5"/>
          <p:cNvSpPr>
            <a:spLocks noChangeArrowheads="1"/>
          </p:cNvSpPr>
          <p:nvPr/>
        </p:nvSpPr>
        <p:spPr bwMode="auto">
          <a:xfrm>
            <a:off x="142844" y="4643446"/>
            <a:ext cx="8001056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zh-CN" sz="2000" dirty="0" smtClean="0">
                <a:latin typeface="楷体_GB2312"/>
                <a:ea typeface="楷体_GB2312"/>
                <a:cs typeface="楷体_GB2312"/>
              </a:rPr>
              <a:t>		</a:t>
            </a:r>
            <a:r>
              <a:rPr lang="zh-CN" altLang="en-US" sz="2000" dirty="0" smtClean="0">
                <a:latin typeface="楷体_GB2312"/>
                <a:ea typeface="楷体_GB2312"/>
                <a:cs typeface="楷体_GB2312"/>
              </a:rPr>
              <a:t>以</a:t>
            </a:r>
            <a:r>
              <a:rPr lang="en-US" altLang="zh-CN" sz="2000" dirty="0" smtClean="0">
                <a:latin typeface="楷体_GB2312"/>
                <a:ea typeface="楷体_GB2312"/>
                <a:cs typeface="楷体_GB2312"/>
              </a:rPr>
              <a:t>windows</a:t>
            </a:r>
            <a:r>
              <a:rPr lang="zh-CN" altLang="en-US" sz="2000" dirty="0" smtClean="0">
                <a:latin typeface="楷体_GB2312"/>
                <a:ea typeface="楷体_GB2312"/>
                <a:cs typeface="楷体_GB2312"/>
              </a:rPr>
              <a:t>的计算器为例子，成熟性可以理解为产品的功能失效的概率。例如，计算器在持续运行一段时间后，就会出现计算方面的错误。一般来说，这种错误都可以通过重启软件、重启设备等方法来解决。</a:t>
            </a:r>
            <a:endParaRPr lang="zh-CN" altLang="en-US" sz="2000" dirty="0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60325"/>
            <a:ext cx="8229600" cy="654050"/>
          </a:xfrm>
          <a:prstGeom prst="rect">
            <a:avLst/>
          </a:prstGeo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可靠性</a:t>
            </a:r>
            <a:endParaRPr lang="zh-CN" altLang="en-US" sz="4000" dirty="0"/>
          </a:p>
        </p:txBody>
      </p:sp>
      <p:sp>
        <p:nvSpPr>
          <p:cNvPr id="37890" name="Rectangle 4"/>
          <p:cNvSpPr>
            <a:spLocks noChangeArrowheads="1"/>
          </p:cNvSpPr>
          <p:nvPr/>
        </p:nvSpPr>
        <p:spPr bwMode="auto">
          <a:xfrm>
            <a:off x="323850" y="981075"/>
            <a:ext cx="8424863" cy="430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2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、容错性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    </a:t>
            </a:r>
            <a:r>
              <a:rPr lang="en-US" altLang="zh-CN" sz="2400" dirty="0" smtClean="0">
                <a:latin typeface="楷体_GB2312"/>
                <a:ea typeface="楷体_GB2312"/>
                <a:cs typeface="楷体_GB2312"/>
              </a:rPr>
              <a:t>	</a:t>
            </a:r>
            <a:r>
              <a:rPr lang="zh-CN" altLang="en-US" sz="2400" dirty="0" smtClean="0">
                <a:latin typeface="楷体_GB2312"/>
                <a:ea typeface="楷体_GB2312"/>
                <a:cs typeface="楷体_GB2312"/>
              </a:rPr>
              <a:t>对</a:t>
            </a:r>
            <a:r>
              <a:rPr lang="en-US" altLang="zh-CN" sz="2400" dirty="0" smtClean="0">
                <a:latin typeface="楷体_GB2312"/>
                <a:ea typeface="楷体_GB2312"/>
                <a:cs typeface="楷体_GB2312"/>
              </a:rPr>
              <a:t>windows</a:t>
            </a:r>
            <a:r>
              <a:rPr lang="zh-CN" altLang="en-US" sz="2400" dirty="0" smtClean="0">
                <a:latin typeface="楷体_GB2312"/>
                <a:ea typeface="楷体_GB2312"/>
                <a:cs typeface="楷体_GB2312"/>
              </a:rPr>
              <a:t>的计算器来说，容错性可以理解为产品对用户“错误输入”的处理应对能力，如输入除数</a:t>
            </a:r>
            <a:r>
              <a:rPr lang="en-US" altLang="zh-CN" sz="2400" dirty="0" smtClean="0">
                <a:latin typeface="楷体_GB2312"/>
                <a:ea typeface="楷体_GB2312"/>
                <a:cs typeface="楷体_GB2312"/>
              </a:rPr>
              <a:t>0(5/0)</a:t>
            </a:r>
            <a:r>
              <a:rPr lang="zh-CN" altLang="en-US" sz="2400" dirty="0" smtClean="0">
                <a:latin typeface="楷体_GB2312"/>
                <a:ea typeface="楷体_GB2312"/>
                <a:cs typeface="楷体_GB2312"/>
              </a:rPr>
              <a:t>，或是输入一个超过计算器能够处理的长度的数字，等等。</a:t>
            </a:r>
            <a:endParaRPr lang="en-US" altLang="zh-CN" sz="2400" dirty="0" smtClean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 dirty="0" smtClean="0">
                <a:latin typeface="楷体_GB2312"/>
                <a:ea typeface="楷体_GB2312"/>
                <a:cs typeface="楷体_GB2312"/>
              </a:rPr>
              <a:t>		</a:t>
            </a:r>
            <a:r>
              <a:rPr lang="zh-CN" altLang="en-US" sz="2400" dirty="0" smtClean="0">
                <a:latin typeface="楷体_GB2312"/>
                <a:ea typeface="楷体_GB2312"/>
                <a:cs typeface="楷体_GB2312"/>
              </a:rPr>
              <a:t>我们希望计算器能够有一定的容错处理机制，能够判断用户在使用过程中是否输入了“非法值”，并能针对“非法”输入的内容和原因给出错误提示，如，第一个例子中，计算器能够提示“输入错误，除数不能为</a:t>
            </a:r>
            <a:r>
              <a:rPr lang="en-US" altLang="zh-CN" sz="2400" dirty="0" smtClean="0">
                <a:latin typeface="楷体_GB2312"/>
                <a:ea typeface="楷体_GB2312"/>
                <a:cs typeface="楷体_GB2312"/>
              </a:rPr>
              <a:t>0</a:t>
            </a:r>
            <a:r>
              <a:rPr lang="zh-CN" altLang="en-US" sz="2400" dirty="0" smtClean="0">
                <a:latin typeface="楷体_GB2312"/>
                <a:ea typeface="楷体_GB2312"/>
                <a:cs typeface="楷体_GB2312"/>
              </a:rPr>
              <a:t>”；在第二个例子中，计算器能够提示“输入数字过长”。不会因为用户的任何错误输入，而引发计算器出现软件无响应、软件重启的异常。</a:t>
            </a:r>
            <a:endParaRPr lang="en-US" altLang="zh-CN" sz="2400" dirty="0" smtClean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000" dirty="0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60325"/>
            <a:ext cx="8229600" cy="654050"/>
          </a:xfrm>
          <a:prstGeom prst="rect">
            <a:avLst/>
          </a:prstGeo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可靠性</a:t>
            </a:r>
            <a:endParaRPr lang="zh-CN" altLang="en-US" sz="4000" dirty="0"/>
          </a:p>
        </p:txBody>
      </p:sp>
      <p:sp>
        <p:nvSpPr>
          <p:cNvPr id="38914" name="内容占位符 2"/>
          <p:cNvSpPr>
            <a:spLocks noGrp="1"/>
          </p:cNvSpPr>
          <p:nvPr>
            <p:ph idx="4294967295"/>
          </p:nvPr>
        </p:nvSpPr>
        <p:spPr bwMode="auto">
          <a:xfrm>
            <a:off x="468313" y="836613"/>
            <a:ext cx="8229600" cy="172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zh-CN" sz="2400" b="1" dirty="0" smtClean="0">
                <a:latin typeface="楷体_GB2312"/>
                <a:ea typeface="楷体_GB2312"/>
                <a:cs typeface="楷体_GB2312"/>
              </a:rPr>
              <a:t>3</a:t>
            </a:r>
            <a:r>
              <a:rPr lang="zh-CN" altLang="en-US" sz="2400" b="1" dirty="0" smtClean="0">
                <a:latin typeface="楷体_GB2312"/>
                <a:ea typeface="楷体_GB2312"/>
                <a:cs typeface="楷体_GB2312"/>
              </a:rPr>
              <a:t>、可恢复性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zh-CN" altLang="en-US" sz="2400" dirty="0" smtClean="0">
                <a:latin typeface="楷体_GB2312"/>
                <a:ea typeface="楷体_GB2312"/>
                <a:cs typeface="楷体_GB2312"/>
              </a:rPr>
              <a:t>  </a:t>
            </a:r>
            <a:r>
              <a:rPr lang="en-US" altLang="zh-CN" sz="2400" dirty="0" smtClean="0">
                <a:latin typeface="楷体_GB2312"/>
                <a:ea typeface="楷体_GB2312"/>
                <a:cs typeface="楷体_GB2312"/>
              </a:rPr>
              <a:t>		</a:t>
            </a:r>
            <a:r>
              <a:rPr lang="zh-CN" altLang="en-US" sz="2400" dirty="0" smtClean="0">
                <a:latin typeface="楷体_GB2312"/>
                <a:ea typeface="楷体_GB2312"/>
                <a:cs typeface="楷体_GB2312"/>
              </a:rPr>
              <a:t>对</a:t>
            </a:r>
            <a:r>
              <a:rPr lang="en-US" altLang="zh-CN" sz="2400" dirty="0" smtClean="0">
                <a:latin typeface="楷体_GB2312"/>
                <a:ea typeface="楷体_GB2312"/>
                <a:cs typeface="楷体_GB2312"/>
              </a:rPr>
              <a:t>windows</a:t>
            </a:r>
            <a:r>
              <a:rPr lang="zh-CN" altLang="en-US" sz="2400" dirty="0" smtClean="0">
                <a:latin typeface="楷体_GB2312"/>
                <a:ea typeface="楷体_GB2312"/>
                <a:cs typeface="楷体_GB2312"/>
              </a:rPr>
              <a:t>的计算器来说，可恢复性可以理解为计算器一旦出现了产品自身无法预期的异常（如 无响应、重启）后，能够自动回复原有的数据。（</a:t>
            </a:r>
            <a:r>
              <a:rPr lang="en-US" altLang="zh-CN" sz="2400" dirty="0" smtClean="0">
                <a:latin typeface="楷体_GB2312"/>
                <a:ea typeface="楷体_GB2312"/>
                <a:cs typeface="楷体_GB2312"/>
              </a:rPr>
              <a:t>office</a:t>
            </a:r>
            <a:r>
              <a:rPr lang="zh-CN" altLang="en-US" sz="2400" dirty="0" smtClean="0">
                <a:latin typeface="楷体_GB2312"/>
                <a:ea typeface="楷体_GB2312"/>
                <a:cs typeface="楷体_GB2312"/>
              </a:rPr>
              <a:t>就具备这种能力，比如，突然断电了，但是</a:t>
            </a:r>
            <a:r>
              <a:rPr lang="en-US" altLang="zh-CN" sz="2400" dirty="0" err="1" smtClean="0">
                <a:latin typeface="楷体_GB2312"/>
                <a:ea typeface="楷体_GB2312"/>
                <a:cs typeface="楷体_GB2312"/>
              </a:rPr>
              <a:t>ppt</a:t>
            </a:r>
            <a:r>
              <a:rPr lang="zh-CN" altLang="en-US" sz="2400" dirty="0" smtClean="0">
                <a:latin typeface="楷体_GB2312"/>
                <a:ea typeface="楷体_GB2312"/>
                <a:cs typeface="楷体_GB2312"/>
              </a:rPr>
              <a:t>的数据不会遭到破坏，</a:t>
            </a:r>
            <a:r>
              <a:rPr lang="en-US" altLang="zh-CN" sz="2400" dirty="0" err="1" smtClean="0">
                <a:latin typeface="楷体_GB2312"/>
                <a:ea typeface="楷体_GB2312"/>
                <a:cs typeface="楷体_GB2312"/>
              </a:rPr>
              <a:t>ppt</a:t>
            </a:r>
            <a:r>
              <a:rPr lang="zh-CN" altLang="en-US" sz="2400" dirty="0" smtClean="0">
                <a:latin typeface="楷体_GB2312"/>
                <a:ea typeface="楷体_GB2312"/>
                <a:cs typeface="楷体_GB2312"/>
              </a:rPr>
              <a:t>会能够把这些数据恢复过来）。</a:t>
            </a:r>
            <a:endParaRPr lang="en-US" altLang="zh-CN" sz="2400" dirty="0" smtClean="0">
              <a:latin typeface="楷体_GB2312"/>
              <a:ea typeface="楷体_GB2312"/>
              <a:cs typeface="楷体_GB2312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zh-CN" sz="2400" dirty="0" smtClean="0">
                <a:latin typeface="楷体_GB2312"/>
                <a:ea typeface="楷体_GB2312"/>
                <a:cs typeface="楷体_GB2312"/>
              </a:rPr>
              <a:t>		</a:t>
            </a:r>
            <a:r>
              <a:rPr lang="zh-CN" altLang="en-US" sz="2400" dirty="0" smtClean="0">
                <a:latin typeface="楷体_GB2312"/>
                <a:ea typeface="楷体_GB2312"/>
                <a:cs typeface="楷体_GB2312"/>
              </a:rPr>
              <a:t>从软件产品恢复的方式来说，能够自动恢复当然是最好的</a:t>
            </a:r>
            <a:r>
              <a:rPr lang="zh-CN" altLang="en-US" sz="2400" smtClean="0">
                <a:latin typeface="楷体_GB2312"/>
                <a:ea typeface="楷体_GB2312"/>
                <a:cs typeface="楷体_GB2312"/>
              </a:rPr>
              <a:t>，如产品异常重启后，软件能够自动启动，最好还能恢复到重启前的页面。和自动恢复的方式对应的是被动恢复，如，产品长时间出现无响应的情况，需要用户手动终止进程，重启软件，故障才能恢复。显然，我们不希望软件产品在出现异常后，总是通过被动恢复来恢复。</a:t>
            </a:r>
            <a:endParaRPr lang="en-US" altLang="zh-CN" sz="2400" dirty="0" smtClean="0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60325"/>
            <a:ext cx="8229600" cy="654050"/>
          </a:xfrm>
          <a:prstGeom prst="rect">
            <a:avLst/>
          </a:prstGeo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可靠性</a:t>
            </a:r>
            <a:endParaRPr lang="zh-CN" altLang="en-US" sz="4000" dirty="0"/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250825" y="1341438"/>
            <a:ext cx="8389938" cy="10064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latin typeface="楷体_GB2312"/>
                <a:ea typeface="楷体_GB2312"/>
                <a:cs typeface="楷体_GB2312"/>
              </a:rPr>
              <a:t>4</a:t>
            </a:r>
            <a:r>
              <a:rPr lang="zh-CN" altLang="en-US" sz="2000" b="1" dirty="0">
                <a:latin typeface="楷体_GB2312"/>
                <a:ea typeface="楷体_GB2312"/>
                <a:cs typeface="楷体_GB2312"/>
              </a:rPr>
              <a:t>、可靠性依从性</a:t>
            </a:r>
          </a:p>
          <a:p>
            <a:pPr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_GB2312"/>
                <a:cs typeface="楷体_GB2312"/>
              </a:rPr>
              <a:t>      遵循相关的标准（国际标准、国家标准、行业标准、企业内部规范等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_GB2312"/>
                <a:cs typeface="楷体_GB2312"/>
              </a:rPr>
              <a:t>)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_GB2312"/>
                <a:cs typeface="楷体_GB2312"/>
              </a:rPr>
              <a:t>约定或法规以及类似规定的能力。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0325"/>
            <a:ext cx="8229600" cy="6540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易用性</a:t>
            </a:r>
            <a:endParaRPr lang="zh-CN" altLang="en-US" dirty="0"/>
          </a:p>
        </p:txBody>
      </p:sp>
      <p:sp>
        <p:nvSpPr>
          <p:cNvPr id="40962" name="Rectangle 4"/>
          <p:cNvSpPr>
            <a:spLocks noChangeArrowheads="1"/>
          </p:cNvSpPr>
          <p:nvPr/>
        </p:nvSpPr>
        <p:spPr bwMode="auto">
          <a:xfrm>
            <a:off x="457200" y="941388"/>
            <a:ext cx="8507413" cy="241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三、软件易用性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b="1" dirty="0">
                <a:latin typeface="楷体_GB2312"/>
                <a:ea typeface="楷体_GB2312"/>
                <a:cs typeface="楷体_GB2312"/>
              </a:rPr>
              <a:t>		</a:t>
            </a:r>
            <a:r>
              <a:rPr lang="zh-CN" altLang="en-US" b="1" dirty="0">
                <a:latin typeface="楷体_GB2312"/>
                <a:ea typeface="楷体_GB2312"/>
                <a:cs typeface="楷体_GB2312"/>
              </a:rPr>
              <a:t>在指定条件下使用时，软件产品被理解、学习、使用和吸引用户的能力。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b="1" dirty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600" b="1" dirty="0">
                <a:latin typeface="楷体_GB2312"/>
                <a:ea typeface="楷体_GB2312"/>
                <a:cs typeface="楷体_GB2312"/>
              </a:rPr>
              <a:t>1</a:t>
            </a:r>
            <a:r>
              <a:rPr lang="zh-CN" altLang="en-US" sz="1600" b="1" dirty="0">
                <a:latin typeface="楷体_GB2312"/>
                <a:ea typeface="楷体_GB2312"/>
                <a:cs typeface="楷体_GB2312"/>
              </a:rPr>
              <a:t>、易理解性</a:t>
            </a:r>
            <a:br>
              <a:rPr lang="zh-CN" altLang="en-US" sz="1600" b="1" dirty="0">
                <a:latin typeface="楷体_GB2312"/>
                <a:ea typeface="楷体_GB2312"/>
                <a:cs typeface="楷体_GB2312"/>
              </a:rPr>
            </a:br>
            <a:endParaRPr lang="zh-CN" altLang="en-US" sz="1600" b="1" dirty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600" dirty="0">
                <a:latin typeface="楷体_GB2312"/>
                <a:ea typeface="楷体_GB2312"/>
                <a:cs typeface="楷体_GB2312"/>
              </a:rPr>
              <a:t>    用户在使用软件系统的过程中，系统交互给用户的信息是否准确、清晰、易懂，能帮助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600" dirty="0">
                <a:latin typeface="楷体_GB2312"/>
                <a:ea typeface="楷体_GB2312"/>
                <a:cs typeface="楷体_GB2312"/>
              </a:rPr>
              <a:t>用户准确理解系统当前真实的状态，指导其进一步的操作。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600" dirty="0">
                <a:latin typeface="楷体_GB2312"/>
                <a:ea typeface="楷体_GB2312"/>
                <a:cs typeface="楷体_GB2312"/>
              </a:rPr>
              <a:t>   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600" dirty="0">
                <a:latin typeface="楷体_GB2312"/>
                <a:ea typeface="楷体_GB2312"/>
                <a:cs typeface="楷体_GB2312"/>
              </a:rPr>
              <a:t>例如：</a:t>
            </a:r>
          </a:p>
        </p:txBody>
      </p:sp>
      <p:sp>
        <p:nvSpPr>
          <p:cNvPr id="40963" name="Rectangle 5"/>
          <p:cNvSpPr>
            <a:spLocks noChangeArrowheads="1"/>
          </p:cNvSpPr>
          <p:nvPr/>
        </p:nvSpPr>
        <p:spPr bwMode="auto">
          <a:xfrm>
            <a:off x="2117725" y="3287713"/>
            <a:ext cx="1116013" cy="396875"/>
          </a:xfrm>
          <a:prstGeom prst="rect">
            <a:avLst/>
          </a:prstGeom>
          <a:solidFill>
            <a:schemeClr val="accent1"/>
          </a:solidFill>
          <a:ln w="2857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Tahoma" pitchFamily="34" charset="0"/>
              </a:rPr>
              <a:t>Client</a:t>
            </a:r>
          </a:p>
        </p:txBody>
      </p:sp>
      <p:sp>
        <p:nvSpPr>
          <p:cNvPr id="40964" name="Rectangle 6"/>
          <p:cNvSpPr>
            <a:spLocks noChangeArrowheads="1"/>
          </p:cNvSpPr>
          <p:nvPr/>
        </p:nvSpPr>
        <p:spPr bwMode="auto">
          <a:xfrm>
            <a:off x="5465763" y="3287713"/>
            <a:ext cx="1116012" cy="396875"/>
          </a:xfrm>
          <a:prstGeom prst="rect">
            <a:avLst/>
          </a:prstGeom>
          <a:solidFill>
            <a:schemeClr val="accent1"/>
          </a:solidFill>
          <a:ln w="2857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Tahoma" pitchFamily="34" charset="0"/>
              </a:rPr>
              <a:t>Server</a:t>
            </a:r>
          </a:p>
        </p:txBody>
      </p:sp>
      <p:sp>
        <p:nvSpPr>
          <p:cNvPr id="40965" name="Line 7"/>
          <p:cNvSpPr>
            <a:spLocks noChangeShapeType="1"/>
          </p:cNvSpPr>
          <p:nvPr/>
        </p:nvSpPr>
        <p:spPr bwMode="auto">
          <a:xfrm flipV="1">
            <a:off x="2738438" y="3719513"/>
            <a:ext cx="0" cy="863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66" name="Text Box 8"/>
          <p:cNvSpPr txBox="1">
            <a:spLocks noChangeArrowheads="1"/>
          </p:cNvSpPr>
          <p:nvPr/>
        </p:nvSpPr>
        <p:spPr bwMode="auto">
          <a:xfrm>
            <a:off x="928688" y="3754438"/>
            <a:ext cx="1809750" cy="94773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 dirty="0">
                <a:solidFill>
                  <a:srgbClr val="FF6600"/>
                </a:solidFill>
                <a:latin typeface="楷体_GB2312"/>
                <a:ea typeface="楷体_GB2312"/>
                <a:cs typeface="楷体_GB2312"/>
              </a:rPr>
              <a:t>GUI</a:t>
            </a:r>
            <a:r>
              <a:rPr lang="zh-CN" altLang="en-US" sz="1600" b="1" dirty="0">
                <a:solidFill>
                  <a:srgbClr val="FF6600"/>
                </a:solidFill>
                <a:latin typeface="楷体_GB2312"/>
                <a:ea typeface="楷体_GB2312"/>
                <a:cs typeface="楷体_GB2312"/>
              </a:rPr>
              <a:t>界面</a:t>
            </a:r>
          </a:p>
          <a:p>
            <a:pPr algn="ctr">
              <a:spcBef>
                <a:spcPct val="50000"/>
              </a:spcBef>
            </a:pPr>
            <a:r>
              <a:rPr lang="zh-CN" altLang="en-US" sz="1600" b="1" dirty="0">
                <a:solidFill>
                  <a:srgbClr val="FF6600"/>
                </a:solidFill>
                <a:latin typeface="楷体_GB2312"/>
                <a:ea typeface="楷体_GB2312"/>
                <a:cs typeface="楷体_GB2312"/>
              </a:rPr>
              <a:t>（</a:t>
            </a:r>
            <a:r>
              <a:rPr lang="en-US" altLang="zh-CN" sz="1600" b="1" dirty="0">
                <a:solidFill>
                  <a:srgbClr val="FF6600"/>
                </a:solidFill>
                <a:latin typeface="楷体_GB2312"/>
                <a:ea typeface="楷体_GB2312"/>
                <a:cs typeface="楷体_GB2312"/>
              </a:rPr>
              <a:t>NAME,PWD&lt;=8)</a:t>
            </a:r>
          </a:p>
        </p:txBody>
      </p:sp>
      <p:sp>
        <p:nvSpPr>
          <p:cNvPr id="40967" name="Text Box 9"/>
          <p:cNvSpPr txBox="1">
            <a:spLocks noChangeArrowheads="1"/>
          </p:cNvSpPr>
          <p:nvPr/>
        </p:nvSpPr>
        <p:spPr bwMode="auto">
          <a:xfrm>
            <a:off x="1058863" y="6059488"/>
            <a:ext cx="750887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/>
            <a:endParaRPr lang="ja-JP" altLang="en-US" b="1">
              <a:solidFill>
                <a:srgbClr val="FF00FF"/>
              </a:solidFill>
              <a:latin typeface="Tahoma" pitchFamily="34" charset="0"/>
            </a:endParaRPr>
          </a:p>
        </p:txBody>
      </p:sp>
      <p:sp>
        <p:nvSpPr>
          <p:cNvPr id="40968" name="Text Box 10"/>
          <p:cNvSpPr txBox="1">
            <a:spLocks noChangeArrowheads="1"/>
          </p:cNvSpPr>
          <p:nvPr/>
        </p:nvSpPr>
        <p:spPr bwMode="auto">
          <a:xfrm>
            <a:off x="395288" y="4757738"/>
            <a:ext cx="7056437" cy="64135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>
                <a:solidFill>
                  <a:srgbClr val="FF3300"/>
                </a:solidFill>
                <a:latin typeface="Tahoma" pitchFamily="34" charset="0"/>
              </a:rPr>
              <a:t>当输入</a:t>
            </a:r>
            <a:r>
              <a:rPr lang="en-US" altLang="zh-CN" b="1" dirty="0">
                <a:solidFill>
                  <a:srgbClr val="FF3300"/>
                </a:solidFill>
                <a:latin typeface="Tahoma" pitchFamily="34" charset="0"/>
              </a:rPr>
              <a:t>password&gt;9</a:t>
            </a:r>
            <a:r>
              <a:rPr lang="zh-CN" altLang="en-US" b="1" dirty="0">
                <a:solidFill>
                  <a:srgbClr val="FF3300"/>
                </a:solidFill>
                <a:latin typeface="Tahoma" pitchFamily="34" charset="0"/>
              </a:rPr>
              <a:t>时，提示</a:t>
            </a:r>
            <a:r>
              <a:rPr lang="zh-CN" altLang="en-US" b="1" dirty="0">
                <a:solidFill>
                  <a:srgbClr val="FF3300"/>
                </a:solidFill>
              </a:rPr>
              <a:t>“</a:t>
            </a:r>
            <a:r>
              <a:rPr lang="zh-CN" altLang="en-US" b="1" dirty="0">
                <a:solidFill>
                  <a:srgbClr val="FF3300"/>
                </a:solidFill>
                <a:latin typeface="Tahoma" pitchFamily="34" charset="0"/>
              </a:rPr>
              <a:t>系统出错</a:t>
            </a:r>
            <a:r>
              <a:rPr lang="zh-CN" altLang="en-US" b="1" dirty="0">
                <a:solidFill>
                  <a:srgbClr val="FF3300"/>
                </a:solidFill>
              </a:rPr>
              <a:t>”</a:t>
            </a:r>
            <a:r>
              <a:rPr lang="en-US" altLang="zh-CN" b="1" dirty="0">
                <a:solidFill>
                  <a:srgbClr val="FF3300"/>
                </a:solidFill>
              </a:rPr>
              <a:t>—</a:t>
            </a:r>
            <a:r>
              <a:rPr lang="en-US" altLang="zh-CN" b="1" dirty="0">
                <a:solidFill>
                  <a:srgbClr val="FF3300"/>
                </a:solidFill>
                <a:latin typeface="Tahoma" pitchFamily="34" charset="0"/>
              </a:rPr>
              <a:t>&gt;</a:t>
            </a:r>
            <a:r>
              <a:rPr lang="zh-CN" altLang="en-US" b="1" dirty="0">
                <a:solidFill>
                  <a:srgbClr val="FF3300"/>
                </a:solidFill>
                <a:latin typeface="Tahoma" pitchFamily="34" charset="0"/>
              </a:rPr>
              <a:t>此提示太笼统，不能反映系统的真实状态。</a:t>
            </a:r>
          </a:p>
        </p:txBody>
      </p:sp>
      <p:sp>
        <p:nvSpPr>
          <p:cNvPr id="40969" name="Line 11"/>
          <p:cNvSpPr>
            <a:spLocks noChangeShapeType="1"/>
          </p:cNvSpPr>
          <p:nvPr/>
        </p:nvSpPr>
        <p:spPr bwMode="auto">
          <a:xfrm>
            <a:off x="3233738" y="3395663"/>
            <a:ext cx="22320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0" name="Line 12"/>
          <p:cNvSpPr>
            <a:spLocks noChangeShapeType="1"/>
          </p:cNvSpPr>
          <p:nvPr/>
        </p:nvSpPr>
        <p:spPr bwMode="auto">
          <a:xfrm flipH="1">
            <a:off x="3197225" y="3538538"/>
            <a:ext cx="22320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468313" y="5661025"/>
            <a:ext cx="8316912" cy="10064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   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▲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/>
                <a:cs typeface="楷体_GB2312"/>
              </a:rPr>
              <a:t>站在用户的角度，关注系统返回给用户的每一个信息，不要只关注功能的实现。</a:t>
            </a:r>
          </a:p>
          <a:p>
            <a:pPr algn="ctr">
              <a:defRPr/>
            </a:pPr>
            <a:endParaRPr lang="zh-CN" altLang="en-US" sz="2000" b="1" dirty="0">
              <a:solidFill>
                <a:srgbClr val="FF0000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60325"/>
            <a:ext cx="8229600" cy="654050"/>
          </a:xfrm>
          <a:prstGeom prst="rect">
            <a:avLst/>
          </a:prstGeo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易用性</a:t>
            </a:r>
            <a:endParaRPr lang="zh-CN" altLang="en-US" sz="4000" dirty="0"/>
          </a:p>
        </p:txBody>
      </p:sp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323850" y="836613"/>
            <a:ext cx="8218488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zh-CN" sz="2000" b="1" dirty="0">
                <a:latin typeface="楷体_GB2312"/>
                <a:ea typeface="楷体_GB2312"/>
                <a:cs typeface="楷体_GB2312"/>
              </a:rPr>
              <a:t>2</a:t>
            </a:r>
            <a:r>
              <a:rPr lang="zh-CN" altLang="en-US" sz="2000" b="1" dirty="0">
                <a:latin typeface="楷体_GB2312"/>
                <a:ea typeface="楷体_GB2312"/>
                <a:cs typeface="楷体_GB2312"/>
              </a:rPr>
              <a:t>、易学性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    软件系统提供相关的辅助手段，帮助用户学习使用它的能力。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例如：是否有用户手册，用户手册是否有中文版，是否有在线帮助，界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面上控件是否有回显功能等。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例子：控件回显</a:t>
            </a:r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250825" y="3429000"/>
            <a:ext cx="8640763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2000" dirty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000" b="1" dirty="0">
                <a:latin typeface="楷体_GB2312"/>
                <a:ea typeface="楷体_GB2312"/>
                <a:cs typeface="楷体_GB2312"/>
              </a:rPr>
              <a:t>3</a:t>
            </a:r>
            <a:r>
              <a:rPr lang="zh-CN" altLang="en-US" sz="2000" b="1" dirty="0">
                <a:latin typeface="楷体_GB2312"/>
                <a:ea typeface="楷体_GB2312"/>
                <a:cs typeface="楷体_GB2312"/>
              </a:rPr>
              <a:t>、易操作性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900" dirty="0">
                <a:latin typeface="楷体_GB2312"/>
                <a:ea typeface="楷体_GB2312"/>
                <a:cs typeface="楷体_GB2312"/>
              </a:rPr>
              <a:t>例如：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900" dirty="0">
                <a:latin typeface="楷体_GB2312"/>
                <a:ea typeface="楷体_GB2312"/>
                <a:cs typeface="楷体_GB2312"/>
              </a:rPr>
              <a:t>① </a:t>
            </a:r>
            <a:r>
              <a:rPr lang="en-US" altLang="zh-CN" sz="1900" dirty="0">
                <a:latin typeface="楷体_GB2312"/>
                <a:ea typeface="楷体_GB2312"/>
                <a:cs typeface="楷体_GB2312"/>
              </a:rPr>
              <a:t>GUI</a:t>
            </a:r>
            <a:r>
              <a:rPr lang="zh-CN" altLang="en-US" sz="1900" dirty="0">
                <a:latin typeface="楷体_GB2312"/>
                <a:ea typeface="楷体_GB2312"/>
                <a:cs typeface="楷体_GB2312"/>
              </a:rPr>
              <a:t>界面，菜单层次不要太深，一般不超过</a:t>
            </a:r>
            <a:r>
              <a:rPr lang="en-US" altLang="zh-CN" sz="1900" dirty="0">
                <a:latin typeface="楷体_GB2312"/>
                <a:ea typeface="楷体_GB2312"/>
                <a:cs typeface="楷体_GB2312"/>
              </a:rPr>
              <a:t>3</a:t>
            </a:r>
            <a:r>
              <a:rPr lang="zh-CN" altLang="en-US" sz="1900" dirty="0">
                <a:latin typeface="楷体_GB2312"/>
                <a:ea typeface="楷体_GB2312"/>
                <a:cs typeface="楷体_GB2312"/>
              </a:rPr>
              <a:t>层。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900" dirty="0">
                <a:latin typeface="楷体_GB2312"/>
                <a:ea typeface="楷体_GB2312"/>
                <a:cs typeface="楷体_GB2312"/>
              </a:rPr>
              <a:t>② 安装软件的过程，采用一键安装。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900" dirty="0">
                <a:latin typeface="楷体_GB2312"/>
                <a:ea typeface="楷体_GB2312"/>
                <a:cs typeface="楷体_GB2312"/>
              </a:rPr>
              <a:t>    错误：给用户大量的安装步骤，每步又有大量分支选项（把用户当成本软件的专家）。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900" dirty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900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   ▲测试时应该以非专业的角度来测试过程，往往需要</a:t>
            </a:r>
            <a:r>
              <a:rPr lang="en-US" altLang="zh-CN" sz="1900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α</a:t>
            </a:r>
            <a:r>
              <a:rPr lang="zh-CN" altLang="en-US" sz="1900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、</a:t>
            </a:r>
            <a:r>
              <a:rPr lang="en-US" altLang="zh-CN" sz="1900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β</a:t>
            </a:r>
            <a:r>
              <a:rPr lang="zh-CN" altLang="en-US" sz="1900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测试。软件产品的界面易懂、帮助文档也能容易学会，只能说明软件易理解和易学习性好，并不一定说明软件的易操作性好。</a:t>
            </a:r>
          </a:p>
        </p:txBody>
      </p:sp>
      <p:pic>
        <p:nvPicPr>
          <p:cNvPr id="4198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550" y="2747963"/>
            <a:ext cx="12287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60325"/>
            <a:ext cx="8229600" cy="654050"/>
          </a:xfrm>
          <a:prstGeom prst="rect">
            <a:avLst/>
          </a:prstGeo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易用性</a:t>
            </a:r>
            <a:endParaRPr lang="zh-CN" altLang="en-US" sz="4000" dirty="0"/>
          </a:p>
        </p:txBody>
      </p:sp>
      <p:sp>
        <p:nvSpPr>
          <p:cNvPr id="43010" name="Rectangle 3"/>
          <p:cNvSpPr>
            <a:spLocks noChangeArrowheads="1"/>
          </p:cNvSpPr>
          <p:nvPr/>
        </p:nvSpPr>
        <p:spPr bwMode="auto">
          <a:xfrm>
            <a:off x="395288" y="836612"/>
            <a:ext cx="8147050" cy="3735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4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、吸引性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dirty="0">
                <a:latin typeface="楷体_GB2312"/>
                <a:ea typeface="楷体_GB2312"/>
                <a:cs typeface="楷体_GB2312"/>
              </a:rPr>
              <a:t>   </a:t>
            </a: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美观</a:t>
            </a:r>
            <a:r>
              <a:rPr lang="zh-CN" altLang="en-US" sz="2000" dirty="0" smtClean="0">
                <a:latin typeface="楷体_GB2312"/>
                <a:ea typeface="楷体_GB2312"/>
                <a:cs typeface="楷体_GB2312"/>
              </a:rPr>
              <a:t>：游戏</a:t>
            </a:r>
            <a:r>
              <a:rPr lang="en-US" altLang="zh-CN" sz="2000" dirty="0" smtClean="0">
                <a:latin typeface="楷体_GB2312"/>
                <a:ea typeface="楷体_GB2312"/>
                <a:cs typeface="楷体_GB2312"/>
              </a:rPr>
              <a:t>GUI</a:t>
            </a:r>
            <a:r>
              <a:rPr lang="zh-CN" altLang="en-US" sz="2000" dirty="0" smtClean="0">
                <a:latin typeface="楷体_GB2312"/>
                <a:ea typeface="楷体_GB2312"/>
                <a:cs typeface="楷体_GB2312"/>
              </a:rPr>
              <a:t>界面设计</a:t>
            </a: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、手机外观等。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   新颖：如某</a:t>
            </a:r>
            <a:r>
              <a:rPr lang="zh-CN" altLang="en-US" sz="2000" dirty="0" smtClean="0">
                <a:latin typeface="楷体_GB2312"/>
                <a:ea typeface="楷体_GB2312"/>
                <a:cs typeface="楷体_GB2312"/>
              </a:rPr>
              <a:t>手机防护</a:t>
            </a: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软件最新推出具有防盗、远程定位功能。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zh-CN" altLang="en-US" sz="2000" dirty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5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、易用性的依从性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3200" dirty="0">
                <a:latin typeface="楷体_GB2312"/>
                <a:ea typeface="楷体_GB2312"/>
                <a:cs typeface="楷体_GB2312"/>
              </a:rPr>
              <a:t>      </a:t>
            </a: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遵循相关的标准（国际标准、国家标准、行业标准、企业内部规范等</a:t>
            </a:r>
            <a:r>
              <a:rPr lang="en-US" altLang="zh-CN" sz="2000" dirty="0">
                <a:latin typeface="楷体_GB2312"/>
                <a:ea typeface="楷体_GB2312"/>
                <a:cs typeface="楷体_GB2312"/>
              </a:rPr>
              <a:t>)</a:t>
            </a: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约定或法规以及类似规定的能力。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0325"/>
            <a:ext cx="1714480" cy="6540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效率</a:t>
            </a:r>
            <a:endParaRPr lang="zh-CN" altLang="en-US" dirty="0"/>
          </a:p>
        </p:txBody>
      </p:sp>
      <p:sp>
        <p:nvSpPr>
          <p:cNvPr id="44034" name="Rectangle 5"/>
          <p:cNvSpPr>
            <a:spLocks noChangeArrowheads="1"/>
          </p:cNvSpPr>
          <p:nvPr/>
        </p:nvSpPr>
        <p:spPr bwMode="auto">
          <a:xfrm>
            <a:off x="457200" y="946150"/>
            <a:ext cx="8229600" cy="505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效率（指的是性能测试）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1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、时间效率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    </a:t>
            </a: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系统在各业务场景下完成用户指定的业务请求所需的响应时间。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2000" dirty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2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、</a:t>
            </a:r>
            <a:r>
              <a:rPr lang="zh-CN" altLang="en-US" sz="2400" b="1" dirty="0" smtClean="0">
                <a:latin typeface="楷体_GB2312"/>
                <a:ea typeface="楷体_GB2312"/>
                <a:cs typeface="楷体_GB2312"/>
              </a:rPr>
              <a:t>资源利用率</a:t>
            </a:r>
            <a:endParaRPr lang="zh-CN" altLang="en-US" sz="2400" b="1" dirty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    系统在各业务场景下完成用户指定的业务请求所消耗的系统资源，如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000" dirty="0">
                <a:latin typeface="楷体_GB2312"/>
                <a:ea typeface="楷体_GB2312"/>
                <a:cs typeface="楷体_GB2312"/>
              </a:rPr>
              <a:t>CPU</a:t>
            </a: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使用率、内存使用率、</a:t>
            </a:r>
            <a:r>
              <a:rPr lang="en-US" altLang="zh-CN" sz="2000" dirty="0">
                <a:latin typeface="楷体_GB2312"/>
                <a:ea typeface="楷体_GB2312"/>
                <a:cs typeface="楷体_GB2312"/>
              </a:rPr>
              <a:t>IO</a:t>
            </a: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，通信带宽使用等。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2000" dirty="0" smtClean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2000" dirty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3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、效率依从性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    </a:t>
            </a: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遵循相关的标准（国际标准、国家标准、行业标准、企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业内部规范等</a:t>
            </a:r>
            <a:r>
              <a:rPr lang="en-US" altLang="zh-CN" sz="2000" dirty="0">
                <a:latin typeface="楷体_GB2312"/>
                <a:ea typeface="楷体_GB2312"/>
                <a:cs typeface="楷体_GB2312"/>
              </a:rPr>
              <a:t>)</a:t>
            </a: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约定或法规以及类似规定的能力。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57380" y="1500174"/>
            <a:ext cx="4286256" cy="576262"/>
          </a:xfrm>
          <a:prstGeom prst="rect">
            <a:avLst/>
          </a:prstGeom>
          <a:ln/>
        </p:spPr>
        <p:txBody>
          <a:bodyPr/>
          <a:lstStyle/>
          <a:p>
            <a:pPr marL="342900" indent="-342900" fontAlgn="auto">
              <a:lnSpc>
                <a:spcPct val="120000"/>
              </a:lnSpc>
              <a:spcBef>
                <a:spcPct val="25000"/>
              </a:spcBef>
              <a:spcAft>
                <a:spcPts val="0"/>
              </a:spcAft>
              <a:defRPr/>
            </a:pPr>
            <a:r>
              <a:rPr lang="en-US" sz="3200" dirty="0">
                <a:latin typeface="+mj-ea"/>
                <a:ea typeface="+mj-ea"/>
              </a:rPr>
              <a:t>Chapter 1 </a:t>
            </a:r>
            <a:r>
              <a:rPr lang="zh-CN" altLang="en-US" sz="3200" dirty="0">
                <a:latin typeface="+mj-ea"/>
                <a:ea typeface="+mj-ea"/>
              </a:rPr>
              <a:t>什么是质量</a:t>
            </a:r>
            <a:endParaRPr lang="en-US" sz="3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857381" y="2928922"/>
            <a:ext cx="4214818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auto">
              <a:lnSpc>
                <a:spcPct val="110000"/>
              </a:lnSpc>
              <a:spcBef>
                <a:spcPct val="25000"/>
              </a:spcBef>
              <a:spcAft>
                <a:spcPts val="0"/>
              </a:spcAft>
              <a:buSzPct val="110000"/>
              <a:defRPr/>
            </a:pPr>
            <a:r>
              <a:rPr lang="en-US" sz="3200" dirty="0">
                <a:latin typeface="+mj-ea"/>
                <a:ea typeface="+mj-ea"/>
              </a:rPr>
              <a:t>Chapter 2 </a:t>
            </a:r>
            <a:r>
              <a:rPr lang="zh-CN" altLang="en-US" sz="3200" dirty="0">
                <a:latin typeface="+mj-ea"/>
                <a:ea typeface="+mj-ea"/>
              </a:rPr>
              <a:t>质量的价值</a:t>
            </a:r>
          </a:p>
        </p:txBody>
      </p:sp>
      <p:sp>
        <p:nvSpPr>
          <p:cNvPr id="17411" name="TextBox 11"/>
          <p:cNvSpPr txBox="1">
            <a:spLocks noChangeArrowheads="1"/>
          </p:cNvSpPr>
          <p:nvPr/>
        </p:nvSpPr>
        <p:spPr bwMode="auto">
          <a:xfrm>
            <a:off x="0" y="0"/>
            <a:ext cx="2570163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>
                <a:latin typeface="Calibri" pitchFamily="34" charset="0"/>
              </a:rPr>
              <a:t>课程目 录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857380" y="4210047"/>
            <a:ext cx="4643446" cy="576263"/>
          </a:xfrm>
          <a:prstGeom prst="rect">
            <a:avLst/>
          </a:prstGeom>
          <a:ln/>
        </p:spPr>
        <p:txBody>
          <a:bodyPr/>
          <a:lstStyle/>
          <a:p>
            <a:pPr marL="342900" indent="-342900" fontAlgn="auto">
              <a:lnSpc>
                <a:spcPct val="120000"/>
              </a:lnSpc>
              <a:spcBef>
                <a:spcPct val="25000"/>
              </a:spcBef>
              <a:spcAft>
                <a:spcPts val="0"/>
              </a:spcAft>
              <a:defRPr/>
            </a:pPr>
            <a:r>
              <a:rPr lang="en-US" sz="3200" dirty="0">
                <a:latin typeface="+mj-ea"/>
                <a:ea typeface="+mj-ea"/>
              </a:rPr>
              <a:t>Chapter 3 </a:t>
            </a:r>
            <a:r>
              <a:rPr lang="zh-CN" altLang="en-US" sz="3200" dirty="0">
                <a:latin typeface="+mj-ea"/>
                <a:ea typeface="+mj-ea"/>
              </a:rPr>
              <a:t>软件质量模型</a:t>
            </a:r>
            <a:endParaRPr lang="en-US" sz="3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60325"/>
            <a:ext cx="8229600" cy="654050"/>
          </a:xfrm>
          <a:prstGeom prst="rect">
            <a:avLst/>
          </a:prstGeo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效率</a:t>
            </a:r>
            <a:endParaRPr lang="zh-CN" altLang="en-US" sz="4000" dirty="0"/>
          </a:p>
        </p:txBody>
      </p:sp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358775" y="981075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性能测试场景设计：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单用户单业务测试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注册	响应时间	消耗资源	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登录	响应时间	消耗资源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 dirty="0">
                <a:latin typeface="Calibri" pitchFamily="34" charset="0"/>
                <a:ea typeface="楷体_GB2312"/>
                <a:cs typeface="楷体_GB2312"/>
              </a:rPr>
              <a:t>…</a:t>
            </a:r>
            <a:endParaRPr lang="en-US" altLang="zh-CN" sz="2400" dirty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多用户单业务测试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50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个用户</a:t>
            </a:r>
            <a:r>
              <a:rPr lang="zh-CN" altLang="en-US" sz="2400" dirty="0" smtClean="0">
                <a:latin typeface="楷体_GB2312"/>
                <a:ea typeface="楷体_GB2312"/>
                <a:cs typeface="楷体_GB2312"/>
              </a:rPr>
              <a:t>同时下单请求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		响应时间	消耗资源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100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个用户</a:t>
            </a:r>
            <a:r>
              <a:rPr lang="zh-CN" altLang="en-US" sz="2400" dirty="0" smtClean="0">
                <a:latin typeface="楷体_GB2312"/>
                <a:ea typeface="楷体_GB2312"/>
                <a:cs typeface="楷体_GB2312"/>
              </a:rPr>
              <a:t>同时下单请求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		响应时间	消耗资源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150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个用户</a:t>
            </a:r>
            <a:r>
              <a:rPr lang="zh-CN" altLang="en-US" sz="2400" dirty="0" smtClean="0">
                <a:latin typeface="楷体_GB2312"/>
                <a:ea typeface="楷体_GB2312"/>
                <a:cs typeface="楷体_GB2312"/>
              </a:rPr>
              <a:t>同时下单请求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		响应时间	消耗资源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200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个用户</a:t>
            </a:r>
            <a:r>
              <a:rPr lang="zh-CN" altLang="en-US" sz="2400" dirty="0" smtClean="0">
                <a:latin typeface="楷体_GB2312"/>
                <a:ea typeface="楷体_GB2312"/>
                <a:cs typeface="楷体_GB2312"/>
              </a:rPr>
              <a:t>同时下单请求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		响应时间	消耗资源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 dirty="0">
                <a:latin typeface="Calibri" pitchFamily="34" charset="0"/>
                <a:ea typeface="楷体_GB2312"/>
                <a:cs typeface="楷体_GB2312"/>
              </a:rPr>
              <a:t>…</a:t>
            </a:r>
            <a:endParaRPr lang="en-US" altLang="zh-CN" sz="2400" dirty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1000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个用户</a:t>
            </a:r>
            <a:r>
              <a:rPr lang="zh-CN" altLang="en-US" sz="2400" dirty="0" smtClean="0">
                <a:latin typeface="楷体_GB2312"/>
                <a:ea typeface="楷体_GB2312"/>
                <a:cs typeface="楷体_GB2312"/>
              </a:rPr>
              <a:t>同时下单请求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	响应时间	消耗资源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 dirty="0">
                <a:latin typeface="Calibri" pitchFamily="34" charset="0"/>
                <a:ea typeface="楷体_GB2312"/>
                <a:cs typeface="楷体_GB2312"/>
              </a:rPr>
              <a:t>…</a:t>
            </a:r>
            <a:endParaRPr lang="en-US" altLang="zh-CN" sz="2400" dirty="0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60325"/>
            <a:ext cx="8229600" cy="654050"/>
          </a:xfrm>
          <a:prstGeom prst="rect">
            <a:avLst/>
          </a:prstGeo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效率</a:t>
            </a:r>
            <a:endParaRPr lang="zh-CN" altLang="en-US" sz="4000" dirty="0"/>
          </a:p>
        </p:txBody>
      </p:sp>
      <p:sp>
        <p:nvSpPr>
          <p:cNvPr id="46082" name="Rectangle 4"/>
          <p:cNvSpPr>
            <a:spLocks noChangeArrowheads="1"/>
          </p:cNvSpPr>
          <p:nvPr/>
        </p:nvSpPr>
        <p:spPr bwMode="auto">
          <a:xfrm>
            <a:off x="503238" y="3322638"/>
            <a:ext cx="8229600" cy="269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多用户多业务测试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业务模型</a:t>
            </a:r>
            <a:r>
              <a:rPr lang="en-US" altLang="zh-CN" sz="2000" dirty="0">
                <a:latin typeface="楷体_GB2312"/>
                <a:ea typeface="楷体_GB2312"/>
                <a:cs typeface="楷体_GB2312"/>
              </a:rPr>
              <a:t>1 			</a:t>
            </a: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业务模型</a:t>
            </a:r>
            <a:r>
              <a:rPr lang="en-US" altLang="zh-CN" sz="2000" dirty="0">
                <a:latin typeface="楷体_GB2312"/>
                <a:ea typeface="楷体_GB2312"/>
                <a:cs typeface="楷体_GB2312"/>
              </a:rPr>
              <a:t>2    </a:t>
            </a:r>
            <a:r>
              <a:rPr lang="en-US" altLang="zh-CN" sz="2000" dirty="0">
                <a:latin typeface="Calibri" pitchFamily="34" charset="0"/>
                <a:ea typeface="楷体_GB2312"/>
                <a:cs typeface="楷体_GB2312"/>
              </a:rPr>
              <a:t>……</a:t>
            </a:r>
            <a:endParaRPr lang="en-US" altLang="zh-CN" sz="2000" dirty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注册 </a:t>
            </a:r>
            <a:r>
              <a:rPr lang="en-US" altLang="zh-CN" sz="2000" dirty="0">
                <a:latin typeface="楷体_GB2312"/>
                <a:ea typeface="楷体_GB2312"/>
                <a:cs typeface="楷体_GB2312"/>
              </a:rPr>
              <a:t>200			</a:t>
            </a:r>
            <a:r>
              <a:rPr lang="en-US" altLang="zh-CN" sz="2000" dirty="0">
                <a:latin typeface="Calibri" pitchFamily="34" charset="0"/>
                <a:ea typeface="楷体_GB2312"/>
                <a:cs typeface="楷体_GB2312"/>
              </a:rPr>
              <a:t>……</a:t>
            </a:r>
            <a:r>
              <a:rPr lang="en-US" altLang="zh-CN" sz="2000" dirty="0">
                <a:latin typeface="楷体_GB2312"/>
                <a:ea typeface="楷体_GB2312"/>
                <a:cs typeface="楷体_GB2312"/>
              </a:rPr>
              <a:t>	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登录 </a:t>
            </a:r>
            <a:r>
              <a:rPr lang="en-US" altLang="zh-CN" sz="2000" dirty="0">
                <a:latin typeface="楷体_GB2312"/>
                <a:ea typeface="楷体_GB2312"/>
                <a:cs typeface="楷体_GB2312"/>
              </a:rPr>
              <a:t>200			</a:t>
            </a:r>
            <a:r>
              <a:rPr lang="en-US" altLang="zh-CN" sz="2000" dirty="0">
                <a:latin typeface="Calibri" pitchFamily="34" charset="0"/>
                <a:ea typeface="楷体_GB2312"/>
                <a:cs typeface="楷体_GB2312"/>
              </a:rPr>
              <a:t>……</a:t>
            </a:r>
            <a:endParaRPr lang="en-US" altLang="zh-CN" sz="2000" dirty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浏览 </a:t>
            </a:r>
            <a:r>
              <a:rPr lang="en-US" altLang="zh-CN" sz="2000" dirty="0">
                <a:latin typeface="楷体_GB2312"/>
                <a:ea typeface="楷体_GB2312"/>
                <a:cs typeface="楷体_GB2312"/>
              </a:rPr>
              <a:t>400			</a:t>
            </a:r>
            <a:r>
              <a:rPr lang="en-US" altLang="zh-CN" sz="2000" dirty="0">
                <a:latin typeface="Calibri" pitchFamily="34" charset="0"/>
                <a:ea typeface="楷体_GB2312"/>
                <a:cs typeface="楷体_GB2312"/>
              </a:rPr>
              <a:t>……</a:t>
            </a:r>
            <a:r>
              <a:rPr lang="en-US" altLang="zh-CN" sz="2000" dirty="0">
                <a:latin typeface="楷体_GB2312"/>
                <a:ea typeface="楷体_GB2312"/>
                <a:cs typeface="楷体_GB2312"/>
              </a:rPr>
              <a:t>	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上传文件 </a:t>
            </a:r>
            <a:r>
              <a:rPr lang="en-US" altLang="zh-CN" sz="2000" dirty="0">
                <a:latin typeface="楷体_GB2312"/>
                <a:ea typeface="楷体_GB2312"/>
                <a:cs typeface="楷体_GB2312"/>
              </a:rPr>
              <a:t>100		</a:t>
            </a:r>
            <a:r>
              <a:rPr lang="en-US" altLang="zh-CN" sz="2000" dirty="0">
                <a:latin typeface="Calibri" pitchFamily="34" charset="0"/>
                <a:ea typeface="楷体_GB2312"/>
                <a:cs typeface="楷体_GB2312"/>
              </a:rPr>
              <a:t>……</a:t>
            </a:r>
            <a:r>
              <a:rPr lang="en-US" altLang="zh-CN" sz="2000" dirty="0">
                <a:latin typeface="楷体_GB2312"/>
                <a:ea typeface="楷体_GB2312"/>
                <a:cs typeface="楷体_GB2312"/>
              </a:rPr>
              <a:t>	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下载文件 </a:t>
            </a:r>
            <a:r>
              <a:rPr lang="en-US" altLang="zh-CN" sz="2000" dirty="0">
                <a:latin typeface="楷体_GB2312"/>
                <a:ea typeface="楷体_GB2312"/>
                <a:cs typeface="楷体_GB2312"/>
              </a:rPr>
              <a:t>100		</a:t>
            </a:r>
            <a:r>
              <a:rPr lang="en-US" altLang="zh-CN" sz="2000" dirty="0">
                <a:latin typeface="Calibri" pitchFamily="34" charset="0"/>
                <a:ea typeface="楷体_GB2312"/>
                <a:cs typeface="楷体_GB2312"/>
              </a:rPr>
              <a:t>……</a:t>
            </a:r>
            <a:endParaRPr lang="en-US" altLang="zh-CN" sz="2000" dirty="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46083" name="Line 5"/>
          <p:cNvSpPr>
            <a:spLocks noChangeShapeType="1"/>
          </p:cNvSpPr>
          <p:nvPr/>
        </p:nvSpPr>
        <p:spPr bwMode="auto">
          <a:xfrm flipH="1" flipV="1">
            <a:off x="1619250" y="1377950"/>
            <a:ext cx="0" cy="16922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84" name="Line 6"/>
          <p:cNvSpPr>
            <a:spLocks noChangeShapeType="1"/>
          </p:cNvSpPr>
          <p:nvPr/>
        </p:nvSpPr>
        <p:spPr bwMode="auto">
          <a:xfrm>
            <a:off x="1619250" y="3070225"/>
            <a:ext cx="28797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85" name="Line 7"/>
          <p:cNvSpPr>
            <a:spLocks noChangeShapeType="1"/>
          </p:cNvSpPr>
          <p:nvPr/>
        </p:nvSpPr>
        <p:spPr bwMode="auto">
          <a:xfrm>
            <a:off x="1762125" y="3033713"/>
            <a:ext cx="0" cy="3651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86" name="Line 8"/>
          <p:cNvSpPr>
            <a:spLocks noChangeShapeType="1"/>
          </p:cNvSpPr>
          <p:nvPr/>
        </p:nvSpPr>
        <p:spPr bwMode="auto">
          <a:xfrm>
            <a:off x="1943100" y="3033713"/>
            <a:ext cx="0" cy="3651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87" name="Line 9"/>
          <p:cNvSpPr>
            <a:spLocks noChangeShapeType="1"/>
          </p:cNvSpPr>
          <p:nvPr/>
        </p:nvSpPr>
        <p:spPr bwMode="auto">
          <a:xfrm>
            <a:off x="2195513" y="2386013"/>
            <a:ext cx="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88" name="Line 10"/>
          <p:cNvSpPr>
            <a:spLocks noChangeShapeType="1"/>
          </p:cNvSpPr>
          <p:nvPr/>
        </p:nvSpPr>
        <p:spPr bwMode="auto">
          <a:xfrm>
            <a:off x="2195513" y="2349500"/>
            <a:ext cx="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89" name="Line 11"/>
          <p:cNvSpPr>
            <a:spLocks noChangeShapeType="1"/>
          </p:cNvSpPr>
          <p:nvPr/>
        </p:nvSpPr>
        <p:spPr bwMode="auto">
          <a:xfrm>
            <a:off x="2122488" y="3033713"/>
            <a:ext cx="0" cy="3651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0" name="Line 12"/>
          <p:cNvSpPr>
            <a:spLocks noChangeShapeType="1"/>
          </p:cNvSpPr>
          <p:nvPr/>
        </p:nvSpPr>
        <p:spPr bwMode="auto">
          <a:xfrm>
            <a:off x="2338388" y="3033713"/>
            <a:ext cx="0" cy="3651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1" name="Line 13"/>
          <p:cNvSpPr>
            <a:spLocks noChangeShapeType="1"/>
          </p:cNvSpPr>
          <p:nvPr/>
        </p:nvSpPr>
        <p:spPr bwMode="auto">
          <a:xfrm>
            <a:off x="2627313" y="2349500"/>
            <a:ext cx="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2" name="Line 14"/>
          <p:cNvSpPr>
            <a:spLocks noChangeShapeType="1"/>
          </p:cNvSpPr>
          <p:nvPr/>
        </p:nvSpPr>
        <p:spPr bwMode="auto">
          <a:xfrm>
            <a:off x="2590800" y="3033713"/>
            <a:ext cx="0" cy="3651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3" name="Line 15"/>
          <p:cNvSpPr>
            <a:spLocks noChangeShapeType="1"/>
          </p:cNvSpPr>
          <p:nvPr/>
        </p:nvSpPr>
        <p:spPr bwMode="auto">
          <a:xfrm>
            <a:off x="2806700" y="3033713"/>
            <a:ext cx="0" cy="3651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4" name="Line 16"/>
          <p:cNvSpPr>
            <a:spLocks noChangeShapeType="1"/>
          </p:cNvSpPr>
          <p:nvPr/>
        </p:nvSpPr>
        <p:spPr bwMode="auto">
          <a:xfrm>
            <a:off x="3022600" y="3033713"/>
            <a:ext cx="0" cy="3651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5" name="Line 17"/>
          <p:cNvSpPr>
            <a:spLocks noChangeShapeType="1"/>
          </p:cNvSpPr>
          <p:nvPr/>
        </p:nvSpPr>
        <p:spPr bwMode="auto">
          <a:xfrm>
            <a:off x="3275013" y="3033713"/>
            <a:ext cx="0" cy="3651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6" name="Line 18"/>
          <p:cNvSpPr>
            <a:spLocks noChangeShapeType="1"/>
          </p:cNvSpPr>
          <p:nvPr/>
        </p:nvSpPr>
        <p:spPr bwMode="auto">
          <a:xfrm>
            <a:off x="3454400" y="3033713"/>
            <a:ext cx="0" cy="3651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7" name="Freeform 19"/>
          <p:cNvSpPr>
            <a:spLocks/>
          </p:cNvSpPr>
          <p:nvPr/>
        </p:nvSpPr>
        <p:spPr bwMode="auto">
          <a:xfrm>
            <a:off x="1655763" y="1593850"/>
            <a:ext cx="2520950" cy="1223963"/>
          </a:xfrm>
          <a:custGeom>
            <a:avLst/>
            <a:gdLst>
              <a:gd name="T0" fmla="*/ 0 w 1588"/>
              <a:gd name="T1" fmla="*/ 1940525341 h 772"/>
              <a:gd name="T2" fmla="*/ 1600299917 w 1588"/>
              <a:gd name="T3" fmla="*/ 1767084132 h 772"/>
              <a:gd name="T4" fmla="*/ 1771670886 w 1588"/>
              <a:gd name="T5" fmla="*/ 1767084132 h 772"/>
              <a:gd name="T6" fmla="*/ 2147483647 w 1588"/>
              <a:gd name="T7" fmla="*/ 1083375366 h 772"/>
              <a:gd name="T8" fmla="*/ 2147483647 w 1588"/>
              <a:gd name="T9" fmla="*/ 0 h 7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8"/>
              <a:gd name="T16" fmla="*/ 0 h 772"/>
              <a:gd name="T17" fmla="*/ 1588 w 1588"/>
              <a:gd name="T18" fmla="*/ 772 h 7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8" h="772">
                <a:moveTo>
                  <a:pt x="0" y="772"/>
                </a:moveTo>
                <a:cubicBezTo>
                  <a:pt x="259" y="743"/>
                  <a:pt x="518" y="714"/>
                  <a:pt x="635" y="703"/>
                </a:cubicBezTo>
                <a:cubicBezTo>
                  <a:pt x="752" y="692"/>
                  <a:pt x="590" y="748"/>
                  <a:pt x="703" y="703"/>
                </a:cubicBezTo>
                <a:cubicBezTo>
                  <a:pt x="816" y="658"/>
                  <a:pt x="1168" y="548"/>
                  <a:pt x="1315" y="431"/>
                </a:cubicBezTo>
                <a:cubicBezTo>
                  <a:pt x="1462" y="314"/>
                  <a:pt x="1525" y="157"/>
                  <a:pt x="1588" y="0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8" name="Text Box 20"/>
          <p:cNvSpPr txBox="1">
            <a:spLocks noChangeArrowheads="1"/>
          </p:cNvSpPr>
          <p:nvPr/>
        </p:nvSpPr>
        <p:spPr bwMode="auto">
          <a:xfrm>
            <a:off x="1223963" y="1520825"/>
            <a:ext cx="404812" cy="10699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/>
            <a:r>
              <a:rPr lang="zh-CN" altLang="en-US" sz="1600" b="1">
                <a:solidFill>
                  <a:srgbClr val="FF00FF"/>
                </a:solidFill>
              </a:rPr>
              <a:t>响应时间</a:t>
            </a:r>
          </a:p>
        </p:txBody>
      </p:sp>
      <p:sp>
        <p:nvSpPr>
          <p:cNvPr id="46099" name="Text Box 21"/>
          <p:cNvSpPr txBox="1">
            <a:spLocks noChangeArrowheads="1"/>
          </p:cNvSpPr>
          <p:nvPr/>
        </p:nvSpPr>
        <p:spPr bwMode="auto">
          <a:xfrm>
            <a:off x="4500563" y="2925763"/>
            <a:ext cx="874712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F00FF"/>
                </a:solidFill>
                <a:latin typeface="Tahoma" pitchFamily="34" charset="0"/>
              </a:rPr>
              <a:t>负载量</a:t>
            </a:r>
          </a:p>
        </p:txBody>
      </p:sp>
      <p:sp>
        <p:nvSpPr>
          <p:cNvPr id="46100" name="Text Box 22"/>
          <p:cNvSpPr txBox="1">
            <a:spLocks noChangeArrowheads="1"/>
          </p:cNvSpPr>
          <p:nvPr/>
        </p:nvSpPr>
        <p:spPr bwMode="auto">
          <a:xfrm>
            <a:off x="4895850" y="1412875"/>
            <a:ext cx="2555875" cy="5810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>
                <a:solidFill>
                  <a:srgbClr val="FF00FF"/>
                </a:solidFill>
                <a:latin typeface="Tahoma" pitchFamily="34" charset="0"/>
                <a:ea typeface="楷体_GB2312"/>
                <a:cs typeface="楷体_GB2312"/>
              </a:rPr>
              <a:t>找出曲线拐点位置，分析性能瓶颈，调整优化</a:t>
            </a:r>
          </a:p>
        </p:txBody>
      </p:sp>
      <p:sp>
        <p:nvSpPr>
          <p:cNvPr id="46101" name="Text Box 23"/>
          <p:cNvSpPr txBox="1">
            <a:spLocks noChangeArrowheads="1"/>
          </p:cNvSpPr>
          <p:nvPr/>
        </p:nvSpPr>
        <p:spPr bwMode="auto">
          <a:xfrm>
            <a:off x="431800" y="909638"/>
            <a:ext cx="3348038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FF00FF"/>
                </a:solidFill>
                <a:latin typeface="Tahoma" pitchFamily="34" charset="0"/>
              </a:rPr>
              <a:t>注册业务 性能指标曲线变化</a:t>
            </a:r>
          </a:p>
        </p:txBody>
      </p:sp>
      <p:sp>
        <p:nvSpPr>
          <p:cNvPr id="46102" name="Text Box 24"/>
          <p:cNvSpPr txBox="1">
            <a:spLocks noChangeArrowheads="1"/>
          </p:cNvSpPr>
          <p:nvPr/>
        </p:nvSpPr>
        <p:spPr bwMode="auto">
          <a:xfrm>
            <a:off x="395288" y="6021388"/>
            <a:ext cx="8569325" cy="64135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FF"/>
                </a:solidFill>
                <a:latin typeface="楷体_GB2312"/>
                <a:ea typeface="楷体_GB2312"/>
                <a:cs typeface="楷体_GB2312"/>
              </a:rPr>
              <a:t>     </a:t>
            </a:r>
            <a:r>
              <a:rPr lang="zh-CN" altLang="en-US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根据不同的时间、环境构造各种不同的业务模型，调整其中的分布，找出性能指标分布规律，找出业务瓶颈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0325"/>
            <a:ext cx="2285984" cy="6540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维护性</a:t>
            </a:r>
            <a:endParaRPr lang="zh-CN" altLang="en-US" dirty="0"/>
          </a:p>
        </p:txBody>
      </p:sp>
      <p:sp>
        <p:nvSpPr>
          <p:cNvPr id="47106" name="Rectangle 4"/>
          <p:cNvSpPr>
            <a:spLocks noChangeArrowheads="1"/>
          </p:cNvSpPr>
          <p:nvPr/>
        </p:nvSpPr>
        <p:spPr bwMode="auto">
          <a:xfrm>
            <a:off x="374650" y="908050"/>
            <a:ext cx="8229600" cy="561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 dirty="0" smtClean="0">
                <a:latin typeface="楷体_GB2312"/>
                <a:ea typeface="楷体_GB2312"/>
                <a:cs typeface="楷体_GB2312"/>
              </a:rPr>
              <a:t>		</a:t>
            </a:r>
            <a:r>
              <a:rPr lang="zh-CN" altLang="en-US" sz="2000" dirty="0" smtClean="0">
                <a:latin typeface="楷体_GB2312"/>
                <a:ea typeface="楷体_GB2312"/>
                <a:cs typeface="楷体_GB2312"/>
              </a:rPr>
              <a:t>软件产品质量属性中的可维护性，是指软件产品可被修改的能力。这里的修改是指纠正，改进软件产品，和软件产品对环境、功能规格变化的适应性。</a:t>
            </a:r>
            <a:endParaRPr lang="en-US" altLang="zh-CN" sz="2000" dirty="0" smtClean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000" dirty="0" smtClean="0">
                <a:latin typeface="楷体_GB2312"/>
                <a:ea typeface="楷体_GB2312"/>
                <a:cs typeface="楷体_GB2312"/>
              </a:rPr>
              <a:t>		</a:t>
            </a:r>
            <a:r>
              <a:rPr lang="zh-CN" altLang="en-US" sz="2000" dirty="0" smtClean="0">
                <a:latin typeface="楷体_GB2312"/>
                <a:ea typeface="楷体_GB2312"/>
                <a:cs typeface="楷体_GB2312"/>
              </a:rPr>
              <a:t>软件产品的可维护性，体现在以下几点：</a:t>
            </a:r>
            <a:endParaRPr lang="en-US" altLang="zh-CN" sz="2000" dirty="0" smtClean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 b="1" dirty="0" smtClean="0">
                <a:latin typeface="楷体_GB2312"/>
                <a:ea typeface="楷体_GB2312"/>
                <a:cs typeface="楷体_GB2312"/>
              </a:rPr>
              <a:t>1</a:t>
            </a:r>
            <a:r>
              <a:rPr lang="zh-CN" altLang="en-US" sz="2400" b="1" dirty="0" smtClean="0">
                <a:latin typeface="楷体_GB2312"/>
                <a:ea typeface="楷体_GB2312"/>
                <a:cs typeface="楷体_GB2312"/>
              </a:rPr>
              <a:t>、可分析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性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    </a:t>
            </a:r>
            <a:r>
              <a:rPr lang="en-US" altLang="zh-CN" sz="2000" dirty="0" smtClean="0">
                <a:latin typeface="楷体_GB2312"/>
                <a:ea typeface="楷体_GB2312"/>
                <a:cs typeface="楷体_GB2312"/>
              </a:rPr>
              <a:t>		</a:t>
            </a:r>
            <a:r>
              <a:rPr lang="zh-CN" altLang="en-US" sz="2000" dirty="0" smtClean="0">
                <a:latin typeface="楷体_GB2312"/>
                <a:ea typeface="楷体_GB2312"/>
                <a:cs typeface="楷体_GB2312"/>
              </a:rPr>
              <a:t>以</a:t>
            </a:r>
            <a:r>
              <a:rPr lang="en-US" altLang="zh-CN" sz="2000" dirty="0" smtClean="0">
                <a:latin typeface="楷体_GB2312"/>
                <a:ea typeface="楷体_GB2312"/>
                <a:cs typeface="楷体_GB2312"/>
              </a:rPr>
              <a:t>windows</a:t>
            </a:r>
            <a:r>
              <a:rPr lang="zh-CN" altLang="en-US" sz="2000" dirty="0" smtClean="0">
                <a:latin typeface="楷体_GB2312"/>
                <a:ea typeface="楷体_GB2312"/>
                <a:cs typeface="楷体_GB2312"/>
              </a:rPr>
              <a:t>的计算器做为例子，可分析性可以理解为，假如计算器发生了严重的异常</a:t>
            </a:r>
            <a:r>
              <a:rPr lang="en-US" altLang="zh-CN" sz="2000" dirty="0" smtClean="0">
                <a:latin typeface="楷体_GB2312"/>
                <a:ea typeface="楷体_GB2312"/>
                <a:cs typeface="楷体_GB2312"/>
              </a:rPr>
              <a:t>(</a:t>
            </a:r>
            <a:r>
              <a:rPr lang="zh-CN" altLang="en-US" sz="2000" dirty="0" smtClean="0">
                <a:latin typeface="楷体_GB2312"/>
                <a:ea typeface="楷体_GB2312"/>
                <a:cs typeface="楷体_GB2312"/>
              </a:rPr>
              <a:t>如重启，闪退</a:t>
            </a:r>
            <a:r>
              <a:rPr lang="en-US" altLang="zh-CN" sz="2000" dirty="0" smtClean="0">
                <a:latin typeface="楷体_GB2312"/>
                <a:ea typeface="楷体_GB2312"/>
                <a:cs typeface="楷体_GB2312"/>
              </a:rPr>
              <a:t>)</a:t>
            </a:r>
            <a:r>
              <a:rPr lang="zh-CN" altLang="en-US" sz="2000" dirty="0" smtClean="0">
                <a:latin typeface="楷体_GB2312"/>
                <a:ea typeface="楷体_GB2312"/>
                <a:cs typeface="楷体_GB2312"/>
              </a:rPr>
              <a:t>，计算器能够捕捉并记录这些异常的信息，并且这些信息对开发人员来说，是足够、有用的，能够用户定位、复现并解决这个问题。</a:t>
            </a:r>
            <a:endParaRPr lang="en-US" altLang="zh-CN" sz="2000" dirty="0" smtClean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000" dirty="0" smtClean="0">
                <a:latin typeface="楷体_GB2312"/>
                <a:ea typeface="楷体_GB2312"/>
                <a:cs typeface="楷体_GB2312"/>
              </a:rPr>
              <a:t>		</a:t>
            </a:r>
            <a:r>
              <a:rPr lang="zh-CN" altLang="en-US" sz="2000" dirty="0" smtClean="0">
                <a:latin typeface="楷体_GB2312"/>
                <a:ea typeface="楷体_GB2312"/>
                <a:cs typeface="楷体_GB2312"/>
              </a:rPr>
              <a:t>一般情况下，系统都会有个日志功能，记录了用户在这个系统上的所有操作，一旦系统出现问题，开发人员就可以根据这是日志来分析系统出现问题的原因。</a:t>
            </a:r>
            <a:endParaRPr lang="en-US" altLang="zh-CN" sz="2000" dirty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2000" dirty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2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、易改变性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    </a:t>
            </a:r>
            <a:r>
              <a:rPr lang="en-US" altLang="zh-CN" sz="2400" dirty="0" smtClean="0">
                <a:latin typeface="楷体_GB2312"/>
                <a:ea typeface="楷体_GB2312"/>
                <a:cs typeface="楷体_GB2312"/>
              </a:rPr>
              <a:t>	</a:t>
            </a:r>
            <a:r>
              <a:rPr lang="zh-CN" altLang="en-US" sz="2400" dirty="0" smtClean="0">
                <a:latin typeface="楷体_GB2312"/>
                <a:ea typeface="楷体_GB2312"/>
                <a:cs typeface="楷体_GB2312"/>
              </a:rPr>
              <a:t>对</a:t>
            </a:r>
            <a:r>
              <a:rPr lang="en-US" altLang="zh-CN" sz="2400" dirty="0" smtClean="0">
                <a:latin typeface="楷体_GB2312"/>
                <a:ea typeface="楷体_GB2312"/>
                <a:cs typeface="楷体_GB2312"/>
              </a:rPr>
              <a:t>windows</a:t>
            </a:r>
            <a:r>
              <a:rPr lang="zh-CN" altLang="en-US" sz="2400" dirty="0" smtClean="0">
                <a:latin typeface="楷体_GB2312"/>
                <a:ea typeface="楷体_GB2312"/>
                <a:cs typeface="楷体_GB2312"/>
              </a:rPr>
              <a:t>的计算器来说，易改变性可以理解为，在用户处发现的产品的缺陷可以被修复，并可以通过产品升级来修复用处的产品缺陷</a:t>
            </a:r>
            <a:r>
              <a:rPr lang="zh-CN" altLang="en-US" sz="2000" dirty="0" smtClean="0">
                <a:latin typeface="楷体_GB2312"/>
                <a:ea typeface="楷体_GB2312"/>
                <a:cs typeface="楷体_GB2312"/>
              </a:rPr>
              <a:t>。</a:t>
            </a:r>
            <a:endParaRPr lang="en-US" altLang="zh-CN" sz="2000" dirty="0" smtClean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000" dirty="0" smtClean="0">
                <a:latin typeface="楷体_GB2312"/>
                <a:ea typeface="楷体_GB2312"/>
                <a:cs typeface="楷体_GB2312"/>
              </a:rPr>
              <a:t>		</a:t>
            </a:r>
            <a:r>
              <a:rPr lang="zh-CN" altLang="en-US" sz="2000" dirty="0" smtClean="0">
                <a:latin typeface="楷体_GB2312"/>
                <a:ea typeface="楷体_GB2312"/>
                <a:cs typeface="楷体_GB2312"/>
              </a:rPr>
              <a:t>例如，假设计算器试图添加一个叫作“五险一金的快速计算”的新功能，开发人员能够在原有代码的基础上扩展实现新的功能。</a:t>
            </a:r>
            <a:endParaRPr lang="zh-CN" altLang="en-US" sz="2400" dirty="0">
              <a:solidFill>
                <a:srgbClr val="FF0000"/>
              </a:solidFill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60325"/>
            <a:ext cx="8229600" cy="654050"/>
          </a:xfrm>
          <a:prstGeom prst="rect">
            <a:avLst/>
          </a:prstGeo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维护性</a:t>
            </a:r>
            <a:endParaRPr lang="zh-CN" altLang="en-US" sz="4000" dirty="0"/>
          </a:p>
        </p:txBody>
      </p:sp>
      <p:sp>
        <p:nvSpPr>
          <p:cNvPr id="48130" name="Rectangle 4"/>
          <p:cNvSpPr>
            <a:spLocks noChangeArrowheads="1"/>
          </p:cNvSpPr>
          <p:nvPr/>
        </p:nvSpPr>
        <p:spPr bwMode="auto">
          <a:xfrm>
            <a:off x="374650" y="908050"/>
            <a:ext cx="8229600" cy="4021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2400" dirty="0">
              <a:solidFill>
                <a:srgbClr val="FF0000"/>
              </a:solidFill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3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、稳定性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	</a:t>
            </a:r>
            <a:r>
              <a:rPr lang="zh-CN" altLang="en-US" sz="2400" dirty="0" smtClean="0">
                <a:latin typeface="楷体_GB2312"/>
                <a:ea typeface="楷体_GB2312"/>
                <a:cs typeface="楷体_GB2312"/>
              </a:rPr>
              <a:t>对</a:t>
            </a:r>
            <a:r>
              <a:rPr lang="en-US" altLang="zh-CN" sz="2400" dirty="0" smtClean="0">
                <a:latin typeface="楷体_GB2312"/>
                <a:ea typeface="楷体_GB2312"/>
                <a:cs typeface="楷体_GB2312"/>
              </a:rPr>
              <a:t>windows</a:t>
            </a:r>
            <a:r>
              <a:rPr lang="zh-CN" altLang="en-US" sz="2400" dirty="0" smtClean="0">
                <a:latin typeface="楷体_GB2312"/>
                <a:ea typeface="楷体_GB2312"/>
                <a:cs typeface="楷体_GB2312"/>
              </a:rPr>
              <a:t>的计算器来说，稳定性可以理解为，计算器版本更新后，不会因为修改而引入新的问题，产品依然能够稳定工作。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2400" dirty="0" smtClean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2400" dirty="0" smtClean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   ▲要实现稳定性，则要求代码在设计上封装性好、高内聚（同层次设计时，一个实体只完成一个功能）、低耦合，为未来可能的变化留有扩充余地。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2400" dirty="0" smtClean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	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以上三点主要是针对开发需要考虑的特性，主要影响软件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的内部质量。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60325"/>
            <a:ext cx="8229600" cy="654050"/>
          </a:xfrm>
          <a:prstGeom prst="rect">
            <a:avLst/>
          </a:prstGeo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维护性</a:t>
            </a:r>
            <a:endParaRPr lang="zh-CN" altLang="en-US" sz="4000" dirty="0"/>
          </a:p>
        </p:txBody>
      </p:sp>
      <p:sp>
        <p:nvSpPr>
          <p:cNvPr id="49154" name="Rectangle 4"/>
          <p:cNvSpPr>
            <a:spLocks noChangeArrowheads="1"/>
          </p:cNvSpPr>
          <p:nvPr/>
        </p:nvSpPr>
        <p:spPr bwMode="auto">
          <a:xfrm>
            <a:off x="323850" y="979488"/>
            <a:ext cx="8640763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4</a:t>
            </a:r>
            <a:r>
              <a:rPr lang="zh-CN" altLang="en-US" sz="2400" b="1" dirty="0" smtClean="0">
                <a:latin typeface="楷体_GB2312"/>
                <a:ea typeface="楷体_GB2312"/>
                <a:cs typeface="楷体_GB2312"/>
              </a:rPr>
              <a:t>、可测试性</a:t>
            </a:r>
            <a:endParaRPr lang="zh-CN" altLang="en-US" sz="2400" dirty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000" dirty="0" smtClean="0">
                <a:latin typeface="楷体_GB2312"/>
                <a:ea typeface="楷体_GB2312"/>
                <a:cs typeface="楷体_GB2312"/>
              </a:rPr>
              <a:t>		</a:t>
            </a:r>
            <a:r>
              <a:rPr lang="zh-CN" altLang="en-US" sz="2000" dirty="0" smtClean="0">
                <a:latin typeface="楷体_GB2312"/>
                <a:ea typeface="楷体_GB2312"/>
                <a:cs typeface="楷体_GB2312"/>
              </a:rPr>
              <a:t>对</a:t>
            </a:r>
            <a:r>
              <a:rPr lang="en-US" altLang="zh-CN" sz="2000" dirty="0" smtClean="0">
                <a:latin typeface="楷体_GB2312"/>
                <a:ea typeface="楷体_GB2312"/>
                <a:cs typeface="楷体_GB2312"/>
              </a:rPr>
              <a:t>windows</a:t>
            </a:r>
            <a:r>
              <a:rPr lang="zh-CN" altLang="en-US" sz="2000" dirty="0" smtClean="0">
                <a:latin typeface="楷体_GB2312"/>
                <a:ea typeface="楷体_GB2312"/>
                <a:cs typeface="楷体_GB2312"/>
              </a:rPr>
              <a:t>的计算器来说，可测试性可以理解为，计算器的所有改动都是可以被验证的，能够确认改动是否正确，符合预期。</a:t>
            </a:r>
            <a:endParaRPr lang="en-US" altLang="zh-CN" sz="2000" dirty="0" smtClean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000" dirty="0" smtClean="0">
                <a:latin typeface="楷体_GB2312"/>
                <a:ea typeface="楷体_GB2312"/>
                <a:cs typeface="楷体_GB2312"/>
              </a:rPr>
              <a:t>		</a:t>
            </a:r>
            <a:r>
              <a:rPr lang="zh-CN" altLang="en-US" sz="2000" dirty="0" smtClean="0">
                <a:latin typeface="楷体_GB2312"/>
                <a:ea typeface="楷体_GB2312"/>
                <a:cs typeface="楷体_GB2312"/>
              </a:rPr>
              <a:t>比如，原来的缺陷是 </a:t>
            </a:r>
            <a:r>
              <a:rPr lang="en-US" altLang="zh-CN" sz="2000" dirty="0" smtClean="0">
                <a:latin typeface="楷体_GB2312"/>
                <a:ea typeface="楷体_GB2312"/>
                <a:cs typeface="楷体_GB2312"/>
              </a:rPr>
              <a:t>1+1=3</a:t>
            </a:r>
            <a:r>
              <a:rPr lang="zh-CN" altLang="en-US" sz="2000" dirty="0" smtClean="0">
                <a:latin typeface="楷体_GB2312"/>
                <a:ea typeface="楷体_GB2312"/>
                <a:cs typeface="楷体_GB2312"/>
              </a:rPr>
              <a:t>，开发修复后的结果是 </a:t>
            </a:r>
            <a:r>
              <a:rPr lang="en-US" altLang="zh-CN" sz="2000" dirty="0" smtClean="0">
                <a:latin typeface="楷体_GB2312"/>
                <a:ea typeface="楷体_GB2312"/>
                <a:cs typeface="楷体_GB2312"/>
              </a:rPr>
              <a:t>1+1=2</a:t>
            </a:r>
            <a:r>
              <a:rPr lang="zh-CN" altLang="en-US" sz="2000" dirty="0" smtClean="0">
                <a:latin typeface="楷体_GB2312"/>
                <a:ea typeface="楷体_GB2312"/>
                <a:cs typeface="楷体_GB2312"/>
              </a:rPr>
              <a:t>，这个修改就是正确的，符合预期的。</a:t>
            </a:r>
            <a:endParaRPr lang="en-US" altLang="zh-CN" sz="2000" dirty="0" smtClean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2000" dirty="0" smtClean="0">
              <a:solidFill>
                <a:srgbClr val="FF0000"/>
              </a:solidFill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2000" dirty="0" smtClean="0">
              <a:solidFill>
                <a:srgbClr val="FF0000"/>
              </a:solidFill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2000" dirty="0">
              <a:solidFill>
                <a:srgbClr val="FF0000"/>
              </a:solidFill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000" b="1" dirty="0">
                <a:latin typeface="楷体_GB2312"/>
                <a:ea typeface="楷体_GB2312"/>
                <a:cs typeface="楷体_GB2312"/>
              </a:rPr>
              <a:t>5</a:t>
            </a:r>
            <a:r>
              <a:rPr lang="zh-CN" altLang="en-US" sz="2000" b="1" dirty="0">
                <a:latin typeface="楷体_GB2312"/>
                <a:ea typeface="楷体_GB2312"/>
                <a:cs typeface="楷体_GB2312"/>
              </a:rPr>
              <a:t>、维护性的依从性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    遵循相关的标准（国际标准、国家标准、行业标准、企业内部规范等</a:t>
            </a:r>
            <a:r>
              <a:rPr lang="en-US" altLang="zh-CN" sz="2000" dirty="0">
                <a:latin typeface="楷体_GB2312"/>
                <a:ea typeface="楷体_GB2312"/>
                <a:cs typeface="楷体_GB2312"/>
              </a:rPr>
              <a:t>)</a:t>
            </a: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约定或法规以及类似规定的能力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0325"/>
            <a:ext cx="3071802" cy="6540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可移植性</a:t>
            </a:r>
            <a:endParaRPr lang="zh-CN" altLang="en-US" dirty="0"/>
          </a:p>
        </p:txBody>
      </p:sp>
      <p:sp>
        <p:nvSpPr>
          <p:cNvPr id="50178" name="Rectangle 4"/>
          <p:cNvSpPr>
            <a:spLocks noChangeArrowheads="1"/>
          </p:cNvSpPr>
          <p:nvPr/>
        </p:nvSpPr>
        <p:spPr bwMode="auto">
          <a:xfrm>
            <a:off x="358775" y="836613"/>
            <a:ext cx="8534400" cy="4735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000" b="1" dirty="0">
                <a:latin typeface="楷体_GB2312"/>
                <a:ea typeface="楷体_GB2312"/>
                <a:cs typeface="楷体_GB2312"/>
              </a:rPr>
              <a:t>1</a:t>
            </a:r>
            <a:r>
              <a:rPr lang="zh-CN" altLang="en-US" sz="2000" b="1" dirty="0">
                <a:latin typeface="楷体_GB2312"/>
                <a:ea typeface="楷体_GB2312"/>
                <a:cs typeface="楷体_GB2312"/>
              </a:rPr>
              <a:t>、</a:t>
            </a:r>
            <a:r>
              <a:rPr lang="zh-CN" altLang="en-US" sz="2000" b="1" dirty="0" smtClean="0">
                <a:latin typeface="楷体_GB2312"/>
                <a:ea typeface="楷体_GB2312"/>
                <a:cs typeface="楷体_GB2312"/>
              </a:rPr>
              <a:t>适应性（兼容性）</a:t>
            </a:r>
            <a:endParaRPr lang="zh-CN" altLang="en-US" sz="2000" b="1" dirty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     软件系统无需做任何相应变动就能适应不同运行环境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（操作系统平台、数据库平台、硬件平台等）的能力。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000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   </a:t>
            </a:r>
            <a:r>
              <a:rPr lang="zh-CN" altLang="en-US" sz="2000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▲解决平台无关、可移植性问题的一个常用思路是构造出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一个虚拟层，虚拟层将下层细节屏蔽，对上层提供统一口。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例如：</a:t>
            </a:r>
            <a:r>
              <a:rPr lang="en-US" altLang="zh-CN" sz="2000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JAVA</a:t>
            </a:r>
            <a:r>
              <a:rPr lang="zh-CN" altLang="en-US" sz="2000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JVM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200" dirty="0">
              <a:solidFill>
                <a:srgbClr val="FF0000"/>
              </a:solidFill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000" b="1" dirty="0">
                <a:latin typeface="楷体_GB2312"/>
                <a:ea typeface="楷体_GB2312"/>
                <a:cs typeface="楷体_GB2312"/>
              </a:rPr>
              <a:t>2</a:t>
            </a:r>
            <a:r>
              <a:rPr lang="zh-CN" altLang="en-US" sz="2000" b="1" dirty="0">
                <a:latin typeface="楷体_GB2312"/>
                <a:ea typeface="楷体_GB2312"/>
                <a:cs typeface="楷体_GB2312"/>
              </a:rPr>
              <a:t>、易安装性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000" dirty="0">
                <a:latin typeface="楷体_GB2312"/>
                <a:ea typeface="楷体_GB2312"/>
                <a:cs typeface="楷体_GB2312"/>
              </a:rPr>
              <a:t>	</a:t>
            </a: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易安装性，是指软件产品在指定环境中被安装的能力。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例子：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000" dirty="0">
                <a:latin typeface="楷体_GB2312"/>
                <a:ea typeface="楷体_GB2312"/>
                <a:cs typeface="楷体_GB2312"/>
              </a:rPr>
              <a:t>1</a:t>
            </a: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）、软件的安装类型是文本界面，还是图形导向；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000" dirty="0">
                <a:latin typeface="楷体_GB2312"/>
                <a:ea typeface="楷体_GB2312"/>
                <a:cs typeface="楷体_GB2312"/>
              </a:rPr>
              <a:t>2</a:t>
            </a: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）、绿色软件。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000" b="1" dirty="0">
                <a:latin typeface="楷体_GB2312"/>
                <a:ea typeface="楷体_GB2312"/>
                <a:cs typeface="楷体_GB2312"/>
              </a:rPr>
              <a:t>3</a:t>
            </a:r>
            <a:r>
              <a:rPr lang="zh-CN" altLang="en-US" sz="2000" b="1" dirty="0">
                <a:latin typeface="楷体_GB2312"/>
                <a:ea typeface="楷体_GB2312"/>
                <a:cs typeface="楷体_GB2312"/>
              </a:rPr>
              <a:t>、共存性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    软件系统和在公共环境与其共享资源的其他系统共存的能力。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000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   </a:t>
            </a:r>
            <a:r>
              <a:rPr lang="zh-CN" altLang="en-US" sz="2000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▲测试不仅需要关注自身特性的实现，还要关注本软件是否影响了其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他软件的正常功能。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	</a:t>
            </a:r>
            <a:r>
              <a:rPr lang="zh-CN" altLang="en-US" dirty="0">
                <a:latin typeface="楷体_GB2312"/>
                <a:ea typeface="楷体_GB2312"/>
                <a:cs typeface="楷体_GB2312"/>
              </a:rPr>
              <a:t>例如：</a:t>
            </a:r>
            <a:r>
              <a:rPr lang="en-US" altLang="zh-CN" dirty="0">
                <a:latin typeface="楷体_GB2312"/>
                <a:ea typeface="楷体_GB2312"/>
                <a:cs typeface="楷体_GB2312"/>
              </a:rPr>
              <a:t>2007</a:t>
            </a:r>
            <a:r>
              <a:rPr lang="zh-CN" altLang="en-US" dirty="0">
                <a:latin typeface="楷体_GB2312"/>
                <a:ea typeface="楷体_GB2312"/>
                <a:cs typeface="楷体_GB2312"/>
              </a:rPr>
              <a:t>年</a:t>
            </a:r>
            <a:r>
              <a:rPr lang="en-US" altLang="zh-CN" dirty="0">
                <a:latin typeface="楷体_GB2312"/>
                <a:ea typeface="楷体_GB2312"/>
                <a:cs typeface="楷体_GB2312"/>
              </a:rPr>
              <a:t>5</a:t>
            </a:r>
            <a:r>
              <a:rPr lang="zh-CN" altLang="en-US" dirty="0">
                <a:latin typeface="楷体_GB2312"/>
                <a:ea typeface="楷体_GB2312"/>
                <a:cs typeface="楷体_GB2312"/>
              </a:rPr>
              <a:t>月</a:t>
            </a:r>
            <a:r>
              <a:rPr lang="en-US" altLang="zh-CN" dirty="0">
                <a:latin typeface="楷体_GB2312"/>
                <a:ea typeface="楷体_GB2312"/>
                <a:cs typeface="楷体_GB2312"/>
              </a:rPr>
              <a:t>18</a:t>
            </a:r>
            <a:r>
              <a:rPr lang="zh-CN" altLang="en-US" dirty="0">
                <a:latin typeface="楷体_GB2312"/>
                <a:ea typeface="楷体_GB2312"/>
                <a:cs typeface="楷体_GB2312"/>
              </a:rPr>
              <a:t>日，在赛门铁克</a:t>
            </a:r>
            <a:r>
              <a:rPr lang="en-US" altLang="zh-CN" dirty="0">
                <a:latin typeface="楷体_GB2312"/>
                <a:ea typeface="楷体_GB2312"/>
                <a:cs typeface="楷体_GB2312"/>
              </a:rPr>
              <a:t>SAV 2007-5-17 Rev 18</a:t>
            </a:r>
            <a:r>
              <a:rPr lang="zh-CN" altLang="en-US" dirty="0">
                <a:latin typeface="楷体_GB2312"/>
                <a:ea typeface="楷体_GB2312"/>
                <a:cs typeface="楷体_GB2312"/>
              </a:rPr>
              <a:t>版本的病毒定义码中，将</a:t>
            </a:r>
            <a:r>
              <a:rPr lang="en-US" altLang="zh-CN" dirty="0">
                <a:latin typeface="楷体_GB2312"/>
                <a:ea typeface="楷体_GB2312"/>
                <a:cs typeface="楷体_GB2312"/>
              </a:rPr>
              <a:t>Windows XP</a:t>
            </a:r>
            <a:r>
              <a:rPr lang="zh-CN" altLang="en-US" dirty="0">
                <a:latin typeface="楷体_GB2312"/>
                <a:ea typeface="楷体_GB2312"/>
                <a:cs typeface="楷体_GB2312"/>
              </a:rPr>
              <a:t>操作系统的</a:t>
            </a:r>
            <a:r>
              <a:rPr lang="en-US" altLang="zh-CN" dirty="0">
                <a:latin typeface="楷体_GB2312"/>
                <a:ea typeface="楷体_GB2312"/>
                <a:cs typeface="楷体_GB2312"/>
              </a:rPr>
              <a:t>netapi32.dll</a:t>
            </a:r>
            <a:r>
              <a:rPr lang="zh-CN" altLang="en-US" dirty="0">
                <a:latin typeface="楷体_GB2312"/>
                <a:ea typeface="楷体_GB2312"/>
                <a:cs typeface="楷体_GB2312"/>
              </a:rPr>
              <a:t>文件盒</a:t>
            </a:r>
            <a:r>
              <a:rPr lang="en-US" altLang="zh-CN" dirty="0">
                <a:latin typeface="楷体_GB2312"/>
                <a:ea typeface="楷体_GB2312"/>
                <a:cs typeface="楷体_GB2312"/>
              </a:rPr>
              <a:t>Isasrc.dll</a:t>
            </a:r>
            <a:r>
              <a:rPr lang="zh-CN" altLang="en-US" dirty="0">
                <a:latin typeface="楷体_GB2312"/>
                <a:ea typeface="楷体_GB2312"/>
                <a:cs typeface="楷体_GB2312"/>
              </a:rPr>
              <a:t>文件判定为</a:t>
            </a:r>
            <a:r>
              <a:rPr lang="en-US" altLang="zh-CN" dirty="0" err="1">
                <a:latin typeface="楷体_GB2312"/>
                <a:ea typeface="楷体_GB2312"/>
                <a:cs typeface="楷体_GB2312"/>
              </a:rPr>
              <a:t>Backdoor.Haxdoor</a:t>
            </a:r>
            <a:r>
              <a:rPr lang="zh-CN" altLang="en-US" dirty="0">
                <a:latin typeface="楷体_GB2312"/>
                <a:ea typeface="楷体_GB2312"/>
                <a:cs typeface="楷体_GB2312"/>
              </a:rPr>
              <a:t>病毒，并进行隔离，导致重启电脑后无法进入系统，以致连安全模式也无法进入，并出现蓝屏、重启等现象。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60325"/>
            <a:ext cx="8229600" cy="654050"/>
          </a:xfrm>
          <a:prstGeom prst="rect">
            <a:avLst/>
          </a:prstGeo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可移植性</a:t>
            </a:r>
            <a:endParaRPr lang="zh-CN" altLang="en-US" sz="4000" dirty="0"/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323850" y="981075"/>
            <a:ext cx="8229600" cy="302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4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、易替换性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      软件系统升级的能力。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	例如：在线升级、打补丁升级等。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zh-CN" altLang="en-US" sz="2000" dirty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5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、可移植性的依从性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      遵循相关的标准（国际标准、国家标准、行业标准、企业内部规范等</a:t>
            </a:r>
            <a:r>
              <a:rPr lang="en-US" altLang="zh-CN" sz="2000" dirty="0">
                <a:latin typeface="楷体_GB2312"/>
                <a:ea typeface="楷体_GB2312"/>
                <a:cs typeface="楷体_GB2312"/>
              </a:rPr>
              <a:t>)</a:t>
            </a: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约定或法规以及类似规定的能力。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练习：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214422"/>
            <a:ext cx="4677483" cy="595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8596" y="2214554"/>
            <a:ext cx="822960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000" dirty="0" smtClean="0">
                <a:latin typeface="楷体_GB2312"/>
                <a:ea typeface="楷体_GB2312"/>
                <a:cs typeface="楷体_GB2312"/>
              </a:rPr>
              <a:t>提示：从软件六大特性考虑，先写测试类型，再写测试场景。</a:t>
            </a:r>
            <a:endParaRPr lang="zh-CN" altLang="en-US" sz="2000" dirty="0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内容占位符 3" descr="2011091521504613265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765175"/>
            <a:ext cx="9144000" cy="6092825"/>
          </a:xfrm>
          <a:noFill/>
          <a:ln>
            <a:miter lim="800000"/>
            <a:headEnd/>
            <a:tailEnd/>
          </a:ln>
        </p:spPr>
      </p:pic>
      <p:sp>
        <p:nvSpPr>
          <p:cNvPr id="60418" name="标题 1"/>
          <p:cNvSpPr>
            <a:spLocks noGrp="1"/>
          </p:cNvSpPr>
          <p:nvPr>
            <p:ph type="title"/>
          </p:nvPr>
        </p:nvSpPr>
        <p:spPr bwMode="auto">
          <a:xfrm>
            <a:off x="0" y="60325"/>
            <a:ext cx="8229600" cy="654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培训总结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 bwMode="auto">
          <a:xfrm>
            <a:off x="0" y="60325"/>
            <a:ext cx="8229600" cy="654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课程目的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2400" dirty="0" smtClean="0">
                <a:latin typeface="+mn-ea"/>
              </a:rPr>
              <a:t>理解软件质量的含义</a:t>
            </a:r>
            <a:endParaRPr lang="en-US" sz="2400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2400" dirty="0" smtClean="0">
                <a:latin typeface="+mn-ea"/>
              </a:rPr>
              <a:t>了解软件质量模型以及各个质量属性的意义</a:t>
            </a:r>
            <a:endParaRPr lang="en-US" sz="2400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2400" dirty="0" smtClean="0">
                <a:latin typeface="+mn-ea"/>
              </a:rPr>
              <a:t>了解质量保证活动的两个角色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0325"/>
            <a:ext cx="8229600" cy="6540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什么是质量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458" name="Rectangle 3"/>
          <p:cNvSpPr txBox="1">
            <a:spLocks noChangeArrowheads="1"/>
          </p:cNvSpPr>
          <p:nvPr/>
        </p:nvSpPr>
        <p:spPr bwMode="auto">
          <a:xfrm>
            <a:off x="428625" y="1143000"/>
            <a:ext cx="8412163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dirty="0">
                <a:latin typeface="宋体" charset="-122"/>
              </a:rPr>
              <a:t>日常生活中，质量好意味着</a:t>
            </a:r>
            <a:endParaRPr lang="en-US" sz="2400" dirty="0">
              <a:latin typeface="Calibri" pitchFamily="34" charset="0"/>
            </a:endParaRPr>
          </a:p>
          <a:p>
            <a:r>
              <a:rPr lang="zh-CN" altLang="en-US" dirty="0">
                <a:latin typeface="宋体" charset="-122"/>
              </a:rPr>
              <a:t>“</a:t>
            </a:r>
            <a:r>
              <a:rPr lang="zh-CN" altLang="en-US" dirty="0">
                <a:latin typeface="Calibri" pitchFamily="34" charset="0"/>
              </a:rPr>
              <a:t>好吃</a:t>
            </a:r>
            <a:r>
              <a:rPr lang="zh-CN" altLang="en-US" dirty="0">
                <a:latin typeface="宋体" charset="-122"/>
              </a:rPr>
              <a:t>”</a:t>
            </a:r>
            <a:endParaRPr lang="en-US" dirty="0">
              <a:latin typeface="Calibri" pitchFamily="34" charset="0"/>
            </a:endParaRPr>
          </a:p>
          <a:p>
            <a:r>
              <a:rPr lang="zh-CN" altLang="en-US" dirty="0">
                <a:latin typeface="宋体" charset="-122"/>
              </a:rPr>
              <a:t>“</a:t>
            </a:r>
            <a:r>
              <a:rPr lang="zh-CN" altLang="en-US" dirty="0">
                <a:latin typeface="Calibri" pitchFamily="34" charset="0"/>
              </a:rPr>
              <a:t>好用</a:t>
            </a:r>
            <a:r>
              <a:rPr lang="zh-CN" altLang="en-US" dirty="0">
                <a:latin typeface="宋体" charset="-122"/>
              </a:rPr>
              <a:t>”</a:t>
            </a:r>
            <a:endParaRPr lang="en-US" dirty="0">
              <a:latin typeface="Calibri" pitchFamily="34" charset="0"/>
            </a:endParaRPr>
          </a:p>
          <a:p>
            <a:r>
              <a:rPr lang="zh-CN" altLang="en-US" dirty="0">
                <a:latin typeface="宋体" charset="-122"/>
              </a:rPr>
              <a:t>“</a:t>
            </a:r>
            <a:r>
              <a:rPr lang="zh-CN" altLang="en-US" dirty="0">
                <a:latin typeface="Calibri" pitchFamily="34" charset="0"/>
              </a:rPr>
              <a:t>耐用</a:t>
            </a:r>
            <a:r>
              <a:rPr lang="zh-CN" altLang="en-US" dirty="0">
                <a:latin typeface="宋体" charset="-122"/>
              </a:rPr>
              <a:t>”</a:t>
            </a:r>
            <a:endParaRPr lang="en-US" dirty="0">
              <a:latin typeface="Calibri" pitchFamily="34" charset="0"/>
            </a:endParaRPr>
          </a:p>
          <a:p>
            <a:r>
              <a:rPr lang="zh-CN" altLang="en-US" dirty="0">
                <a:latin typeface="宋体" charset="-122"/>
              </a:rPr>
              <a:t>“</a:t>
            </a:r>
            <a:r>
              <a:rPr lang="zh-CN" altLang="en-US" dirty="0">
                <a:latin typeface="Calibri" pitchFamily="34" charset="0"/>
              </a:rPr>
              <a:t>省电</a:t>
            </a:r>
            <a:r>
              <a:rPr lang="zh-CN" altLang="en-US" dirty="0">
                <a:latin typeface="宋体" charset="-122"/>
              </a:rPr>
              <a:t>”</a:t>
            </a:r>
            <a:endParaRPr lang="en-US" dirty="0">
              <a:latin typeface="Calibri" pitchFamily="34" charset="0"/>
            </a:endParaRPr>
          </a:p>
          <a:p>
            <a:r>
              <a:rPr lang="zh-CN" altLang="en-US" dirty="0">
                <a:latin typeface="宋体" charset="-122"/>
              </a:rPr>
              <a:t>“</a:t>
            </a:r>
            <a:r>
              <a:rPr lang="zh-CN" altLang="en-US" dirty="0">
                <a:latin typeface="Calibri" pitchFamily="34" charset="0"/>
              </a:rPr>
              <a:t>用着顺手</a:t>
            </a:r>
            <a:r>
              <a:rPr lang="zh-CN" altLang="en-US" dirty="0">
                <a:latin typeface="宋体" charset="-122"/>
              </a:rPr>
              <a:t>”</a:t>
            </a:r>
            <a:endParaRPr lang="en-US" dirty="0">
              <a:latin typeface="Calibri" pitchFamily="34" charset="0"/>
            </a:endParaRPr>
          </a:p>
          <a:p>
            <a:r>
              <a:rPr lang="zh-CN" altLang="en-US" dirty="0">
                <a:latin typeface="宋体" charset="-122"/>
              </a:rPr>
              <a:t>“</a:t>
            </a:r>
            <a:r>
              <a:rPr lang="zh-CN" altLang="en-US" dirty="0">
                <a:latin typeface="Calibri" pitchFamily="34" charset="0"/>
              </a:rPr>
              <a:t>摔不坏</a:t>
            </a:r>
            <a:r>
              <a:rPr lang="zh-CN" altLang="en-US" dirty="0">
                <a:latin typeface="宋体" charset="-122"/>
              </a:rPr>
              <a:t>”</a:t>
            </a:r>
            <a:endParaRPr lang="en-US" dirty="0">
              <a:latin typeface="Calibri" pitchFamily="34" charset="0"/>
            </a:endParaRPr>
          </a:p>
          <a:p>
            <a:r>
              <a:rPr lang="zh-CN" altLang="en-US" dirty="0">
                <a:latin typeface="宋体" charset="-122"/>
              </a:rPr>
              <a:t>“</a:t>
            </a:r>
            <a:r>
              <a:rPr lang="zh-CN" altLang="en-US" dirty="0">
                <a:latin typeface="Calibri" pitchFamily="34" charset="0"/>
              </a:rPr>
              <a:t>速度快</a:t>
            </a:r>
            <a:r>
              <a:rPr lang="zh-CN" altLang="en-US" dirty="0">
                <a:latin typeface="宋体" charset="-122"/>
              </a:rPr>
              <a:t>”</a:t>
            </a:r>
            <a:endParaRPr lang="zh-CN" altLang="en-US" dirty="0">
              <a:latin typeface="Calibri" pitchFamily="34" charset="0"/>
            </a:endParaRPr>
          </a:p>
          <a:p>
            <a:endParaRPr lang="en-US" altLang="zh-CN" dirty="0">
              <a:latin typeface="Calibri" pitchFamily="34" charset="0"/>
            </a:endParaRPr>
          </a:p>
          <a:p>
            <a:endParaRPr lang="en-US" altLang="zh-CN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r>
              <a:rPr lang="zh-CN" altLang="en-US" sz="2400" dirty="0">
                <a:latin typeface="宋体" charset="-122"/>
              </a:rPr>
              <a:t>对于不用类型的产品，评价质量好坏的关注点不同。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60325"/>
            <a:ext cx="8229600" cy="654050"/>
          </a:xfrm>
          <a:prstGeom prst="rect">
            <a:avLst/>
          </a:prstGeo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dirty="0" smtClean="0">
                <a:latin typeface="+mj-ea"/>
              </a:rPr>
              <a:t>什么是质量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21506" name="Rectangle 3"/>
          <p:cNvSpPr txBox="1">
            <a:spLocks noChangeArrowheads="1"/>
          </p:cNvSpPr>
          <p:nvPr/>
        </p:nvSpPr>
        <p:spPr bwMode="auto">
          <a:xfrm>
            <a:off x="428625" y="1143000"/>
            <a:ext cx="8412163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2400" dirty="0">
                <a:latin typeface="宋体" charset="-122"/>
              </a:rPr>
              <a:t>    ISO(International Organization for </a:t>
            </a:r>
            <a:r>
              <a:rPr lang="en-US" altLang="zh-CN" sz="2400" dirty="0" smtClean="0">
                <a:latin typeface="宋体" charset="-122"/>
              </a:rPr>
              <a:t>  Standardization</a:t>
            </a:r>
            <a:r>
              <a:rPr lang="en-US" altLang="zh-CN" sz="2400" dirty="0">
                <a:latin typeface="宋体" charset="-122"/>
              </a:rPr>
              <a:t>)</a:t>
            </a:r>
            <a:r>
              <a:rPr lang="zh-CN" altLang="en-US" sz="2400" dirty="0">
                <a:latin typeface="宋体" charset="-122"/>
              </a:rPr>
              <a:t>关于质量的定义表示为：一个</a:t>
            </a:r>
            <a:r>
              <a:rPr lang="zh-CN" altLang="en-US" sz="2400" b="1" dirty="0">
                <a:latin typeface="宋体" charset="-122"/>
              </a:rPr>
              <a:t>实体</a:t>
            </a:r>
            <a:r>
              <a:rPr lang="zh-CN" altLang="en-US" sz="2400" dirty="0">
                <a:latin typeface="宋体" charset="-122"/>
              </a:rPr>
              <a:t>的所有</a:t>
            </a:r>
            <a:r>
              <a:rPr lang="zh-CN" altLang="en-US" sz="2400" b="1" dirty="0">
                <a:latin typeface="宋体" charset="-122"/>
              </a:rPr>
              <a:t>特性</a:t>
            </a:r>
            <a:r>
              <a:rPr lang="zh-CN" altLang="en-US" sz="2400" dirty="0">
                <a:latin typeface="宋体" charset="-122"/>
              </a:rPr>
              <a:t>，基于这些特性可以满足明显的或者隐含的</a:t>
            </a:r>
            <a:r>
              <a:rPr lang="zh-CN" altLang="en-US" sz="2400" b="1" dirty="0">
                <a:latin typeface="宋体" charset="-122"/>
              </a:rPr>
              <a:t>需求</a:t>
            </a:r>
            <a:r>
              <a:rPr lang="zh-CN" altLang="en-US" sz="2400" dirty="0">
                <a:latin typeface="宋体" charset="-122"/>
              </a:rPr>
              <a:t>。而质量就是基于这些特性满足需求的程度。</a:t>
            </a:r>
          </a:p>
          <a:p>
            <a:r>
              <a:rPr lang="zh-CN" altLang="en-US" sz="2400" dirty="0">
                <a:latin typeface="宋体" charset="-122"/>
              </a:rPr>
              <a:t>    从质量的定义，可以看出，质量包含三个要素：实体，特性集合，需求</a:t>
            </a:r>
            <a:r>
              <a:rPr lang="zh-CN" altLang="en-US" sz="2400" dirty="0" smtClean="0">
                <a:latin typeface="宋体" charset="-122"/>
              </a:rPr>
              <a:t>。</a:t>
            </a:r>
            <a:endParaRPr lang="zh-CN" altLang="en-US" sz="2400" dirty="0">
              <a:latin typeface="宋体" charset="-122"/>
            </a:endParaRPr>
          </a:p>
          <a:p>
            <a:endParaRPr lang="zh-CN" altLang="en-US" sz="2400" dirty="0">
              <a:latin typeface="宋体" charset="-122"/>
            </a:endParaRPr>
          </a:p>
          <a:p>
            <a:pPr>
              <a:buFontTx/>
              <a:buChar char="•"/>
            </a:pPr>
            <a:r>
              <a:rPr lang="zh-CN" altLang="en-US" sz="2400" dirty="0">
                <a:latin typeface="宋体" charset="-122"/>
              </a:rPr>
              <a:t>实体：</a:t>
            </a:r>
            <a:endParaRPr lang="en-US" altLang="zh-CN" sz="2400" dirty="0">
              <a:latin typeface="宋体" charset="-122"/>
            </a:endParaRPr>
          </a:p>
          <a:p>
            <a:pPr marL="742950" lvl="1" indent="-285750">
              <a:buFontTx/>
              <a:buChar char="•"/>
            </a:pPr>
            <a:r>
              <a:rPr lang="zh-CN" altLang="en-US" sz="2400" dirty="0">
                <a:latin typeface="宋体" charset="-122"/>
              </a:rPr>
              <a:t>产品：榨汁机、汽车、安卓软件</a:t>
            </a:r>
            <a:r>
              <a:rPr lang="en-US" altLang="zh-CN" sz="2400" dirty="0">
                <a:latin typeface="宋体" charset="-122"/>
              </a:rPr>
              <a:t>……</a:t>
            </a:r>
          </a:p>
          <a:p>
            <a:pPr marL="742950" lvl="1" indent="-285750">
              <a:buFontTx/>
              <a:buChar char="•"/>
            </a:pPr>
            <a:r>
              <a:rPr lang="zh-CN" altLang="en-US" sz="2400" dirty="0">
                <a:latin typeface="宋体" charset="-122"/>
              </a:rPr>
              <a:t>服务：酒店、出租车、培训</a:t>
            </a:r>
            <a:r>
              <a:rPr lang="en-US" altLang="zh-CN" sz="2400" dirty="0">
                <a:latin typeface="宋体" charset="-122"/>
              </a:rPr>
              <a:t>……</a:t>
            </a:r>
          </a:p>
          <a:p>
            <a:pPr marL="742950" lvl="1" indent="-285750"/>
            <a:endParaRPr lang="en-US" altLang="zh-CN" sz="2400" dirty="0">
              <a:latin typeface="宋体" charset="-122"/>
            </a:endParaRPr>
          </a:p>
          <a:p>
            <a:pPr>
              <a:buFontTx/>
              <a:buChar char="•"/>
            </a:pPr>
            <a:r>
              <a:rPr lang="zh-CN" altLang="en-US" sz="2400" dirty="0">
                <a:latin typeface="宋体" charset="-122"/>
              </a:rPr>
              <a:t>实体的特性集合</a:t>
            </a:r>
            <a:r>
              <a:rPr lang="en-US" altLang="zh-CN" sz="2400" dirty="0">
                <a:latin typeface="宋体" charset="-122"/>
              </a:rPr>
              <a:t>(</a:t>
            </a:r>
            <a:r>
              <a:rPr lang="zh-CN" altLang="en-US" sz="2400" dirty="0">
                <a:latin typeface="宋体" charset="-122"/>
              </a:rPr>
              <a:t>不同的实体，其特性集合不同</a:t>
            </a:r>
            <a:r>
              <a:rPr lang="en-US" altLang="zh-CN" sz="2400" dirty="0">
                <a:latin typeface="宋体" charset="-122"/>
              </a:rPr>
              <a:t>)</a:t>
            </a:r>
            <a:r>
              <a:rPr lang="zh-CN" altLang="en-US" sz="2400" dirty="0">
                <a:latin typeface="宋体" charset="-122"/>
              </a:rPr>
              <a:t>：</a:t>
            </a:r>
          </a:p>
          <a:p>
            <a:pPr>
              <a:buFontTx/>
              <a:buChar char="•"/>
            </a:pPr>
            <a:r>
              <a:rPr lang="zh-CN" altLang="en-US" sz="2400" dirty="0">
                <a:latin typeface="宋体" charset="-122"/>
              </a:rPr>
              <a:t>榨汁机：</a:t>
            </a:r>
          </a:p>
          <a:p>
            <a:pPr marL="742950" lvl="1" indent="-285750">
              <a:buFontTx/>
              <a:buChar char="•"/>
            </a:pPr>
            <a:r>
              <a:rPr lang="zh-CN" altLang="en-US" sz="2400" dirty="0">
                <a:latin typeface="宋体" charset="-122"/>
              </a:rPr>
              <a:t>功能：能够榨豆浆、果汁</a:t>
            </a:r>
            <a:r>
              <a:rPr lang="en-US" altLang="zh-CN" sz="2400" dirty="0">
                <a:latin typeface="宋体" charset="-122"/>
              </a:rPr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60325"/>
            <a:ext cx="8229600" cy="654050"/>
          </a:xfrm>
          <a:prstGeom prst="rect">
            <a:avLst/>
          </a:prstGeo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dirty="0" smtClean="0">
                <a:latin typeface="+mj-ea"/>
              </a:rPr>
              <a:t>什么是质量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23554" name="Rectangle 3"/>
          <p:cNvSpPr txBox="1">
            <a:spLocks noChangeArrowheads="1"/>
          </p:cNvSpPr>
          <p:nvPr/>
        </p:nvSpPr>
        <p:spPr bwMode="auto">
          <a:xfrm>
            <a:off x="428625" y="1143000"/>
            <a:ext cx="8412163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buFontTx/>
              <a:buChar char="•"/>
            </a:pPr>
            <a:r>
              <a:rPr lang="zh-CN" altLang="en-US" sz="2400" dirty="0">
                <a:latin typeface="宋体" charset="-122"/>
              </a:rPr>
              <a:t>性能：榨一公斤黄豆需要多长时间？</a:t>
            </a:r>
          </a:p>
          <a:p>
            <a:pPr marL="742950" lvl="1" indent="-285750">
              <a:buFontTx/>
              <a:buChar char="•"/>
            </a:pPr>
            <a:r>
              <a:rPr lang="zh-CN" altLang="en-US" sz="2400" dirty="0">
                <a:latin typeface="宋体" charset="-122"/>
              </a:rPr>
              <a:t>可靠性：榨汁过程中有无人体安全防护措施？有无漏电保护？</a:t>
            </a:r>
          </a:p>
          <a:p>
            <a:pPr marL="742950" lvl="1" indent="-285750">
              <a:buFontTx/>
              <a:buChar char="•"/>
            </a:pPr>
            <a:r>
              <a:rPr lang="zh-CN" altLang="en-US" sz="2400" dirty="0" smtClean="0">
                <a:latin typeface="宋体" charset="-122"/>
              </a:rPr>
              <a:t>稳定性</a:t>
            </a:r>
            <a:r>
              <a:rPr lang="zh-CN" altLang="en-US" sz="2400" dirty="0">
                <a:latin typeface="宋体" charset="-122"/>
              </a:rPr>
              <a:t>：榨汁机能持续稳定运转多长时间？</a:t>
            </a:r>
          </a:p>
          <a:p>
            <a:pPr marL="742950" lvl="1" indent="-285750">
              <a:buFontTx/>
              <a:buChar char="•"/>
            </a:pPr>
            <a:r>
              <a:rPr lang="zh-CN" altLang="en-US" sz="2400" dirty="0">
                <a:latin typeface="宋体" charset="-122"/>
              </a:rPr>
              <a:t>易用性：榨汁机的操作是否简单方便？</a:t>
            </a:r>
          </a:p>
          <a:p>
            <a:pPr marL="742950" lvl="1" indent="-285750">
              <a:buFontTx/>
              <a:buChar char="•"/>
            </a:pPr>
            <a:r>
              <a:rPr lang="en-US" altLang="zh-CN" sz="2400" dirty="0">
                <a:latin typeface="宋体" charset="-122"/>
              </a:rPr>
              <a:t>……</a:t>
            </a:r>
          </a:p>
          <a:p>
            <a:pPr marL="742950" lvl="1" indent="-285750">
              <a:buFontTx/>
              <a:buChar char="•"/>
            </a:pPr>
            <a:endParaRPr lang="en-US" altLang="zh-CN" sz="2400" dirty="0">
              <a:latin typeface="宋体" charset="-122"/>
            </a:endParaRPr>
          </a:p>
          <a:p>
            <a:pPr>
              <a:buFontTx/>
              <a:buChar char="•"/>
            </a:pPr>
            <a:r>
              <a:rPr lang="zh-CN" altLang="en-US" sz="2400" dirty="0" smtClean="0">
                <a:latin typeface="宋体" charset="-122"/>
              </a:rPr>
              <a:t>评价</a:t>
            </a:r>
            <a:r>
              <a:rPr lang="zh-CN" altLang="en-US" sz="2400" dirty="0">
                <a:latin typeface="宋体" charset="-122"/>
              </a:rPr>
              <a:t>实体的质量，不是从一个角度来说他的质量好还是不好，而是从所有的角度上来综合进行评价</a:t>
            </a:r>
            <a:r>
              <a:rPr lang="zh-CN" altLang="en-US" sz="2400" dirty="0" smtClean="0">
                <a:latin typeface="宋体" charset="-122"/>
              </a:rPr>
              <a:t>。</a:t>
            </a:r>
            <a:endParaRPr lang="en-US" altLang="zh-CN" sz="2400" dirty="0" smtClean="0">
              <a:latin typeface="宋体" charset="-122"/>
            </a:endParaRPr>
          </a:p>
          <a:p>
            <a:pPr>
              <a:buFontTx/>
              <a:buChar char="•"/>
            </a:pPr>
            <a:endParaRPr lang="en-US" altLang="zh-CN" sz="2400" dirty="0" smtClean="0"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 bwMode="auto">
          <a:xfrm>
            <a:off x="0" y="60325"/>
            <a:ext cx="8229600" cy="654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外部和内部质量</a:t>
            </a:r>
            <a:endParaRPr lang="zh-CN" altLang="en-US" dirty="0" smtClean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8775" y="1143000"/>
            <a:ext cx="8642350" cy="4429125"/>
          </a:xfrm>
          <a:prstGeom prst="rect">
            <a:avLst/>
          </a:prstGeom>
          <a:ln/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SzPct val="80000"/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29699" name="内容占位符 2"/>
          <p:cNvSpPr>
            <a:spLocks noGrp="1"/>
          </p:cNvSpPr>
          <p:nvPr>
            <p:ph idx="4294967295"/>
          </p:nvPr>
        </p:nvSpPr>
        <p:spPr bwMode="auto">
          <a:xfrm>
            <a:off x="744538" y="1447800"/>
            <a:ext cx="7499350" cy="4800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zh-CN" altLang="zh-CN" dirty="0" smtClean="0">
                <a:latin typeface="(使用中文字体)"/>
              </a:rPr>
              <a:t> </a:t>
            </a:r>
          </a:p>
        </p:txBody>
      </p:sp>
      <p:sp>
        <p:nvSpPr>
          <p:cNvPr id="29700" name="日期占位符 3"/>
          <p:cNvSpPr txBox="1">
            <a:spLocks noGrp="1" noChangeArrowheads="1"/>
          </p:cNvSpPr>
          <p:nvPr/>
        </p:nvSpPr>
        <p:spPr bwMode="auto">
          <a:xfrm>
            <a:off x="6938963" y="63055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B446375-A0D4-45DD-ADFF-9ABFFFF14C8D}" type="datetime1">
              <a:rPr lang="zh-CN" altLang="en-US" sz="1200">
                <a:solidFill>
                  <a:srgbClr val="B5A788"/>
                </a:solidFill>
                <a:latin typeface="Constantia" pitchFamily="18" charset="0"/>
              </a:rPr>
              <a:pPr algn="r"/>
              <a:t>2017/7/25</a:t>
            </a:fld>
            <a:endParaRPr lang="en-US" altLang="zh-CN" sz="1200">
              <a:solidFill>
                <a:srgbClr val="B5A788"/>
              </a:solidFill>
              <a:latin typeface="Constantia" pitchFamily="18" charset="0"/>
            </a:endParaRPr>
          </a:p>
        </p:txBody>
      </p:sp>
      <p:grpSp>
        <p:nvGrpSpPr>
          <p:cNvPr id="29701" name="Group 5"/>
          <p:cNvGrpSpPr>
            <a:grpSpLocks/>
          </p:cNvGrpSpPr>
          <p:nvPr/>
        </p:nvGrpSpPr>
        <p:grpSpPr bwMode="auto">
          <a:xfrm>
            <a:off x="1071563" y="2643182"/>
            <a:ext cx="6931025" cy="4035425"/>
            <a:chOff x="0" y="0"/>
            <a:chExt cx="4366" cy="2542"/>
          </a:xfrm>
        </p:grpSpPr>
        <p:sp>
          <p:nvSpPr>
            <p:cNvPr id="29703" name="Rectangle 4"/>
            <p:cNvSpPr>
              <a:spLocks noChangeArrowheads="1"/>
            </p:cNvSpPr>
            <p:nvPr/>
          </p:nvSpPr>
          <p:spPr bwMode="auto">
            <a:xfrm>
              <a:off x="1621" y="0"/>
              <a:ext cx="1125" cy="3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algn="ctr" eaLnBrk="0" hangingPunct="0"/>
              <a:r>
                <a:rPr lang="zh-CN" altLang="en-US" sz="1400">
                  <a:latin typeface="Times New Roman" pitchFamily="18" charset="0"/>
                </a:rPr>
                <a:t>外部和内部质量</a:t>
              </a:r>
            </a:p>
          </p:txBody>
        </p:sp>
        <p:sp>
          <p:nvSpPr>
            <p:cNvPr id="29704" name="Rectangle 5"/>
            <p:cNvSpPr>
              <a:spLocks noChangeArrowheads="1"/>
            </p:cNvSpPr>
            <p:nvPr/>
          </p:nvSpPr>
          <p:spPr bwMode="auto">
            <a:xfrm>
              <a:off x="3" y="795"/>
              <a:ext cx="555" cy="2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algn="ctr" eaLnBrk="0" hangingPunct="0"/>
              <a:r>
                <a:rPr lang="zh-CN" altLang="en-US" sz="1400" dirty="0">
                  <a:latin typeface="Times New Roman" pitchFamily="18" charset="0"/>
                </a:rPr>
                <a:t>功能性</a:t>
              </a:r>
            </a:p>
          </p:txBody>
        </p:sp>
        <p:sp>
          <p:nvSpPr>
            <p:cNvPr id="29705" name="Rectangle 6"/>
            <p:cNvSpPr>
              <a:spLocks noChangeArrowheads="1"/>
            </p:cNvSpPr>
            <p:nvPr/>
          </p:nvSpPr>
          <p:spPr bwMode="auto">
            <a:xfrm>
              <a:off x="746" y="795"/>
              <a:ext cx="556" cy="2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algn="ctr" eaLnBrk="0" hangingPunct="0"/>
              <a:r>
                <a:rPr lang="zh-CN" altLang="en-US" sz="1400" dirty="0">
                  <a:latin typeface="Times New Roman" pitchFamily="18" charset="0"/>
                </a:rPr>
                <a:t>可靠性</a:t>
              </a:r>
            </a:p>
          </p:txBody>
        </p:sp>
        <p:sp>
          <p:nvSpPr>
            <p:cNvPr id="29706" name="Rectangle 7"/>
            <p:cNvSpPr>
              <a:spLocks noChangeArrowheads="1"/>
            </p:cNvSpPr>
            <p:nvPr/>
          </p:nvSpPr>
          <p:spPr bwMode="auto">
            <a:xfrm>
              <a:off x="1485" y="817"/>
              <a:ext cx="555" cy="2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algn="ctr" eaLnBrk="0" hangingPunct="0"/>
              <a:r>
                <a:rPr lang="zh-CN" altLang="en-US" sz="1400" dirty="0">
                  <a:latin typeface="Times New Roman" pitchFamily="18" charset="0"/>
                </a:rPr>
                <a:t>易用性</a:t>
              </a:r>
            </a:p>
          </p:txBody>
        </p:sp>
        <p:sp>
          <p:nvSpPr>
            <p:cNvPr id="29707" name="Rectangle 8"/>
            <p:cNvSpPr>
              <a:spLocks noChangeArrowheads="1"/>
            </p:cNvSpPr>
            <p:nvPr/>
          </p:nvSpPr>
          <p:spPr bwMode="auto">
            <a:xfrm>
              <a:off x="2233" y="795"/>
              <a:ext cx="556" cy="2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algn="ctr" eaLnBrk="0" hangingPunct="0"/>
              <a:r>
                <a:rPr lang="zh-CN" altLang="en-US" sz="1400" dirty="0">
                  <a:latin typeface="Times New Roman" pitchFamily="18" charset="0"/>
                </a:rPr>
                <a:t>效率</a:t>
              </a:r>
            </a:p>
          </p:txBody>
        </p:sp>
        <p:sp>
          <p:nvSpPr>
            <p:cNvPr id="29708" name="Rectangle 9"/>
            <p:cNvSpPr>
              <a:spLocks noChangeArrowheads="1"/>
            </p:cNvSpPr>
            <p:nvPr/>
          </p:nvSpPr>
          <p:spPr bwMode="auto">
            <a:xfrm>
              <a:off x="2977" y="795"/>
              <a:ext cx="555" cy="2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algn="ctr" eaLnBrk="0" hangingPunct="0"/>
              <a:r>
                <a:rPr lang="zh-CN" altLang="en-US" sz="1400" dirty="0">
                  <a:latin typeface="Times New Roman" pitchFamily="18" charset="0"/>
                </a:rPr>
                <a:t>维护性</a:t>
              </a:r>
            </a:p>
          </p:txBody>
        </p:sp>
        <p:sp>
          <p:nvSpPr>
            <p:cNvPr id="29709" name="Rectangle 10"/>
            <p:cNvSpPr>
              <a:spLocks noChangeArrowheads="1"/>
            </p:cNvSpPr>
            <p:nvPr/>
          </p:nvSpPr>
          <p:spPr bwMode="auto">
            <a:xfrm>
              <a:off x="3720" y="795"/>
              <a:ext cx="646" cy="2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algn="ctr" eaLnBrk="0" hangingPunct="0"/>
              <a:r>
                <a:rPr lang="zh-CN" altLang="en-US" sz="1400" dirty="0">
                  <a:latin typeface="Times New Roman" pitchFamily="18" charset="0"/>
                </a:rPr>
                <a:t>可移植性</a:t>
              </a:r>
            </a:p>
          </p:txBody>
        </p:sp>
        <p:sp>
          <p:nvSpPr>
            <p:cNvPr id="29710" name="Line 11"/>
            <p:cNvSpPr>
              <a:spLocks noChangeShapeType="1"/>
            </p:cNvSpPr>
            <p:nvPr/>
          </p:nvSpPr>
          <p:spPr bwMode="auto">
            <a:xfrm>
              <a:off x="340" y="545"/>
              <a:ext cx="37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1" name="Line 12"/>
            <p:cNvSpPr>
              <a:spLocks noChangeShapeType="1"/>
            </p:cNvSpPr>
            <p:nvPr/>
          </p:nvSpPr>
          <p:spPr bwMode="auto">
            <a:xfrm>
              <a:off x="332" y="556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2" name="Line 13"/>
            <p:cNvSpPr>
              <a:spLocks noChangeShapeType="1"/>
            </p:cNvSpPr>
            <p:nvPr/>
          </p:nvSpPr>
          <p:spPr bwMode="auto">
            <a:xfrm>
              <a:off x="1021" y="556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3" name="Line 14"/>
            <p:cNvSpPr>
              <a:spLocks noChangeShapeType="1"/>
            </p:cNvSpPr>
            <p:nvPr/>
          </p:nvSpPr>
          <p:spPr bwMode="auto">
            <a:xfrm>
              <a:off x="1765" y="556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4" name="Line 15"/>
            <p:cNvSpPr>
              <a:spLocks noChangeShapeType="1"/>
            </p:cNvSpPr>
            <p:nvPr/>
          </p:nvSpPr>
          <p:spPr bwMode="auto">
            <a:xfrm>
              <a:off x="2508" y="556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5" name="Line 16"/>
            <p:cNvSpPr>
              <a:spLocks noChangeShapeType="1"/>
            </p:cNvSpPr>
            <p:nvPr/>
          </p:nvSpPr>
          <p:spPr bwMode="auto">
            <a:xfrm>
              <a:off x="3252" y="556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6" name="Line 17"/>
            <p:cNvSpPr>
              <a:spLocks noChangeShapeType="1"/>
            </p:cNvSpPr>
            <p:nvPr/>
          </p:nvSpPr>
          <p:spPr bwMode="auto">
            <a:xfrm>
              <a:off x="4042" y="556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7" name="Rectangle 18"/>
            <p:cNvSpPr>
              <a:spLocks noChangeArrowheads="1"/>
            </p:cNvSpPr>
            <p:nvPr/>
          </p:nvSpPr>
          <p:spPr bwMode="auto">
            <a:xfrm>
              <a:off x="0" y="1272"/>
              <a:ext cx="649" cy="127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algn="ctr" eaLnBrk="0" hangingPunct="0"/>
              <a:r>
                <a:rPr lang="zh-CN" altLang="en-US" sz="1400" dirty="0">
                  <a:latin typeface="Times New Roman" pitchFamily="18" charset="0"/>
                </a:rPr>
                <a:t>适合性</a:t>
              </a:r>
            </a:p>
            <a:p>
              <a:pPr algn="ctr" eaLnBrk="0" hangingPunct="0"/>
              <a:r>
                <a:rPr lang="zh-CN" altLang="en-US" sz="1400" dirty="0">
                  <a:latin typeface="Times New Roman" pitchFamily="18" charset="0"/>
                </a:rPr>
                <a:t>准确性</a:t>
              </a:r>
            </a:p>
            <a:p>
              <a:pPr algn="ctr" eaLnBrk="0" hangingPunct="0"/>
              <a:r>
                <a:rPr lang="zh-CN" altLang="en-US" sz="1400" dirty="0">
                  <a:latin typeface="Times New Roman" pitchFamily="18" charset="0"/>
                </a:rPr>
                <a:t>互操作性</a:t>
              </a:r>
            </a:p>
            <a:p>
              <a:pPr algn="ctr" eaLnBrk="0" hangingPunct="0"/>
              <a:r>
                <a:rPr lang="zh-CN" altLang="en-US" sz="1400" dirty="0">
                  <a:latin typeface="Times New Roman" pitchFamily="18" charset="0"/>
                </a:rPr>
                <a:t>安全保密性</a:t>
              </a:r>
            </a:p>
            <a:p>
              <a:pPr algn="ctr" eaLnBrk="0" hangingPunct="0"/>
              <a:endParaRPr lang="zh-CN" altLang="en-US" sz="1400" dirty="0">
                <a:latin typeface="Times New Roman" pitchFamily="18" charset="0"/>
              </a:endParaRPr>
            </a:p>
            <a:p>
              <a:pPr algn="ctr" eaLnBrk="0" hangingPunct="0"/>
              <a:r>
                <a:rPr lang="zh-CN" altLang="en-US" sz="1400" dirty="0">
                  <a:latin typeface="Times New Roman" pitchFamily="18" charset="0"/>
                </a:rPr>
                <a:t>功能性的</a:t>
              </a:r>
            </a:p>
            <a:p>
              <a:pPr algn="ctr" eaLnBrk="0" hangingPunct="0"/>
              <a:r>
                <a:rPr lang="zh-CN" altLang="en-US" sz="1400" dirty="0">
                  <a:latin typeface="Times New Roman" pitchFamily="18" charset="0"/>
                </a:rPr>
                <a:t>依从性</a:t>
              </a:r>
            </a:p>
          </p:txBody>
        </p:sp>
        <p:sp>
          <p:nvSpPr>
            <p:cNvPr id="29718" name="Rectangle 19"/>
            <p:cNvSpPr>
              <a:spLocks noChangeArrowheads="1"/>
            </p:cNvSpPr>
            <p:nvPr/>
          </p:nvSpPr>
          <p:spPr bwMode="auto">
            <a:xfrm>
              <a:off x="743" y="1272"/>
              <a:ext cx="649" cy="127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algn="ctr" eaLnBrk="0" hangingPunct="0"/>
              <a:r>
                <a:rPr lang="zh-CN" altLang="en-US" sz="1400" dirty="0">
                  <a:latin typeface="Times New Roman" pitchFamily="18" charset="0"/>
                </a:rPr>
                <a:t>成熟性</a:t>
              </a:r>
            </a:p>
            <a:p>
              <a:pPr algn="ctr" eaLnBrk="0" hangingPunct="0"/>
              <a:r>
                <a:rPr lang="zh-CN" altLang="en-US" sz="1400" dirty="0">
                  <a:latin typeface="Times New Roman" pitchFamily="18" charset="0"/>
                </a:rPr>
                <a:t>容错性</a:t>
              </a:r>
            </a:p>
            <a:p>
              <a:pPr algn="ctr" eaLnBrk="0" hangingPunct="0"/>
              <a:r>
                <a:rPr lang="zh-CN" altLang="en-US" sz="1400" dirty="0">
                  <a:latin typeface="Times New Roman" pitchFamily="18" charset="0"/>
                </a:rPr>
                <a:t>易恢复性</a:t>
              </a:r>
            </a:p>
            <a:p>
              <a:pPr algn="ctr" eaLnBrk="0" hangingPunct="0"/>
              <a:endParaRPr lang="zh-CN" altLang="en-US" sz="1400" dirty="0">
                <a:latin typeface="Times New Roman" pitchFamily="18" charset="0"/>
              </a:endParaRPr>
            </a:p>
            <a:p>
              <a:pPr algn="ctr" eaLnBrk="0" hangingPunct="0"/>
              <a:endParaRPr lang="zh-CN" altLang="en-US" sz="1400" dirty="0">
                <a:latin typeface="Times New Roman" pitchFamily="18" charset="0"/>
              </a:endParaRPr>
            </a:p>
            <a:p>
              <a:pPr algn="ctr" eaLnBrk="0" hangingPunct="0"/>
              <a:r>
                <a:rPr lang="zh-CN" altLang="en-US" sz="1400" dirty="0">
                  <a:latin typeface="Times New Roman" pitchFamily="18" charset="0"/>
                </a:rPr>
                <a:t>可靠性的</a:t>
              </a:r>
            </a:p>
            <a:p>
              <a:pPr algn="ctr" eaLnBrk="0" hangingPunct="0"/>
              <a:r>
                <a:rPr lang="zh-CN" altLang="en-US" sz="1400" dirty="0">
                  <a:latin typeface="Times New Roman" pitchFamily="18" charset="0"/>
                </a:rPr>
                <a:t>依从性</a:t>
              </a:r>
            </a:p>
          </p:txBody>
        </p:sp>
        <p:sp>
          <p:nvSpPr>
            <p:cNvPr id="29719" name="Rectangle 20"/>
            <p:cNvSpPr>
              <a:spLocks noChangeArrowheads="1"/>
            </p:cNvSpPr>
            <p:nvPr/>
          </p:nvSpPr>
          <p:spPr bwMode="auto">
            <a:xfrm>
              <a:off x="1487" y="1272"/>
              <a:ext cx="649" cy="127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algn="ctr" eaLnBrk="0" hangingPunct="0"/>
              <a:r>
                <a:rPr lang="zh-CN" altLang="en-US" sz="1400" dirty="0">
                  <a:latin typeface="Times New Roman" pitchFamily="18" charset="0"/>
                </a:rPr>
                <a:t>易理解性</a:t>
              </a:r>
            </a:p>
            <a:p>
              <a:pPr algn="ctr" eaLnBrk="0" hangingPunct="0"/>
              <a:r>
                <a:rPr lang="zh-CN" altLang="en-US" sz="1400" dirty="0">
                  <a:latin typeface="Times New Roman" pitchFamily="18" charset="0"/>
                </a:rPr>
                <a:t>易学性</a:t>
              </a:r>
            </a:p>
            <a:p>
              <a:pPr algn="ctr" eaLnBrk="0" hangingPunct="0"/>
              <a:r>
                <a:rPr lang="zh-CN" altLang="en-US" sz="1400" dirty="0">
                  <a:latin typeface="Times New Roman" pitchFamily="18" charset="0"/>
                </a:rPr>
                <a:t>易操作性</a:t>
              </a:r>
            </a:p>
            <a:p>
              <a:pPr algn="ctr" eaLnBrk="0" hangingPunct="0"/>
              <a:r>
                <a:rPr lang="zh-CN" altLang="en-US" sz="1400" dirty="0">
                  <a:latin typeface="Times New Roman" pitchFamily="18" charset="0"/>
                </a:rPr>
                <a:t>吸引性</a:t>
              </a:r>
            </a:p>
            <a:p>
              <a:pPr algn="ctr" eaLnBrk="0" hangingPunct="0"/>
              <a:endParaRPr lang="zh-CN" altLang="en-US" sz="1400" dirty="0">
                <a:latin typeface="Times New Roman" pitchFamily="18" charset="0"/>
              </a:endParaRPr>
            </a:p>
            <a:p>
              <a:pPr algn="ctr" eaLnBrk="0" hangingPunct="0"/>
              <a:r>
                <a:rPr lang="zh-CN" altLang="en-US" sz="1400" dirty="0">
                  <a:latin typeface="Times New Roman" pitchFamily="18" charset="0"/>
                </a:rPr>
                <a:t>易用性的</a:t>
              </a:r>
            </a:p>
            <a:p>
              <a:pPr algn="ctr" eaLnBrk="0" hangingPunct="0"/>
              <a:r>
                <a:rPr lang="zh-CN" altLang="en-US" sz="1400" dirty="0">
                  <a:latin typeface="Times New Roman" pitchFamily="18" charset="0"/>
                </a:rPr>
                <a:t>依从性</a:t>
              </a:r>
            </a:p>
          </p:txBody>
        </p:sp>
        <p:sp>
          <p:nvSpPr>
            <p:cNvPr id="29720" name="Rectangle 21"/>
            <p:cNvSpPr>
              <a:spLocks noChangeArrowheads="1"/>
            </p:cNvSpPr>
            <p:nvPr/>
          </p:nvSpPr>
          <p:spPr bwMode="auto">
            <a:xfrm>
              <a:off x="2230" y="1272"/>
              <a:ext cx="649" cy="127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algn="ctr" eaLnBrk="0" hangingPunct="0"/>
              <a:r>
                <a:rPr lang="zh-CN" altLang="en-US" sz="1400" dirty="0">
                  <a:latin typeface="Times New Roman" pitchFamily="18" charset="0"/>
                </a:rPr>
                <a:t>时间特性</a:t>
              </a:r>
            </a:p>
            <a:p>
              <a:pPr algn="ctr" eaLnBrk="0" hangingPunct="0"/>
              <a:endParaRPr lang="zh-CN" altLang="en-US" sz="1400" dirty="0">
                <a:latin typeface="Times New Roman" pitchFamily="18" charset="0"/>
              </a:endParaRPr>
            </a:p>
            <a:p>
              <a:pPr algn="ctr" eaLnBrk="0" hangingPunct="0"/>
              <a:r>
                <a:rPr lang="zh-CN" altLang="en-US" sz="1400" dirty="0">
                  <a:latin typeface="Times New Roman" pitchFamily="18" charset="0"/>
                </a:rPr>
                <a:t>资源利用性</a:t>
              </a:r>
            </a:p>
            <a:p>
              <a:pPr algn="ctr" eaLnBrk="0" hangingPunct="0"/>
              <a:endParaRPr lang="zh-CN" altLang="en-US" sz="1400" dirty="0">
                <a:latin typeface="Times New Roman" pitchFamily="18" charset="0"/>
              </a:endParaRPr>
            </a:p>
            <a:p>
              <a:pPr algn="ctr" eaLnBrk="0" hangingPunct="0"/>
              <a:endParaRPr lang="zh-CN" altLang="en-US" sz="1400" dirty="0">
                <a:latin typeface="Times New Roman" pitchFamily="18" charset="0"/>
              </a:endParaRPr>
            </a:p>
            <a:p>
              <a:pPr algn="ctr" eaLnBrk="0" hangingPunct="0"/>
              <a:r>
                <a:rPr lang="zh-CN" altLang="en-US" sz="1400" dirty="0">
                  <a:latin typeface="Times New Roman" pitchFamily="18" charset="0"/>
                </a:rPr>
                <a:t>效率依从性</a:t>
              </a:r>
            </a:p>
            <a:p>
              <a:pPr algn="ctr" eaLnBrk="0" hangingPunct="0"/>
              <a:endParaRPr lang="en-US" altLang="zh-CN" sz="1400" dirty="0">
                <a:latin typeface="Times New Roman" pitchFamily="18" charset="0"/>
              </a:endParaRPr>
            </a:p>
          </p:txBody>
        </p:sp>
        <p:sp>
          <p:nvSpPr>
            <p:cNvPr id="29721" name="Rectangle 22"/>
            <p:cNvSpPr>
              <a:spLocks noChangeArrowheads="1"/>
            </p:cNvSpPr>
            <p:nvPr/>
          </p:nvSpPr>
          <p:spPr bwMode="auto">
            <a:xfrm>
              <a:off x="2970" y="1267"/>
              <a:ext cx="649" cy="127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algn="ctr" eaLnBrk="0" hangingPunct="0"/>
              <a:r>
                <a:rPr lang="zh-CN" altLang="en-US" sz="1400" dirty="0">
                  <a:latin typeface="Times New Roman" pitchFamily="18" charset="0"/>
                </a:rPr>
                <a:t>易分析性</a:t>
              </a:r>
            </a:p>
            <a:p>
              <a:pPr algn="ctr" eaLnBrk="0" hangingPunct="0"/>
              <a:r>
                <a:rPr lang="zh-CN" altLang="en-US" sz="1400" dirty="0">
                  <a:latin typeface="Times New Roman" pitchFamily="18" charset="0"/>
                </a:rPr>
                <a:t>易改变性</a:t>
              </a:r>
            </a:p>
            <a:p>
              <a:pPr algn="ctr" eaLnBrk="0" hangingPunct="0"/>
              <a:r>
                <a:rPr lang="zh-CN" altLang="en-US" sz="1400" dirty="0">
                  <a:latin typeface="Times New Roman" pitchFamily="18" charset="0"/>
                </a:rPr>
                <a:t>稳定性</a:t>
              </a:r>
            </a:p>
            <a:p>
              <a:pPr algn="ctr" eaLnBrk="0" hangingPunct="0"/>
              <a:r>
                <a:rPr lang="zh-CN" altLang="en-US" sz="1400" dirty="0">
                  <a:latin typeface="Times New Roman" pitchFamily="18" charset="0"/>
                </a:rPr>
                <a:t>易测试性</a:t>
              </a:r>
            </a:p>
            <a:p>
              <a:pPr algn="ctr" eaLnBrk="0" hangingPunct="0"/>
              <a:endParaRPr lang="zh-CN" altLang="en-US" sz="1400" dirty="0">
                <a:latin typeface="Times New Roman" pitchFamily="18" charset="0"/>
              </a:endParaRPr>
            </a:p>
            <a:p>
              <a:pPr algn="ctr" eaLnBrk="0" hangingPunct="0"/>
              <a:r>
                <a:rPr lang="zh-CN" altLang="en-US" sz="1400" dirty="0">
                  <a:latin typeface="Times New Roman" pitchFamily="18" charset="0"/>
                </a:rPr>
                <a:t>维护性的</a:t>
              </a:r>
            </a:p>
            <a:p>
              <a:pPr algn="ctr" eaLnBrk="0" hangingPunct="0"/>
              <a:r>
                <a:rPr lang="zh-CN" altLang="en-US" sz="1400" dirty="0">
                  <a:latin typeface="Times New Roman" pitchFamily="18" charset="0"/>
                </a:rPr>
                <a:t>依从性</a:t>
              </a:r>
            </a:p>
          </p:txBody>
        </p:sp>
        <p:sp>
          <p:nvSpPr>
            <p:cNvPr id="29722" name="Rectangle 23"/>
            <p:cNvSpPr>
              <a:spLocks noChangeArrowheads="1"/>
            </p:cNvSpPr>
            <p:nvPr/>
          </p:nvSpPr>
          <p:spPr bwMode="auto">
            <a:xfrm>
              <a:off x="3717" y="1272"/>
              <a:ext cx="649" cy="127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algn="ctr" eaLnBrk="0" hangingPunct="0"/>
              <a:r>
                <a:rPr lang="zh-CN" altLang="en-US" sz="1400" dirty="0">
                  <a:latin typeface="Times New Roman" pitchFamily="18" charset="0"/>
                </a:rPr>
                <a:t>适应性</a:t>
              </a:r>
            </a:p>
            <a:p>
              <a:pPr algn="ctr" eaLnBrk="0" hangingPunct="0"/>
              <a:r>
                <a:rPr lang="zh-CN" altLang="en-US" sz="1400" dirty="0">
                  <a:latin typeface="Times New Roman" pitchFamily="18" charset="0"/>
                </a:rPr>
                <a:t>易安装性</a:t>
              </a:r>
            </a:p>
            <a:p>
              <a:pPr algn="ctr" eaLnBrk="0" hangingPunct="0"/>
              <a:r>
                <a:rPr lang="zh-CN" altLang="en-US" sz="1400" dirty="0">
                  <a:latin typeface="Times New Roman" pitchFamily="18" charset="0"/>
                </a:rPr>
                <a:t>共存性</a:t>
              </a:r>
            </a:p>
            <a:p>
              <a:pPr algn="ctr" eaLnBrk="0" hangingPunct="0"/>
              <a:r>
                <a:rPr lang="zh-CN" altLang="en-US" sz="1400" dirty="0">
                  <a:latin typeface="Times New Roman" pitchFamily="18" charset="0"/>
                </a:rPr>
                <a:t>易替换性</a:t>
              </a:r>
            </a:p>
            <a:p>
              <a:pPr algn="ctr" eaLnBrk="0" hangingPunct="0"/>
              <a:endParaRPr lang="zh-CN" altLang="en-US" sz="1400" dirty="0">
                <a:latin typeface="Times New Roman" pitchFamily="18" charset="0"/>
              </a:endParaRPr>
            </a:p>
            <a:p>
              <a:pPr algn="ctr" eaLnBrk="0" hangingPunct="0"/>
              <a:r>
                <a:rPr lang="zh-CN" altLang="en-US" sz="1400" dirty="0">
                  <a:latin typeface="Times New Roman" pitchFamily="18" charset="0"/>
                </a:rPr>
                <a:t>可移植性的</a:t>
              </a:r>
            </a:p>
            <a:p>
              <a:pPr algn="ctr" eaLnBrk="0" hangingPunct="0"/>
              <a:r>
                <a:rPr lang="zh-CN" altLang="en-US" sz="1400" dirty="0">
                  <a:latin typeface="Times New Roman" pitchFamily="18" charset="0"/>
                </a:rPr>
                <a:t>依从性</a:t>
              </a:r>
            </a:p>
          </p:txBody>
        </p:sp>
        <p:sp>
          <p:nvSpPr>
            <p:cNvPr id="29723" name="Line 24"/>
            <p:cNvSpPr>
              <a:spLocks noChangeShapeType="1"/>
            </p:cNvSpPr>
            <p:nvPr/>
          </p:nvSpPr>
          <p:spPr bwMode="auto">
            <a:xfrm>
              <a:off x="309" y="1033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4" name="Line 25"/>
            <p:cNvSpPr>
              <a:spLocks noChangeShapeType="1"/>
            </p:cNvSpPr>
            <p:nvPr/>
          </p:nvSpPr>
          <p:spPr bwMode="auto">
            <a:xfrm>
              <a:off x="1021" y="1033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5" name="Line 26"/>
            <p:cNvSpPr>
              <a:spLocks noChangeShapeType="1"/>
            </p:cNvSpPr>
            <p:nvPr/>
          </p:nvSpPr>
          <p:spPr bwMode="auto">
            <a:xfrm>
              <a:off x="1765" y="1033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6" name="Line 27"/>
            <p:cNvSpPr>
              <a:spLocks noChangeShapeType="1"/>
            </p:cNvSpPr>
            <p:nvPr/>
          </p:nvSpPr>
          <p:spPr bwMode="auto">
            <a:xfrm>
              <a:off x="2508" y="1033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7" name="Line 28"/>
            <p:cNvSpPr>
              <a:spLocks noChangeShapeType="1"/>
            </p:cNvSpPr>
            <p:nvPr/>
          </p:nvSpPr>
          <p:spPr bwMode="auto">
            <a:xfrm>
              <a:off x="3252" y="1033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8" name="Line 29"/>
            <p:cNvSpPr>
              <a:spLocks noChangeShapeType="1"/>
            </p:cNvSpPr>
            <p:nvPr/>
          </p:nvSpPr>
          <p:spPr bwMode="auto">
            <a:xfrm>
              <a:off x="4088" y="1033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9" name="Line 30"/>
            <p:cNvSpPr>
              <a:spLocks noChangeShapeType="1"/>
            </p:cNvSpPr>
            <p:nvPr/>
          </p:nvSpPr>
          <p:spPr bwMode="auto">
            <a:xfrm>
              <a:off x="2137" y="397"/>
              <a:ext cx="0" cy="1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02" name="内容占位符 2"/>
          <p:cNvSpPr>
            <a:spLocks noGrp="1"/>
          </p:cNvSpPr>
          <p:nvPr>
            <p:ph idx="4294967295"/>
          </p:nvPr>
        </p:nvSpPr>
        <p:spPr bwMode="auto">
          <a:xfrm>
            <a:off x="250825" y="981075"/>
            <a:ext cx="8229600" cy="1295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宋体" charset="-122"/>
              </a:rPr>
              <a:t>评估一个软件质量，主要是以软件的质量模型做为参考。</a:t>
            </a:r>
            <a:r>
              <a:rPr lang="en-US" altLang="zh-CN" sz="2400" dirty="0" smtClean="0">
                <a:latin typeface="宋体" charset="-122"/>
              </a:rPr>
              <a:t>ISO9126</a:t>
            </a:r>
            <a:r>
              <a:rPr lang="zh-CN" altLang="en-US" sz="2400" dirty="0" smtClean="0">
                <a:latin typeface="宋体" charset="-122"/>
              </a:rPr>
              <a:t>的软件质量模型有</a:t>
            </a:r>
            <a:r>
              <a:rPr lang="en-US" altLang="zh-CN" sz="2400" dirty="0" smtClean="0">
                <a:latin typeface="宋体" charset="-122"/>
              </a:rPr>
              <a:t>6</a:t>
            </a:r>
            <a:r>
              <a:rPr lang="zh-CN" altLang="en-US" sz="2400" dirty="0" smtClean="0">
                <a:latin typeface="宋体" charset="-122"/>
              </a:rPr>
              <a:t>个特性，</a:t>
            </a:r>
            <a:r>
              <a:rPr lang="en-US" altLang="zh-CN" sz="2400" dirty="0" smtClean="0">
                <a:latin typeface="宋体" charset="-122"/>
              </a:rPr>
              <a:t>27</a:t>
            </a:r>
            <a:r>
              <a:rPr lang="zh-CN" altLang="en-US" sz="2400" dirty="0" smtClean="0">
                <a:latin typeface="宋体" charset="-122"/>
              </a:rPr>
              <a:t>个子特性组成。这个模型是软件质量标准的核心，今后的软件测试工作都需要从中</a:t>
            </a:r>
            <a:r>
              <a:rPr lang="en-US" altLang="zh-CN" sz="2400" dirty="0" smtClean="0">
                <a:latin typeface="宋体" charset="-122"/>
              </a:rPr>
              <a:t>6</a:t>
            </a:r>
            <a:r>
              <a:rPr lang="zh-CN" altLang="en-US" sz="2400" dirty="0" smtClean="0">
                <a:latin typeface="宋体" charset="-122"/>
              </a:rPr>
              <a:t>个特性，</a:t>
            </a:r>
            <a:r>
              <a:rPr lang="en-US" altLang="zh-CN" sz="2400" dirty="0" smtClean="0">
                <a:latin typeface="宋体" charset="-122"/>
              </a:rPr>
              <a:t>27</a:t>
            </a:r>
            <a:r>
              <a:rPr lang="zh-CN" altLang="en-US" sz="2400" dirty="0" smtClean="0">
                <a:latin typeface="宋体" charset="-122"/>
              </a:rPr>
              <a:t>个子特性去测试，评价一个软件。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0325"/>
            <a:ext cx="8229600" cy="6540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功能性</a:t>
            </a:r>
            <a:endParaRPr lang="zh-CN" altLang="en-US" dirty="0"/>
          </a:p>
        </p:txBody>
      </p:sp>
      <p:sp>
        <p:nvSpPr>
          <p:cNvPr id="30722" name="Rectangle 12"/>
          <p:cNvSpPr>
            <a:spLocks noChangeArrowheads="1"/>
          </p:cNvSpPr>
          <p:nvPr/>
        </p:nvSpPr>
        <p:spPr bwMode="auto">
          <a:xfrm>
            <a:off x="323850" y="909638"/>
            <a:ext cx="8229600" cy="410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1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、适合性：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	  所提供的功能是用户所需要的，用户所需要的功能软件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系统已提供。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2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、准确性：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   软件系统提供给用户的功能是否满足用户对该功能的精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确度要求。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2400" dirty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	例子：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	</a:t>
            </a: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1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）、计算器，</a:t>
            </a: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1+1=2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。适合性是看是否有加法功能，准确性是看加法功能的结果是否正确的。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2400" dirty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	</a:t>
            </a: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2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）、手机，发送、接收短信。适合性是看是否能进行发送和接收，准确性是看发送接收的内容是否正确，如，发送的内容和接收到的内容是否一致，有无丢失。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2400" dirty="0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60325"/>
            <a:ext cx="8229600" cy="654050"/>
          </a:xfrm>
          <a:prstGeom prst="rect">
            <a:avLst/>
          </a:prstGeo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功能性</a:t>
            </a:r>
            <a:endParaRPr lang="zh-CN" altLang="en-US" sz="4000" dirty="0"/>
          </a:p>
        </p:txBody>
      </p:sp>
      <p:sp>
        <p:nvSpPr>
          <p:cNvPr id="31746" name="Rectangle 3"/>
          <p:cNvSpPr>
            <a:spLocks noChangeArrowheads="1"/>
          </p:cNvSpPr>
          <p:nvPr/>
        </p:nvSpPr>
        <p:spPr bwMode="auto">
          <a:xfrm>
            <a:off x="323850" y="909638"/>
            <a:ext cx="8229600" cy="410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3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、互操作性：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   软件系统和一个或多个周边系统进行信息交互的能力。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例如：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2400" dirty="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1222375" y="2368550"/>
            <a:ext cx="1225550" cy="431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chemeClr val="accent2"/>
                </a:solidFill>
                <a:latin typeface="Tahoma" pitchFamily="34" charset="0"/>
              </a:rPr>
              <a:t>word</a:t>
            </a: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6084888" y="2368550"/>
            <a:ext cx="1366837" cy="431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 dirty="0">
                <a:solidFill>
                  <a:schemeClr val="accent2"/>
                </a:solidFill>
                <a:latin typeface="Tahoma" pitchFamily="34" charset="0"/>
              </a:rPr>
              <a:t>打印机</a:t>
            </a:r>
          </a:p>
        </p:txBody>
      </p:sp>
      <p:sp>
        <p:nvSpPr>
          <p:cNvPr id="31749" name="Line 6"/>
          <p:cNvSpPr>
            <a:spLocks noChangeShapeType="1"/>
          </p:cNvSpPr>
          <p:nvPr/>
        </p:nvSpPr>
        <p:spPr bwMode="auto">
          <a:xfrm>
            <a:off x="2447925" y="2405063"/>
            <a:ext cx="36734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0" name="Line 7"/>
          <p:cNvSpPr>
            <a:spLocks noChangeShapeType="1"/>
          </p:cNvSpPr>
          <p:nvPr/>
        </p:nvSpPr>
        <p:spPr bwMode="auto">
          <a:xfrm flipH="1">
            <a:off x="2374900" y="2692400"/>
            <a:ext cx="3744913" cy="0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1" name="Text Box 8"/>
          <p:cNvSpPr txBox="1">
            <a:spLocks noChangeArrowheads="1"/>
          </p:cNvSpPr>
          <p:nvPr/>
        </p:nvSpPr>
        <p:spPr bwMode="auto">
          <a:xfrm>
            <a:off x="3635375" y="2044700"/>
            <a:ext cx="1584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rgbClr val="FF3300"/>
                </a:solidFill>
                <a:latin typeface="Tahoma" pitchFamily="34" charset="0"/>
              </a:rPr>
              <a:t>打印请求</a:t>
            </a:r>
          </a:p>
        </p:txBody>
      </p:sp>
      <p:sp>
        <p:nvSpPr>
          <p:cNvPr id="31752" name="Text Box 9"/>
          <p:cNvSpPr txBox="1">
            <a:spLocks noChangeArrowheads="1"/>
          </p:cNvSpPr>
          <p:nvPr/>
        </p:nvSpPr>
        <p:spPr bwMode="auto">
          <a:xfrm>
            <a:off x="3651250" y="2692400"/>
            <a:ext cx="1136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rgbClr val="FF3399"/>
                </a:solidFill>
                <a:latin typeface="Tahoma" pitchFamily="34" charset="0"/>
              </a:rPr>
              <a:t>打印响应</a:t>
            </a:r>
          </a:p>
        </p:txBody>
      </p:sp>
      <p:sp>
        <p:nvSpPr>
          <p:cNvPr id="31753" name="Text Box 10"/>
          <p:cNvSpPr txBox="1">
            <a:spLocks noChangeArrowheads="1"/>
          </p:cNvSpPr>
          <p:nvPr/>
        </p:nvSpPr>
        <p:spPr bwMode="auto">
          <a:xfrm>
            <a:off x="611188" y="3197225"/>
            <a:ext cx="828198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    不同型号的打印机与</a:t>
            </a:r>
            <a:r>
              <a:rPr lang="en-US" altLang="zh-CN" sz="2000" dirty="0">
                <a:latin typeface="楷体_GB2312"/>
                <a:ea typeface="楷体_GB2312"/>
                <a:cs typeface="楷体_GB2312"/>
              </a:rPr>
              <a:t>word</a:t>
            </a: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之间的协议可能不一致，导致消息传递过程中发生错误</a:t>
            </a:r>
            <a:r>
              <a:rPr lang="zh-CN" altLang="en-US" sz="1600" dirty="0">
                <a:latin typeface="楷体_GB2312"/>
                <a:ea typeface="楷体_GB2312"/>
                <a:cs typeface="楷体_GB2312"/>
              </a:rPr>
              <a:t>。</a:t>
            </a:r>
            <a:endParaRPr lang="zh-CN" altLang="en-US" sz="2000" dirty="0">
              <a:latin typeface="楷体_GB2312"/>
              <a:ea typeface="楷体_GB2312"/>
              <a:cs typeface="楷体_GB2312"/>
            </a:endParaRPr>
          </a:p>
          <a:p>
            <a:endParaRPr lang="zh-CN" altLang="en-US" sz="2000" dirty="0">
              <a:latin typeface="楷体_GB2312"/>
              <a:ea typeface="楷体_GB2312"/>
              <a:cs typeface="楷体_GB2312"/>
            </a:endParaRPr>
          </a:p>
          <a:p>
            <a:r>
              <a:rPr lang="zh-CN" altLang="en-US" sz="20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▲应该将被测软件系统和周边系统的各种主流型号进行互操作性测试。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8626</TotalTime>
  <Words>1435</Words>
  <Application>Microsoft Office PowerPoint</Application>
  <PresentationFormat>全屏显示(4:3)</PresentationFormat>
  <Paragraphs>303</Paragraphs>
  <Slides>28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幻灯片 1</vt:lpstr>
      <vt:lpstr>幻灯片 2</vt:lpstr>
      <vt:lpstr>课程目的</vt:lpstr>
      <vt:lpstr>什么是质量</vt:lpstr>
      <vt:lpstr>什么是质量</vt:lpstr>
      <vt:lpstr>什么是质量</vt:lpstr>
      <vt:lpstr>外部和内部质量</vt:lpstr>
      <vt:lpstr>功能性</vt:lpstr>
      <vt:lpstr>功能性</vt:lpstr>
      <vt:lpstr>功能性</vt:lpstr>
      <vt:lpstr>功能性</vt:lpstr>
      <vt:lpstr>可靠性</vt:lpstr>
      <vt:lpstr>可靠性</vt:lpstr>
      <vt:lpstr>可靠性</vt:lpstr>
      <vt:lpstr>可靠性</vt:lpstr>
      <vt:lpstr>易用性</vt:lpstr>
      <vt:lpstr>易用性</vt:lpstr>
      <vt:lpstr>易用性</vt:lpstr>
      <vt:lpstr>效率</vt:lpstr>
      <vt:lpstr>效率</vt:lpstr>
      <vt:lpstr>效率</vt:lpstr>
      <vt:lpstr>维护性</vt:lpstr>
      <vt:lpstr>维护性</vt:lpstr>
      <vt:lpstr>维护性</vt:lpstr>
      <vt:lpstr>可移植性</vt:lpstr>
      <vt:lpstr>可移植性</vt:lpstr>
      <vt:lpstr>练习：</vt:lpstr>
      <vt:lpstr>培训总结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OS</cp:lastModifiedBy>
  <cp:revision>898</cp:revision>
  <dcterms:created xsi:type="dcterms:W3CDTF">2012-04-19T11:01:25Z</dcterms:created>
  <dcterms:modified xsi:type="dcterms:W3CDTF">2017-07-25T15:12:35Z</dcterms:modified>
</cp:coreProperties>
</file>