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83" r:id="rId2"/>
    <p:sldId id="284" r:id="rId3"/>
    <p:sldId id="303" r:id="rId4"/>
    <p:sldId id="304" r:id="rId5"/>
    <p:sldId id="319" r:id="rId6"/>
    <p:sldId id="311" r:id="rId7"/>
    <p:sldId id="320" r:id="rId8"/>
    <p:sldId id="314" r:id="rId9"/>
    <p:sldId id="309" r:id="rId10"/>
    <p:sldId id="317" r:id="rId11"/>
    <p:sldId id="318" r:id="rId12"/>
    <p:sldId id="302" r:id="rId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c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D35B3"/>
    <a:srgbClr val="1C53A4"/>
    <a:srgbClr val="0B44B5"/>
    <a:srgbClr val="95C628"/>
    <a:srgbClr val="55BD0F"/>
    <a:srgbClr val="00CC00"/>
    <a:srgbClr val="68B2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388" autoAdjust="0"/>
    <p:restoredTop sz="89981" autoAdjust="0"/>
  </p:normalViewPr>
  <p:slideViewPr>
    <p:cSldViewPr>
      <p:cViewPr varScale="1">
        <p:scale>
          <a:sx n="104" d="100"/>
          <a:sy n="104" d="100"/>
        </p:scale>
        <p:origin x="-54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60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7D8C4515-5F5A-494C-9CFE-32C751C498F1}" type="datetimeFigureOut">
              <a:rPr lang="zh-CN" altLang="en-US"/>
              <a:pPr>
                <a:defRPr/>
              </a:pPr>
              <a:t>2017/4/16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811B2B4F-EE33-4C7F-A2BE-6000D02BA61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08DFEBF7-11C8-4E9D-BCD2-4E382E7EDF82}" type="datetimeFigureOut">
              <a:rPr lang="zh-CN" altLang="en-US"/>
              <a:pPr>
                <a:defRPr/>
              </a:pPr>
              <a:t>2017/4/16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1066EFCE-95B6-4B93-B2D3-7A525320CD7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92500"/>
          </a:bodyPr>
          <a:lstStyle/>
          <a:p>
            <a:pPr fontAlgn="auto">
              <a:spcBef>
                <a:spcPts val="0"/>
              </a:spcBef>
              <a:spcAft>
                <a:spcPts val="0"/>
              </a:spcAft>
              <a:defRPr/>
            </a:pPr>
            <a:r>
              <a:rPr lang="zh-CN" altLang="en-US" dirty="0" smtClean="0"/>
              <a:t>软件产品的需求可以分为功能性需求和非 功能性需求，其中非功能性需求是常常被轻视，甚至被忽视的一个重要方面。其实，软件产品非功能性定义不仅决定产品的质量，还在很大程度上影响产品的功能需 求定义。如果事先缺乏很好的非功能性需求定义，结果往往是使产品在非功能性需求面前捉襟见肘，甚至淹没功能性需求给用户带来的价值。</a:t>
            </a:r>
          </a:p>
          <a:p>
            <a:pPr fontAlgn="auto">
              <a:spcBef>
                <a:spcPts val="0"/>
              </a:spcBef>
              <a:spcAft>
                <a:spcPts val="0"/>
              </a:spcAft>
              <a:defRPr/>
            </a:pPr>
            <a:r>
              <a:rPr lang="zh-CN" altLang="en-US" dirty="0" smtClean="0"/>
              <a:t>所谓非功能性需求，是指软件产品为满足用户业务需求而必须具有且除功能需求以外的特性。软件产品的非功能性需求包括系统的性能、可靠性、可维护性、可扩充性和对技术和对业务的适应性等。下面对其中的某些指标加以说明。</a:t>
            </a:r>
            <a:endParaRPr lang="en-US" altLang="zh-CN" dirty="0" smtClean="0"/>
          </a:p>
          <a:p>
            <a:pPr fontAlgn="auto">
              <a:spcBef>
                <a:spcPts val="0"/>
              </a:spcBef>
              <a:spcAft>
                <a:spcPts val="0"/>
              </a:spcAft>
              <a:defRPr/>
            </a:pPr>
            <a:endParaRPr lang="en-US" altLang="zh-CN" dirty="0" smtClean="0"/>
          </a:p>
          <a:p>
            <a:pPr fontAlgn="auto">
              <a:spcBef>
                <a:spcPts val="0"/>
              </a:spcBef>
              <a:spcAft>
                <a:spcPts val="0"/>
              </a:spcAft>
              <a:defRPr/>
            </a:pPr>
            <a:r>
              <a:rPr lang="zh-CN" altLang="en-US" b="1" dirty="0" smtClean="0"/>
              <a:t>需求定义：</a:t>
            </a:r>
            <a:r>
              <a:rPr lang="zh-CN" altLang="en-US" dirty="0" smtClean="0"/>
              <a:t>需求（</a:t>
            </a:r>
            <a:r>
              <a:rPr lang="en-US" altLang="zh-CN" dirty="0" smtClean="0"/>
              <a:t>requirement</a:t>
            </a:r>
            <a:r>
              <a:rPr lang="zh-CN" altLang="en-US" dirty="0" smtClean="0"/>
              <a:t>）就是系统（更广义的说法是项目）必须提供的能力和必须遵从的条件。</a:t>
            </a:r>
          </a:p>
          <a:p>
            <a:pPr fontAlgn="auto">
              <a:spcBef>
                <a:spcPts val="0"/>
              </a:spcBef>
              <a:spcAft>
                <a:spcPts val="0"/>
              </a:spcAft>
              <a:defRPr/>
            </a:pPr>
            <a:r>
              <a:rPr lang="zh-CN" altLang="en-US" b="1" dirty="0" smtClean="0"/>
              <a:t>需求分类：</a:t>
            </a:r>
            <a:r>
              <a:rPr lang="zh-CN" altLang="en-US" dirty="0" smtClean="0"/>
              <a:t>使用中，需求按照</a:t>
            </a:r>
            <a:r>
              <a:rPr lang="zh-CN" altLang="en-US" b="1" dirty="0" smtClean="0"/>
              <a:t>功能性</a:t>
            </a:r>
            <a:r>
              <a:rPr lang="zh-CN" altLang="en-US" dirty="0" smtClean="0"/>
              <a:t>（行为的）和</a:t>
            </a:r>
            <a:r>
              <a:rPr lang="zh-CN" altLang="en-US" b="1" dirty="0" smtClean="0"/>
              <a:t>非功能性</a:t>
            </a:r>
            <a:r>
              <a:rPr lang="zh-CN" altLang="en-US" dirty="0" smtClean="0"/>
              <a:t>（其它所有的行为）来</a:t>
            </a:r>
          </a:p>
          <a:p>
            <a:pPr fontAlgn="auto">
              <a:spcBef>
                <a:spcPts val="0"/>
              </a:spcBef>
              <a:spcAft>
                <a:spcPts val="0"/>
              </a:spcAft>
              <a:defRPr/>
            </a:pPr>
            <a:r>
              <a:rPr lang="en-US" altLang="zh-CN" dirty="0" smtClean="0"/>
              <a:t>(1) </a:t>
            </a:r>
            <a:r>
              <a:rPr lang="zh-CN" altLang="en-US" dirty="0" smtClean="0"/>
              <a:t>在一般分类。</a:t>
            </a:r>
          </a:p>
          <a:p>
            <a:pPr fontAlgn="auto">
              <a:spcBef>
                <a:spcPts val="0"/>
              </a:spcBef>
              <a:spcAft>
                <a:spcPts val="0"/>
              </a:spcAft>
              <a:defRPr/>
            </a:pPr>
            <a:r>
              <a:rPr lang="zh-CN" altLang="en-US" b="1" dirty="0" smtClean="0"/>
              <a:t>　　</a:t>
            </a:r>
            <a:r>
              <a:rPr lang="zh-CN" altLang="en-US" i="1" dirty="0" smtClean="0"/>
              <a:t>功能性需求</a:t>
            </a:r>
            <a:r>
              <a:rPr lang="zh-CN" altLang="en-US" dirty="0" smtClean="0"/>
              <a:t>是说有具体的完成内容的需求。</a:t>
            </a:r>
          </a:p>
          <a:p>
            <a:pPr fontAlgn="auto">
              <a:spcBef>
                <a:spcPts val="0"/>
              </a:spcBef>
              <a:spcAft>
                <a:spcPts val="0"/>
              </a:spcAft>
              <a:defRPr/>
            </a:pPr>
            <a:r>
              <a:rPr lang="zh-CN" altLang="en-US" dirty="0" smtClean="0"/>
              <a:t>　　例如：比如客户登录、邮箱网站的收发收发邮件、论坛网站的发帖留言等。</a:t>
            </a:r>
          </a:p>
          <a:p>
            <a:pPr fontAlgn="auto">
              <a:spcBef>
                <a:spcPts val="0"/>
              </a:spcBef>
              <a:spcAft>
                <a:spcPts val="0"/>
              </a:spcAft>
              <a:defRPr/>
            </a:pPr>
            <a:r>
              <a:rPr lang="zh-CN" altLang="en-US" b="1" dirty="0" smtClean="0"/>
              <a:t>　　</a:t>
            </a:r>
            <a:r>
              <a:rPr lang="zh-CN" altLang="en-US" i="1" dirty="0" smtClean="0"/>
              <a:t>非功能性需求</a:t>
            </a:r>
            <a:r>
              <a:rPr lang="zh-CN" altLang="en-US" dirty="0" smtClean="0"/>
              <a:t>是指软件产品为满足用户业务需求而必须具有且除功能需求以外的特性，包括系统的性能、可靠性、可维护性、可扩充性和对技术和对业务的适应性等。</a:t>
            </a:r>
          </a:p>
          <a:p>
            <a:pPr fontAlgn="auto">
              <a:spcBef>
                <a:spcPts val="0"/>
              </a:spcBef>
              <a:spcAft>
                <a:spcPts val="0"/>
              </a:spcAft>
              <a:defRPr/>
            </a:pPr>
            <a:r>
              <a:rPr lang="zh-CN" altLang="en-US" dirty="0" smtClean="0"/>
              <a:t>　　例如：性能要求：要求系统能满足</a:t>
            </a:r>
            <a:r>
              <a:rPr lang="en-US" altLang="zh-CN" dirty="0" smtClean="0"/>
              <a:t>100</a:t>
            </a:r>
            <a:r>
              <a:rPr lang="zh-CN" altLang="en-US" dirty="0" smtClean="0"/>
              <a:t>个人同时使用，页面反应时间不能超过</a:t>
            </a:r>
            <a:r>
              <a:rPr lang="en-US" altLang="zh-CN" dirty="0" smtClean="0"/>
              <a:t>6</a:t>
            </a:r>
            <a:r>
              <a:rPr lang="zh-CN" altLang="en-US" dirty="0" smtClean="0"/>
              <a:t>秒；</a:t>
            </a:r>
          </a:p>
          <a:p>
            <a:pPr eaLnBrk="0" hangingPunct="0">
              <a:defRPr/>
            </a:pPr>
            <a:r>
              <a:rPr lang="zh-CN" altLang="en-US" dirty="0" smtClean="0"/>
              <a:t>　　　　　可靠性： 系统能</a:t>
            </a:r>
            <a:r>
              <a:rPr lang="en-US" altLang="zh-CN" dirty="0" smtClean="0"/>
              <a:t>7×24</a:t>
            </a:r>
            <a:r>
              <a:rPr lang="zh-CN" altLang="en-US" dirty="0" smtClean="0"/>
              <a:t>小时连续运行，年非计划宕机时间不能高于</a:t>
            </a:r>
            <a:r>
              <a:rPr lang="en-US" altLang="zh-CN" dirty="0" smtClean="0"/>
              <a:t>8</a:t>
            </a:r>
            <a:r>
              <a:rPr lang="zh-CN" altLang="en-US" dirty="0" smtClean="0"/>
              <a:t>小时。要求能快速的部署，特别是在系统出现故障时，能够快速的切换到备用机</a:t>
            </a:r>
          </a:p>
          <a:p>
            <a:pPr fontAlgn="auto">
              <a:spcBef>
                <a:spcPts val="0"/>
              </a:spcBef>
              <a:spcAft>
                <a:spcPts val="0"/>
              </a:spcAft>
              <a:defRPr/>
            </a:pPr>
            <a:r>
              <a:rPr lang="zh-CN" altLang="en-US" dirty="0" smtClean="0"/>
              <a:t> 安全性：即与防止对程序技术局的非授权的故意或者意外访问的能力有关的软件属性。如用户权限、动态口令、数据库字段加密等</a:t>
            </a:r>
            <a:r>
              <a:rPr lang="en-US" altLang="zh-CN" dirty="0" smtClean="0"/>
              <a:t>.</a:t>
            </a:r>
          </a:p>
          <a:p>
            <a:pPr fontAlgn="auto">
              <a:spcBef>
                <a:spcPts val="0"/>
              </a:spcBef>
              <a:spcAft>
                <a:spcPts val="0"/>
              </a:spcAft>
              <a:defRPr/>
            </a:pPr>
            <a:r>
              <a:rPr lang="zh-CN" altLang="en-US" dirty="0" smtClean="0"/>
              <a:t>另联机帮助、日志管理等</a:t>
            </a:r>
          </a:p>
          <a:p>
            <a:pPr fontAlgn="auto">
              <a:spcBef>
                <a:spcPts val="0"/>
              </a:spcBef>
              <a:spcAft>
                <a:spcPts val="0"/>
              </a:spcAft>
              <a:defRPr/>
            </a:pPr>
            <a:endParaRPr lang="zh-CN" altLang="en-US" dirty="0"/>
          </a:p>
        </p:txBody>
      </p:sp>
      <p:sp>
        <p:nvSpPr>
          <p:cNvPr id="2150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C6FE95F-6A94-420D-BB6D-59ED13E1288B}" type="slidenum">
              <a:rPr lang="zh-CN" altLang="en-US"/>
              <a:pPr fontAlgn="base">
                <a:spcBef>
                  <a:spcPct val="0"/>
                </a:spcBef>
                <a:spcAft>
                  <a:spcPct val="0"/>
                </a:spcAft>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92500"/>
          </a:bodyPr>
          <a:lstStyle/>
          <a:p>
            <a:pPr fontAlgn="auto">
              <a:spcBef>
                <a:spcPts val="0"/>
              </a:spcBef>
              <a:spcAft>
                <a:spcPts val="0"/>
              </a:spcAft>
              <a:defRPr/>
            </a:pPr>
            <a:r>
              <a:rPr lang="zh-CN" altLang="en-US" dirty="0" smtClean="0"/>
              <a:t>软件产品的需求可以分为功能性需求和非 功能性需求，其中非功能性需求是常常被轻视，甚至被忽视的一个重要方面。其实，软件产品非功能性定义不仅决定产品的质量，还在很大程度上影响产品的功能需 求定义。如果事先缺乏很好的非功能性需求定义，结果往往是使产品在非功能性需求面前捉襟见肘，甚至淹没功能性需求给用户带来的价值。</a:t>
            </a:r>
          </a:p>
          <a:p>
            <a:pPr fontAlgn="auto">
              <a:spcBef>
                <a:spcPts val="0"/>
              </a:spcBef>
              <a:spcAft>
                <a:spcPts val="0"/>
              </a:spcAft>
              <a:defRPr/>
            </a:pPr>
            <a:r>
              <a:rPr lang="zh-CN" altLang="en-US" dirty="0" smtClean="0"/>
              <a:t>所谓非功能性需求，是指软件产品为满足用户业务需求而必须具有且除功能需求以外的特性。软件产品的非功能性需求包括系统的性能、可靠性、可维护性、可扩充性和对技术和对业务的适应性等。下面对其中的某些指标加以说明。</a:t>
            </a:r>
            <a:endParaRPr lang="en-US" altLang="zh-CN" dirty="0" smtClean="0"/>
          </a:p>
          <a:p>
            <a:pPr fontAlgn="auto">
              <a:spcBef>
                <a:spcPts val="0"/>
              </a:spcBef>
              <a:spcAft>
                <a:spcPts val="0"/>
              </a:spcAft>
              <a:defRPr/>
            </a:pPr>
            <a:endParaRPr lang="en-US" altLang="zh-CN" dirty="0" smtClean="0"/>
          </a:p>
          <a:p>
            <a:pPr fontAlgn="auto">
              <a:spcBef>
                <a:spcPts val="0"/>
              </a:spcBef>
              <a:spcAft>
                <a:spcPts val="0"/>
              </a:spcAft>
              <a:defRPr/>
            </a:pPr>
            <a:r>
              <a:rPr lang="zh-CN" altLang="en-US" b="1" dirty="0" smtClean="0"/>
              <a:t>需求定义：</a:t>
            </a:r>
            <a:r>
              <a:rPr lang="zh-CN" altLang="en-US" dirty="0" smtClean="0"/>
              <a:t>需求（</a:t>
            </a:r>
            <a:r>
              <a:rPr lang="en-US" altLang="zh-CN" dirty="0" smtClean="0"/>
              <a:t>requirement</a:t>
            </a:r>
            <a:r>
              <a:rPr lang="zh-CN" altLang="en-US" dirty="0" smtClean="0"/>
              <a:t>）就是系统（更广义的说法是项目）必须提供的能力和必须遵从的条件。</a:t>
            </a:r>
          </a:p>
          <a:p>
            <a:pPr fontAlgn="auto">
              <a:spcBef>
                <a:spcPts val="0"/>
              </a:spcBef>
              <a:spcAft>
                <a:spcPts val="0"/>
              </a:spcAft>
              <a:defRPr/>
            </a:pPr>
            <a:r>
              <a:rPr lang="zh-CN" altLang="en-US" b="1" dirty="0" smtClean="0"/>
              <a:t>需求分类：</a:t>
            </a:r>
            <a:r>
              <a:rPr lang="zh-CN" altLang="en-US" dirty="0" smtClean="0"/>
              <a:t>使用中，需求按照</a:t>
            </a:r>
            <a:r>
              <a:rPr lang="zh-CN" altLang="en-US" b="1" dirty="0" smtClean="0"/>
              <a:t>功能性</a:t>
            </a:r>
            <a:r>
              <a:rPr lang="zh-CN" altLang="en-US" dirty="0" smtClean="0"/>
              <a:t>（行为的）和</a:t>
            </a:r>
            <a:r>
              <a:rPr lang="zh-CN" altLang="en-US" b="1" dirty="0" smtClean="0"/>
              <a:t>非功能性</a:t>
            </a:r>
            <a:r>
              <a:rPr lang="zh-CN" altLang="en-US" dirty="0" smtClean="0"/>
              <a:t>（其它所有的行为）来</a:t>
            </a:r>
          </a:p>
          <a:p>
            <a:pPr fontAlgn="auto">
              <a:spcBef>
                <a:spcPts val="0"/>
              </a:spcBef>
              <a:spcAft>
                <a:spcPts val="0"/>
              </a:spcAft>
              <a:defRPr/>
            </a:pPr>
            <a:r>
              <a:rPr lang="en-US" altLang="zh-CN" dirty="0" smtClean="0"/>
              <a:t>(1) </a:t>
            </a:r>
            <a:r>
              <a:rPr lang="zh-CN" altLang="en-US" dirty="0" smtClean="0"/>
              <a:t>在一般分类。</a:t>
            </a:r>
          </a:p>
          <a:p>
            <a:pPr fontAlgn="auto">
              <a:spcBef>
                <a:spcPts val="0"/>
              </a:spcBef>
              <a:spcAft>
                <a:spcPts val="0"/>
              </a:spcAft>
              <a:defRPr/>
            </a:pPr>
            <a:r>
              <a:rPr lang="zh-CN" altLang="en-US" b="1" dirty="0" smtClean="0"/>
              <a:t>　　</a:t>
            </a:r>
            <a:r>
              <a:rPr lang="zh-CN" altLang="en-US" i="1" dirty="0" smtClean="0"/>
              <a:t>功能性需求</a:t>
            </a:r>
            <a:r>
              <a:rPr lang="zh-CN" altLang="en-US" dirty="0" smtClean="0"/>
              <a:t>是说有具体的完成内容的需求。</a:t>
            </a:r>
          </a:p>
          <a:p>
            <a:pPr fontAlgn="auto">
              <a:spcBef>
                <a:spcPts val="0"/>
              </a:spcBef>
              <a:spcAft>
                <a:spcPts val="0"/>
              </a:spcAft>
              <a:defRPr/>
            </a:pPr>
            <a:r>
              <a:rPr lang="zh-CN" altLang="en-US" dirty="0" smtClean="0"/>
              <a:t>　　例如：比如客户登录、邮箱网站的收发收发邮件、论坛网站的发帖留言等。</a:t>
            </a:r>
          </a:p>
          <a:p>
            <a:pPr fontAlgn="auto">
              <a:spcBef>
                <a:spcPts val="0"/>
              </a:spcBef>
              <a:spcAft>
                <a:spcPts val="0"/>
              </a:spcAft>
              <a:defRPr/>
            </a:pPr>
            <a:r>
              <a:rPr lang="zh-CN" altLang="en-US" b="1" dirty="0" smtClean="0"/>
              <a:t>　　</a:t>
            </a:r>
            <a:r>
              <a:rPr lang="zh-CN" altLang="en-US" i="1" dirty="0" smtClean="0"/>
              <a:t>非功能性需求</a:t>
            </a:r>
            <a:r>
              <a:rPr lang="zh-CN" altLang="en-US" dirty="0" smtClean="0"/>
              <a:t>是指软件产品为满足用户业务需求而必须具有且除功能需求以外的特性，包括系统的性能、可靠性、可维护性、可扩充性和对技术和对业务的适应性等。</a:t>
            </a:r>
          </a:p>
          <a:p>
            <a:pPr fontAlgn="auto">
              <a:spcBef>
                <a:spcPts val="0"/>
              </a:spcBef>
              <a:spcAft>
                <a:spcPts val="0"/>
              </a:spcAft>
              <a:defRPr/>
            </a:pPr>
            <a:r>
              <a:rPr lang="zh-CN" altLang="en-US" dirty="0" smtClean="0"/>
              <a:t>　　例如：性能要求：要求系统能满足</a:t>
            </a:r>
            <a:r>
              <a:rPr lang="en-US" altLang="zh-CN" dirty="0" smtClean="0"/>
              <a:t>100</a:t>
            </a:r>
            <a:r>
              <a:rPr lang="zh-CN" altLang="en-US" dirty="0" smtClean="0"/>
              <a:t>个人同时使用，页面反应时间不能超过</a:t>
            </a:r>
            <a:r>
              <a:rPr lang="en-US" altLang="zh-CN" dirty="0" smtClean="0"/>
              <a:t>6</a:t>
            </a:r>
            <a:r>
              <a:rPr lang="zh-CN" altLang="en-US" dirty="0" smtClean="0"/>
              <a:t>秒；</a:t>
            </a:r>
          </a:p>
          <a:p>
            <a:pPr eaLnBrk="0" hangingPunct="0">
              <a:defRPr/>
            </a:pPr>
            <a:r>
              <a:rPr lang="zh-CN" altLang="en-US" dirty="0" smtClean="0"/>
              <a:t>　　　　　可靠性： 系统能</a:t>
            </a:r>
            <a:r>
              <a:rPr lang="en-US" altLang="zh-CN" dirty="0" smtClean="0"/>
              <a:t>7×24</a:t>
            </a:r>
            <a:r>
              <a:rPr lang="zh-CN" altLang="en-US" dirty="0" smtClean="0"/>
              <a:t>小时连续运行，年非计划宕机时间不能高于</a:t>
            </a:r>
            <a:r>
              <a:rPr lang="en-US" altLang="zh-CN" dirty="0" smtClean="0"/>
              <a:t>8</a:t>
            </a:r>
            <a:r>
              <a:rPr lang="zh-CN" altLang="en-US" dirty="0" smtClean="0"/>
              <a:t>小时。要求能快速的部署，特别是在系统出现故障时，能够快速的切换到备用机</a:t>
            </a:r>
          </a:p>
          <a:p>
            <a:pPr fontAlgn="auto">
              <a:spcBef>
                <a:spcPts val="0"/>
              </a:spcBef>
              <a:spcAft>
                <a:spcPts val="0"/>
              </a:spcAft>
              <a:defRPr/>
            </a:pPr>
            <a:r>
              <a:rPr lang="zh-CN" altLang="en-US" dirty="0" smtClean="0"/>
              <a:t> 安全性：即与防止对程序技术局的非授权的故意或者意外访问的能力有关的软件属性。如用户权限、动态口令、数据库字段加密等</a:t>
            </a:r>
            <a:r>
              <a:rPr lang="en-US" altLang="zh-CN" dirty="0" smtClean="0"/>
              <a:t>.</a:t>
            </a:r>
          </a:p>
          <a:p>
            <a:pPr fontAlgn="auto">
              <a:spcBef>
                <a:spcPts val="0"/>
              </a:spcBef>
              <a:spcAft>
                <a:spcPts val="0"/>
              </a:spcAft>
              <a:defRPr/>
            </a:pPr>
            <a:r>
              <a:rPr lang="zh-CN" altLang="en-US" dirty="0" smtClean="0"/>
              <a:t>另联机帮助、日志管理等</a:t>
            </a:r>
          </a:p>
          <a:p>
            <a:pPr fontAlgn="auto">
              <a:spcBef>
                <a:spcPts val="0"/>
              </a:spcBef>
              <a:spcAft>
                <a:spcPts val="0"/>
              </a:spcAft>
              <a:defRPr/>
            </a:pPr>
            <a:endParaRPr lang="zh-CN" altLang="en-US" dirty="0"/>
          </a:p>
        </p:txBody>
      </p:sp>
      <p:sp>
        <p:nvSpPr>
          <p:cNvPr id="2150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C6FE95F-6A94-420D-BB6D-59ED13E1288B}" type="slidenum">
              <a:rPr lang="zh-CN" altLang="en-US"/>
              <a:pPr fontAlgn="base">
                <a:spcBef>
                  <a:spcPct val="0"/>
                </a:spcBef>
                <a:spcAft>
                  <a:spcPct val="0"/>
                </a:spcAft>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7290BF01-CEA8-4CB6-931F-AAA95A5576EC}" type="datetimeFigureOut">
              <a:rPr lang="zh-CN" altLang="en-US"/>
              <a:pPr>
                <a:defRPr/>
              </a:pPr>
              <a:t>2017/4/16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AEB07DBD-EA83-48D6-A551-CB21C0148036}"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F06061E2-C470-402C-A5E1-1BDD6BB1CD03}" type="datetimeFigureOut">
              <a:rPr lang="zh-CN" altLang="en-US"/>
              <a:pPr>
                <a:defRPr/>
              </a:pPr>
              <a:t>2017/4/16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1BC2E6A8-65EA-4372-9844-285C0B502F93}"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 y="60324"/>
            <a:ext cx="8229600" cy="654032"/>
          </a:xfrm>
          <a:prstGeom prst="rect">
            <a:avLst/>
          </a:prstGeom>
        </p:spPr>
        <p:txBody>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7D9F2B5B-4F21-4447-BCA0-596E0A54B31D}" type="datetimeFigureOut">
              <a:rPr lang="zh-CN" altLang="en-US"/>
              <a:pPr>
                <a:defRPr/>
              </a:pPr>
              <a:t>2017/4/16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622E2572-3927-46A4-B6F7-5EED9E29E477}"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A4DDAB57-5CD8-49C4-96CE-AB1F6C34556B}" type="datetimeFigureOut">
              <a:rPr lang="zh-CN" altLang="en-US"/>
              <a:pPr>
                <a:defRPr/>
              </a:pPr>
              <a:t>2017/4/16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0707F2A0-532C-4AE3-8A03-EB9B707C7A4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8671AA8A-A00D-4EB8-A4AA-BFF496A54B16}" type="datetimeFigureOut">
              <a:rPr lang="zh-CN" altLang="en-US"/>
              <a:pPr>
                <a:defRPr/>
              </a:pPr>
              <a:t>2017/4/16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462236C0-CC04-4853-A6A7-59E44C7803AB}"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DF0B142C-2E95-4B25-BC40-3404BA826B26}" type="datetimeFigureOut">
              <a:rPr lang="zh-CN" altLang="en-US"/>
              <a:pPr>
                <a:defRPr/>
              </a:pPr>
              <a:t>2017/4/16</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BFE10AAA-6C39-4733-8BF4-F2294D03527F}"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4D613A68-3BA9-4F17-9560-BC13B071F122}" type="datetimeFigureOut">
              <a:rPr lang="zh-CN" altLang="en-US"/>
              <a:pPr>
                <a:defRPr/>
              </a:pPr>
              <a:t>2017/4/16</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C1FDE495-316E-43AE-9D05-5D727C039E6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77FD1C37-C483-4652-91B1-8AC95F0A3148}" type="datetimeFigureOut">
              <a:rPr lang="zh-CN" altLang="en-US"/>
              <a:pPr>
                <a:defRPr/>
              </a:pPr>
              <a:t>2017/4/16</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FACF5772-A3AA-428A-AAEE-106637A5D94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03653B3B-DC49-4DA2-B939-F2C297ADEFA2}" type="datetimeFigureOut">
              <a:rPr lang="zh-CN" altLang="en-US"/>
              <a:pPr>
                <a:defRPr/>
              </a:pPr>
              <a:t>2017/4/16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5791FAAF-A964-4D63-802B-86826568955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C2DAE94C-81C1-4294-8425-400F085D1110}" type="datetimeFigureOut">
              <a:rPr lang="zh-CN" altLang="en-US"/>
              <a:pPr>
                <a:defRPr/>
              </a:pPr>
              <a:t>2017/4/16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AFD74273-C484-4411-AD85-0193C3F06B48}"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627" name="图片 3" descr="001_3.jpg"/>
          <p:cNvPicPr>
            <a:picLocks noChangeAspect="1"/>
          </p:cNvPicPr>
          <p:nvPr userDrawn="1"/>
        </p:nvPicPr>
        <p:blipFill>
          <a:blip r:embed="rId14"/>
          <a:srcRect/>
          <a:stretch>
            <a:fillRect/>
          </a:stretch>
        </p:blipFill>
        <p:spPr bwMode="auto">
          <a:xfrm>
            <a:off x="0" y="750888"/>
            <a:ext cx="9144000" cy="6107112"/>
          </a:xfrm>
          <a:prstGeom prst="rect">
            <a:avLst/>
          </a:prstGeom>
          <a:noFill/>
          <a:ln w="9525">
            <a:noFill/>
            <a:miter lim="800000"/>
            <a:headEnd/>
            <a:tailEnd/>
          </a:ln>
        </p:spPr>
      </p:pic>
      <p:pic>
        <p:nvPicPr>
          <p:cNvPr id="4" name="图片 3" descr="logo.jpg"/>
          <p:cNvPicPr>
            <a:picLocks noChangeAspect="1"/>
          </p:cNvPicPr>
          <p:nvPr userDrawn="1"/>
        </p:nvPicPr>
        <p:blipFill>
          <a:blip r:embed="rId15"/>
          <a:stretch>
            <a:fillRect/>
          </a:stretch>
        </p:blipFill>
        <p:spPr>
          <a:xfrm>
            <a:off x="7215201" y="0"/>
            <a:ext cx="1928799" cy="64291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60"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5"/>
          <p:cNvSpPr txBox="1">
            <a:spLocks noChangeArrowheads="1"/>
          </p:cNvSpPr>
          <p:nvPr/>
        </p:nvSpPr>
        <p:spPr bwMode="auto">
          <a:xfrm>
            <a:off x="1690688" y="5715000"/>
            <a:ext cx="6173485" cy="630942"/>
          </a:xfrm>
          <a:prstGeom prst="rect">
            <a:avLst/>
          </a:prstGeom>
          <a:noFill/>
          <a:ln w="9525">
            <a:noFill/>
            <a:miter lim="800000"/>
            <a:headEnd/>
            <a:tailEnd/>
          </a:ln>
        </p:spPr>
        <p:txBody>
          <a:bodyPr wrap="none">
            <a:spAutoFit/>
          </a:bodyPr>
          <a:lstStyle/>
          <a:p>
            <a:r>
              <a:rPr lang="zh-CN" altLang="en-US" b="1" dirty="0">
                <a:latin typeface="微软雅黑" pitchFamily="34" charset="-122"/>
                <a:ea typeface="微软雅黑" pitchFamily="34" charset="-122"/>
              </a:rPr>
              <a:t>深   圳   </a:t>
            </a:r>
            <a:r>
              <a:rPr lang="zh-CN" altLang="en-US" b="1" dirty="0" smtClean="0">
                <a:latin typeface="微软雅黑" pitchFamily="34" charset="-122"/>
                <a:ea typeface="微软雅黑" pitchFamily="34" charset="-122"/>
              </a:rPr>
              <a:t>博    睿   同   创   信   息   技   术   有   </a:t>
            </a:r>
            <a:r>
              <a:rPr lang="zh-CN" altLang="en-US" b="1" dirty="0">
                <a:latin typeface="微软雅黑" pitchFamily="34" charset="-122"/>
                <a:ea typeface="微软雅黑" pitchFamily="34" charset="-122"/>
              </a:rPr>
              <a:t>限   公   司</a:t>
            </a:r>
            <a:endParaRPr lang="en-US" altLang="zh-CN" b="1" dirty="0">
              <a:latin typeface="微软雅黑" pitchFamily="34" charset="-122"/>
              <a:ea typeface="微软雅黑" pitchFamily="34" charset="-122"/>
            </a:endParaRPr>
          </a:p>
          <a:p>
            <a:pPr algn="dist"/>
            <a:r>
              <a:rPr lang="en-US" altLang="zh-CN" sz="1700" dirty="0">
                <a:latin typeface="微软雅黑" pitchFamily="34" charset="-122"/>
                <a:ea typeface="微软雅黑" pitchFamily="34" charset="-122"/>
              </a:rPr>
              <a:t> Shenzhen  </a:t>
            </a:r>
            <a:r>
              <a:rPr lang="en-US" altLang="zh-CN" sz="1700" dirty="0" err="1" smtClean="0">
                <a:latin typeface="微软雅黑" pitchFamily="34" charset="-122"/>
                <a:ea typeface="微软雅黑" pitchFamily="34" charset="-122"/>
              </a:rPr>
              <a:t>brtesting</a:t>
            </a:r>
            <a:r>
              <a:rPr lang="en-US" altLang="zh-CN" sz="1700" dirty="0" smtClean="0">
                <a:latin typeface="微软雅黑" pitchFamily="34" charset="-122"/>
                <a:ea typeface="微软雅黑" pitchFamily="34" charset="-122"/>
              </a:rPr>
              <a:t>  </a:t>
            </a:r>
            <a:r>
              <a:rPr lang="en-US" altLang="zh-CN" sz="1700" dirty="0">
                <a:latin typeface="微软雅黑" pitchFamily="34" charset="-122"/>
                <a:ea typeface="微软雅黑" pitchFamily="34" charset="-122"/>
              </a:rPr>
              <a:t>Information  Consulting  Co . , LTD</a:t>
            </a:r>
            <a:endParaRPr lang="zh-CN" altLang="en-US" sz="1700" dirty="0">
              <a:latin typeface="微软雅黑" pitchFamily="34" charset="-122"/>
              <a:ea typeface="微软雅黑" pitchFamily="34" charset="-122"/>
            </a:endParaRPr>
          </a:p>
        </p:txBody>
      </p:sp>
      <p:sp>
        <p:nvSpPr>
          <p:cNvPr id="4" name="TextBox 3"/>
          <p:cNvSpPr txBox="1"/>
          <p:nvPr/>
        </p:nvSpPr>
        <p:spPr>
          <a:xfrm>
            <a:off x="571501" y="1500188"/>
            <a:ext cx="7929590" cy="830262"/>
          </a:xfrm>
          <a:prstGeom prst="rect">
            <a:avLst/>
          </a:prstGeom>
          <a:noFill/>
        </p:spPr>
        <p:txBody>
          <a:bodyPr wrap="square">
            <a:spAutoFit/>
          </a:bodyPr>
          <a:lstStyle/>
          <a:p>
            <a:pPr algn="ctr" fontAlgn="auto">
              <a:spcBef>
                <a:spcPts val="0"/>
              </a:spcBef>
              <a:spcAft>
                <a:spcPts val="0"/>
              </a:spcAft>
              <a:defRPr/>
            </a:pPr>
            <a:r>
              <a:rPr lang="zh-CN" altLang="en-US" sz="4800" b="1" dirty="0">
                <a:latin typeface="+mj-ea"/>
                <a:ea typeface="+mj-ea"/>
              </a:rPr>
              <a:t>测试需求分析</a:t>
            </a:r>
            <a:endParaRPr lang="zh-CN" altLang="en-US" sz="4800" b="1" dirty="0">
              <a:solidFill>
                <a:srgbClr val="FF0000"/>
              </a:solidFill>
              <a:latin typeface="+mj-ea"/>
              <a:ea typeface="+mj-ea"/>
            </a:endParaRPr>
          </a:p>
        </p:txBody>
      </p:sp>
      <p:pic>
        <p:nvPicPr>
          <p:cNvPr id="9217" name="Picture 1"/>
          <p:cNvPicPr>
            <a:picLocks noChangeAspect="1" noChangeArrowheads="1"/>
          </p:cNvPicPr>
          <p:nvPr/>
        </p:nvPicPr>
        <p:blipFill>
          <a:blip r:embed="rId2"/>
          <a:srcRect/>
          <a:stretch>
            <a:fillRect/>
          </a:stretch>
        </p:blipFill>
        <p:spPr bwMode="auto">
          <a:xfrm>
            <a:off x="2321917" y="2786058"/>
            <a:ext cx="3964595" cy="2143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0325"/>
            <a:ext cx="8229600" cy="654050"/>
          </a:xfrm>
        </p:spPr>
        <p:txBody>
          <a:bodyPr/>
          <a:lstStyle/>
          <a:p>
            <a:pPr fontAlgn="auto">
              <a:spcAft>
                <a:spcPts val="0"/>
              </a:spcAft>
              <a:defRPr/>
            </a:pPr>
            <a:r>
              <a:rPr lang="en-US" dirty="0" smtClean="0">
                <a:latin typeface="+mj-ea"/>
              </a:rPr>
              <a:t>Chapter 3 </a:t>
            </a:r>
            <a:r>
              <a:rPr lang="zh-CN" altLang="en-US" dirty="0" smtClean="0">
                <a:latin typeface="+mj-ea"/>
              </a:rPr>
              <a:t>实例</a:t>
            </a:r>
            <a:r>
              <a:rPr lang="en-US" altLang="zh-CN" dirty="0" smtClean="0"/>
              <a:t>--</a:t>
            </a:r>
            <a:r>
              <a:rPr lang="en-US" altLang="zh-CN" dirty="0" err="1" smtClean="0"/>
              <a:t>Ecshop</a:t>
            </a:r>
            <a:r>
              <a:rPr lang="en-US" altLang="zh-CN" dirty="0" smtClean="0"/>
              <a:t> </a:t>
            </a:r>
            <a:endParaRPr lang="zh-CN" altLang="en-US" dirty="0"/>
          </a:p>
        </p:txBody>
      </p:sp>
      <p:sp>
        <p:nvSpPr>
          <p:cNvPr id="34818" name="内容占位符 4"/>
          <p:cNvSpPr>
            <a:spLocks noGrp="1"/>
          </p:cNvSpPr>
          <p:nvPr>
            <p:ph idx="1"/>
          </p:nvPr>
        </p:nvSpPr>
        <p:spPr bwMode="auto">
          <a:xfrm>
            <a:off x="214313" y="928688"/>
            <a:ext cx="8229600" cy="571500"/>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000" smtClean="0"/>
              <a:t>后台</a:t>
            </a:r>
            <a:r>
              <a:rPr lang="en-US" altLang="zh-CN" sz="2000" smtClean="0"/>
              <a:t>-</a:t>
            </a:r>
            <a:r>
              <a:rPr lang="zh-CN" altLang="en-US" sz="2000" smtClean="0"/>
              <a:t>商品列表功能（详细见测试需求分析列表）</a:t>
            </a:r>
          </a:p>
        </p:txBody>
      </p:sp>
      <p:pic>
        <p:nvPicPr>
          <p:cNvPr id="34819" name="Picture 2"/>
          <p:cNvPicPr>
            <a:picLocks noChangeAspect="1" noChangeArrowheads="1"/>
          </p:cNvPicPr>
          <p:nvPr/>
        </p:nvPicPr>
        <p:blipFill>
          <a:blip r:embed="rId2"/>
          <a:srcRect/>
          <a:stretch>
            <a:fillRect/>
          </a:stretch>
        </p:blipFill>
        <p:spPr bwMode="auto">
          <a:xfrm>
            <a:off x="0" y="1357313"/>
            <a:ext cx="9144000" cy="2819400"/>
          </a:xfrm>
          <a:prstGeom prst="rect">
            <a:avLst/>
          </a:prstGeom>
          <a:noFill/>
          <a:ln w="9525">
            <a:noFill/>
            <a:miter lim="800000"/>
            <a:headEnd/>
            <a:tailEnd/>
          </a:ln>
        </p:spPr>
      </p:pic>
      <p:sp>
        <p:nvSpPr>
          <p:cNvPr id="34820" name="内容占位符 4"/>
          <p:cNvSpPr txBox="1">
            <a:spLocks/>
          </p:cNvSpPr>
          <p:nvPr/>
        </p:nvSpPr>
        <p:spPr bwMode="auto">
          <a:xfrm>
            <a:off x="214313" y="4286250"/>
            <a:ext cx="8229600" cy="428625"/>
          </a:xfrm>
          <a:prstGeom prst="rect">
            <a:avLst/>
          </a:prstGeom>
          <a:noFill/>
          <a:ln w="9525">
            <a:noFill/>
            <a:miter lim="800000"/>
            <a:headEnd/>
            <a:tailEnd/>
          </a:ln>
        </p:spPr>
        <p:txBody>
          <a:bodyPr/>
          <a:lstStyle/>
          <a:p>
            <a:pPr marL="342900" indent="-342900">
              <a:spcBef>
                <a:spcPct val="20000"/>
              </a:spcBef>
              <a:buFont typeface="Arial" charset="0"/>
              <a:buChar char="•"/>
            </a:pPr>
            <a:r>
              <a:rPr lang="zh-CN" altLang="en-US" sz="2000">
                <a:latin typeface="Calibri" pitchFamily="34" charset="0"/>
              </a:rPr>
              <a:t>   测试需求分析列表：</a:t>
            </a:r>
          </a:p>
        </p:txBody>
      </p:sp>
      <p:pic>
        <p:nvPicPr>
          <p:cNvPr id="34821" name="Picture 4"/>
          <p:cNvPicPr>
            <a:picLocks noChangeAspect="1" noChangeArrowheads="1"/>
          </p:cNvPicPr>
          <p:nvPr/>
        </p:nvPicPr>
        <p:blipFill>
          <a:blip r:embed="rId3"/>
          <a:srcRect/>
          <a:stretch>
            <a:fillRect/>
          </a:stretch>
        </p:blipFill>
        <p:spPr bwMode="auto">
          <a:xfrm>
            <a:off x="0" y="4786313"/>
            <a:ext cx="9144000" cy="189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0325"/>
            <a:ext cx="8229600" cy="654050"/>
          </a:xfrm>
        </p:spPr>
        <p:txBody>
          <a:bodyPr/>
          <a:lstStyle/>
          <a:p>
            <a:pPr fontAlgn="auto">
              <a:spcAft>
                <a:spcPts val="0"/>
              </a:spcAft>
              <a:defRPr/>
            </a:pPr>
            <a:r>
              <a:rPr lang="en-US" dirty="0" smtClean="0">
                <a:latin typeface="+mj-ea"/>
              </a:rPr>
              <a:t>Chapter 3 </a:t>
            </a:r>
            <a:r>
              <a:rPr lang="zh-CN" altLang="en-US" dirty="0" smtClean="0">
                <a:latin typeface="+mj-ea"/>
              </a:rPr>
              <a:t>实例</a:t>
            </a:r>
            <a:r>
              <a:rPr lang="en-US" altLang="zh-CN" dirty="0" smtClean="0"/>
              <a:t>--</a:t>
            </a:r>
            <a:r>
              <a:rPr lang="en-US" altLang="zh-CN" dirty="0" err="1" smtClean="0"/>
              <a:t>Ecshop</a:t>
            </a:r>
            <a:r>
              <a:rPr lang="en-US" altLang="zh-CN" dirty="0" smtClean="0"/>
              <a:t> </a:t>
            </a:r>
            <a:endParaRPr lang="zh-CN" altLang="en-US" dirty="0"/>
          </a:p>
        </p:txBody>
      </p:sp>
      <p:sp>
        <p:nvSpPr>
          <p:cNvPr id="35842" name="内容占位符 2"/>
          <p:cNvSpPr>
            <a:spLocks noGrp="1"/>
          </p:cNvSpPr>
          <p:nvPr>
            <p:ph idx="1"/>
          </p:nvPr>
        </p:nvSpPr>
        <p:spPr bwMode="auto">
          <a:xfrm>
            <a:off x="357188" y="928688"/>
            <a:ext cx="8229600" cy="571500"/>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000" smtClean="0"/>
              <a:t>前台</a:t>
            </a:r>
            <a:r>
              <a:rPr lang="en-US" altLang="zh-CN" sz="2000" smtClean="0"/>
              <a:t>-</a:t>
            </a:r>
            <a:r>
              <a:rPr lang="zh-CN" altLang="en-US" sz="2000" smtClean="0"/>
              <a:t>首页功能 </a:t>
            </a:r>
            <a:r>
              <a:rPr lang="zh-CN" altLang="en-US" sz="1100" smtClean="0"/>
              <a:t>（详细见测试需求列表）</a:t>
            </a:r>
          </a:p>
        </p:txBody>
      </p:sp>
      <p:pic>
        <p:nvPicPr>
          <p:cNvPr id="35843" name="Picture 2"/>
          <p:cNvPicPr>
            <a:picLocks noChangeAspect="1" noChangeArrowheads="1"/>
          </p:cNvPicPr>
          <p:nvPr/>
        </p:nvPicPr>
        <p:blipFill>
          <a:blip r:embed="rId2"/>
          <a:srcRect/>
          <a:stretch>
            <a:fillRect/>
          </a:stretch>
        </p:blipFill>
        <p:spPr bwMode="auto">
          <a:xfrm>
            <a:off x="0" y="1500188"/>
            <a:ext cx="9144000" cy="2428875"/>
          </a:xfrm>
          <a:prstGeom prst="rect">
            <a:avLst/>
          </a:prstGeom>
          <a:noFill/>
          <a:ln w="9525">
            <a:noFill/>
            <a:miter lim="800000"/>
            <a:headEnd/>
            <a:tailEnd/>
          </a:ln>
        </p:spPr>
      </p:pic>
      <p:sp>
        <p:nvSpPr>
          <p:cNvPr id="35844" name="内容占位符 2"/>
          <p:cNvSpPr txBox="1">
            <a:spLocks/>
          </p:cNvSpPr>
          <p:nvPr/>
        </p:nvSpPr>
        <p:spPr bwMode="auto">
          <a:xfrm>
            <a:off x="285750" y="4071938"/>
            <a:ext cx="8229600" cy="428625"/>
          </a:xfrm>
          <a:prstGeom prst="rect">
            <a:avLst/>
          </a:prstGeom>
          <a:noFill/>
          <a:ln w="9525">
            <a:noFill/>
            <a:miter lim="800000"/>
            <a:headEnd/>
            <a:tailEnd/>
          </a:ln>
        </p:spPr>
        <p:txBody>
          <a:bodyPr/>
          <a:lstStyle/>
          <a:p>
            <a:pPr marL="342900" indent="-342900">
              <a:spcBef>
                <a:spcPct val="20000"/>
              </a:spcBef>
              <a:buFont typeface="Arial" charset="0"/>
              <a:buChar char="•"/>
            </a:pPr>
            <a:r>
              <a:rPr lang="zh-CN" altLang="en-US" sz="2000">
                <a:latin typeface="Calibri" pitchFamily="34" charset="0"/>
              </a:rPr>
              <a:t>测试需求分析列表</a:t>
            </a:r>
          </a:p>
        </p:txBody>
      </p:sp>
      <p:pic>
        <p:nvPicPr>
          <p:cNvPr id="35845" name="Picture 3"/>
          <p:cNvPicPr>
            <a:picLocks noChangeAspect="1" noChangeArrowheads="1"/>
          </p:cNvPicPr>
          <p:nvPr/>
        </p:nvPicPr>
        <p:blipFill>
          <a:blip r:embed="rId3"/>
          <a:srcRect/>
          <a:stretch>
            <a:fillRect/>
          </a:stretch>
        </p:blipFill>
        <p:spPr bwMode="auto">
          <a:xfrm>
            <a:off x="0" y="4500563"/>
            <a:ext cx="9144000" cy="2357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内容占位符 3" descr="2011091521504613265.jpg"/>
          <p:cNvPicPr>
            <a:picLocks noGrp="1" noChangeAspect="1"/>
          </p:cNvPicPr>
          <p:nvPr>
            <p:ph idx="1"/>
          </p:nvPr>
        </p:nvPicPr>
        <p:blipFill>
          <a:blip r:embed="rId2"/>
          <a:srcRect/>
          <a:stretch>
            <a:fillRect/>
          </a:stretch>
        </p:blipFill>
        <p:spPr bwMode="auto">
          <a:xfrm>
            <a:off x="0" y="765175"/>
            <a:ext cx="9144000" cy="6092825"/>
          </a:xfrm>
          <a:noFill/>
          <a:ln>
            <a:miter lim="800000"/>
            <a:headEnd/>
            <a:tailEnd/>
          </a:ln>
        </p:spPr>
      </p:pic>
      <p:sp>
        <p:nvSpPr>
          <p:cNvPr id="37890" name="标题 1"/>
          <p:cNvSpPr>
            <a:spLocks noGrp="1"/>
          </p:cNvSpPr>
          <p:nvPr>
            <p:ph type="title"/>
          </p:nvPr>
        </p:nvSpPr>
        <p:spPr bwMode="auto">
          <a:xfrm>
            <a:off x="0" y="60325"/>
            <a:ext cx="3286116" cy="6540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培训总结</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143000" y="1785938"/>
            <a:ext cx="7215188" cy="576262"/>
          </a:xfrm>
          <a:prstGeom prst="rect">
            <a:avLst/>
          </a:prstGeom>
          <a:ln/>
        </p:spPr>
        <p:txBody>
          <a:bodyPr/>
          <a:lstStyle/>
          <a:p>
            <a:pPr marL="342900" indent="-342900" fontAlgn="auto">
              <a:lnSpc>
                <a:spcPct val="120000"/>
              </a:lnSpc>
              <a:spcBef>
                <a:spcPct val="25000"/>
              </a:spcBef>
              <a:spcAft>
                <a:spcPts val="0"/>
              </a:spcAft>
              <a:defRPr/>
            </a:pPr>
            <a:r>
              <a:rPr lang="en-US" sz="3200" dirty="0">
                <a:latin typeface="+mj-ea"/>
                <a:ea typeface="+mj-ea"/>
              </a:rPr>
              <a:t>Chapter 1 </a:t>
            </a:r>
            <a:r>
              <a:rPr lang="zh-CN" altLang="en-US" sz="3200" dirty="0">
                <a:latin typeface="+mj-ea"/>
                <a:ea typeface="+mj-ea"/>
              </a:rPr>
              <a:t>测试需求概述</a:t>
            </a:r>
            <a:endParaRPr lang="en-US" sz="3200" dirty="0">
              <a:solidFill>
                <a:srgbClr val="FF0000"/>
              </a:solidFill>
              <a:latin typeface="+mj-ea"/>
              <a:ea typeface="+mj-ea"/>
            </a:endParaRPr>
          </a:p>
        </p:txBody>
      </p:sp>
      <p:sp>
        <p:nvSpPr>
          <p:cNvPr id="7" name="Rectangle 4"/>
          <p:cNvSpPr>
            <a:spLocks noChangeArrowheads="1"/>
          </p:cNvSpPr>
          <p:nvPr/>
        </p:nvSpPr>
        <p:spPr bwMode="auto">
          <a:xfrm>
            <a:off x="1143000" y="2500313"/>
            <a:ext cx="5643563" cy="560387"/>
          </a:xfrm>
          <a:prstGeom prst="rect">
            <a:avLst/>
          </a:prstGeom>
          <a:noFill/>
          <a:ln w="9525">
            <a:noFill/>
            <a:miter lim="800000"/>
            <a:headEnd/>
            <a:tailEnd/>
          </a:ln>
          <a:effectLst/>
        </p:spPr>
        <p:txBody>
          <a:bodyPr/>
          <a:lstStyle/>
          <a:p>
            <a:pPr marL="342900" indent="-342900" fontAlgn="auto">
              <a:lnSpc>
                <a:spcPct val="110000"/>
              </a:lnSpc>
              <a:spcBef>
                <a:spcPct val="25000"/>
              </a:spcBef>
              <a:spcAft>
                <a:spcPts val="0"/>
              </a:spcAft>
              <a:buSzPct val="110000"/>
              <a:defRPr/>
            </a:pPr>
            <a:r>
              <a:rPr lang="en-US" sz="3200" dirty="0">
                <a:latin typeface="+mj-ea"/>
                <a:ea typeface="+mj-ea"/>
              </a:rPr>
              <a:t>Chapter 2 </a:t>
            </a:r>
            <a:r>
              <a:rPr lang="zh-CN" altLang="en-US" sz="3200" dirty="0">
                <a:latin typeface="+mj-ea"/>
                <a:ea typeface="+mj-ea"/>
              </a:rPr>
              <a:t>测试需求分析过程</a:t>
            </a:r>
          </a:p>
        </p:txBody>
      </p:sp>
      <p:sp>
        <p:nvSpPr>
          <p:cNvPr id="17411" name="TextBox 11"/>
          <p:cNvSpPr txBox="1">
            <a:spLocks noChangeArrowheads="1"/>
          </p:cNvSpPr>
          <p:nvPr/>
        </p:nvSpPr>
        <p:spPr bwMode="auto">
          <a:xfrm>
            <a:off x="0" y="0"/>
            <a:ext cx="2570163" cy="769938"/>
          </a:xfrm>
          <a:prstGeom prst="rect">
            <a:avLst/>
          </a:prstGeom>
          <a:noFill/>
          <a:ln w="9525">
            <a:noFill/>
            <a:miter lim="800000"/>
            <a:headEnd/>
            <a:tailEnd/>
          </a:ln>
        </p:spPr>
        <p:txBody>
          <a:bodyPr wrap="none">
            <a:spAutoFit/>
          </a:bodyPr>
          <a:lstStyle/>
          <a:p>
            <a:r>
              <a:rPr lang="zh-CN" altLang="en-US" sz="4400">
                <a:latin typeface="Calibri" pitchFamily="34" charset="0"/>
              </a:rPr>
              <a:t>课程目 录</a:t>
            </a:r>
          </a:p>
        </p:txBody>
      </p:sp>
      <p:sp>
        <p:nvSpPr>
          <p:cNvPr id="6" name="Rectangle 3"/>
          <p:cNvSpPr txBox="1">
            <a:spLocks noChangeArrowheads="1"/>
          </p:cNvSpPr>
          <p:nvPr/>
        </p:nvSpPr>
        <p:spPr>
          <a:xfrm>
            <a:off x="1143000" y="3143250"/>
            <a:ext cx="7215188" cy="576263"/>
          </a:xfrm>
          <a:prstGeom prst="rect">
            <a:avLst/>
          </a:prstGeom>
          <a:ln/>
        </p:spPr>
        <p:txBody>
          <a:bodyPr/>
          <a:lstStyle/>
          <a:p>
            <a:pPr marL="342900" indent="-342900" fontAlgn="auto">
              <a:lnSpc>
                <a:spcPct val="120000"/>
              </a:lnSpc>
              <a:spcBef>
                <a:spcPct val="25000"/>
              </a:spcBef>
              <a:spcAft>
                <a:spcPts val="0"/>
              </a:spcAft>
              <a:defRPr/>
            </a:pPr>
            <a:r>
              <a:rPr lang="en-US" sz="3200" dirty="0">
                <a:latin typeface="+mj-ea"/>
                <a:ea typeface="+mj-ea"/>
              </a:rPr>
              <a:t>Chapter 3 </a:t>
            </a:r>
            <a:r>
              <a:rPr lang="zh-CN" altLang="en-US" sz="3200" dirty="0">
                <a:latin typeface="+mj-ea"/>
                <a:ea typeface="+mj-ea"/>
              </a:rPr>
              <a:t>实例</a:t>
            </a:r>
            <a:endParaRPr lang="en-US" sz="320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0" y="60325"/>
            <a:ext cx="8229600" cy="654050"/>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测试需求</a:t>
            </a:r>
          </a:p>
        </p:txBody>
      </p:sp>
      <p:sp>
        <p:nvSpPr>
          <p:cNvPr id="4" name="Rectangle 3"/>
          <p:cNvSpPr txBox="1">
            <a:spLocks noChangeArrowheads="1"/>
          </p:cNvSpPr>
          <p:nvPr/>
        </p:nvSpPr>
        <p:spPr>
          <a:xfrm>
            <a:off x="168275" y="928688"/>
            <a:ext cx="7189788" cy="681037"/>
          </a:xfrm>
          <a:prstGeom prst="rect">
            <a:avLst/>
          </a:prstGeom>
          <a:ln/>
        </p:spPr>
        <p:txBody>
          <a:bodyPr/>
          <a:lstStyle/>
          <a:p>
            <a:pPr marL="342900" indent="-342900" fontAlgn="auto">
              <a:spcBef>
                <a:spcPct val="25000"/>
              </a:spcBef>
              <a:spcAft>
                <a:spcPts val="0"/>
              </a:spcAft>
              <a:defRPr/>
            </a:pPr>
            <a:r>
              <a:rPr lang="en-US" sz="3200" dirty="0">
                <a:latin typeface="+mj-ea"/>
                <a:ea typeface="+mj-ea"/>
              </a:rPr>
              <a:t>Chapter 1 </a:t>
            </a:r>
            <a:r>
              <a:rPr lang="zh-CN" altLang="en-US" sz="3200" dirty="0">
                <a:latin typeface="+mj-ea"/>
                <a:ea typeface="+mj-ea"/>
              </a:rPr>
              <a:t>测试需求概述</a:t>
            </a:r>
            <a:endParaRPr lang="zh-CN" altLang="en-US" sz="3200" dirty="0">
              <a:solidFill>
                <a:srgbClr val="FF0000"/>
              </a:solidFill>
              <a:latin typeface="+mj-ea"/>
              <a:ea typeface="+mj-ea"/>
            </a:endParaRPr>
          </a:p>
        </p:txBody>
      </p:sp>
      <p:sp>
        <p:nvSpPr>
          <p:cNvPr id="5" name="Rectangle 4"/>
          <p:cNvSpPr>
            <a:spLocks noChangeArrowheads="1"/>
          </p:cNvSpPr>
          <p:nvPr/>
        </p:nvSpPr>
        <p:spPr bwMode="auto">
          <a:xfrm>
            <a:off x="1233488" y="1643063"/>
            <a:ext cx="4624387" cy="2808287"/>
          </a:xfrm>
          <a:prstGeom prst="rect">
            <a:avLst/>
          </a:prstGeom>
          <a:noFill/>
          <a:ln w="9525">
            <a:noFill/>
            <a:miter lim="800000"/>
            <a:headEnd/>
            <a:tailEnd/>
          </a:ln>
          <a:effectLst/>
        </p:spPr>
        <p:txBody>
          <a:bodyPr/>
          <a:lstStyle/>
          <a:p>
            <a:pPr marL="342900" indent="-342900" fontAlgn="auto">
              <a:lnSpc>
                <a:spcPct val="170000"/>
              </a:lnSpc>
              <a:spcBef>
                <a:spcPct val="20000"/>
              </a:spcBef>
              <a:spcAft>
                <a:spcPts val="0"/>
              </a:spcAft>
              <a:buClr>
                <a:schemeClr val="folHlink"/>
              </a:buClr>
              <a:buSzPct val="110000"/>
              <a:buFont typeface="Wingdings" pitchFamily="2" charset="2"/>
              <a:buNone/>
              <a:defRPr/>
            </a:pPr>
            <a:r>
              <a:rPr lang="zh-CN" altLang="en-US" sz="2400" dirty="0">
                <a:latin typeface="+mj-ea"/>
                <a:ea typeface="+mj-ea"/>
              </a:rPr>
              <a:t>1.1 什么是测试需求</a:t>
            </a:r>
            <a:endParaRPr lang="zh-CN" altLang="en-US" sz="2400" dirty="0">
              <a:solidFill>
                <a:srgbClr val="FF0000"/>
              </a:solidFill>
              <a:latin typeface="+mj-ea"/>
              <a:ea typeface="+mj-ea"/>
            </a:endParaRPr>
          </a:p>
          <a:p>
            <a:pPr marL="342900" indent="-342900" fontAlgn="auto">
              <a:lnSpc>
                <a:spcPct val="170000"/>
              </a:lnSpc>
              <a:spcBef>
                <a:spcPct val="20000"/>
              </a:spcBef>
              <a:spcAft>
                <a:spcPts val="0"/>
              </a:spcAft>
              <a:buClr>
                <a:schemeClr val="folHlink"/>
              </a:buClr>
              <a:buSzPct val="110000"/>
              <a:buFont typeface="Wingdings" pitchFamily="2" charset="2"/>
              <a:buNone/>
              <a:defRPr/>
            </a:pPr>
            <a:r>
              <a:rPr lang="zh-CN" altLang="en-US" sz="2400" dirty="0">
                <a:latin typeface="+mj-ea"/>
                <a:ea typeface="+mj-ea"/>
                <a:sym typeface="Arial" pitchFamily="34" charset="0"/>
              </a:rPr>
              <a:t>1.2 测试需求的特征</a:t>
            </a:r>
          </a:p>
        </p:txBody>
      </p:sp>
      <p:graphicFrame>
        <p:nvGraphicFramePr>
          <p:cNvPr id="7169" name="Object 1">
            <a:hlinkClick r:id="" action="ppaction://ole?verb=0"/>
          </p:cNvPr>
          <p:cNvGraphicFramePr>
            <a:graphicFrameLocks/>
          </p:cNvGraphicFramePr>
          <p:nvPr/>
        </p:nvGraphicFramePr>
        <p:xfrm>
          <a:off x="5491163" y="3886200"/>
          <a:ext cx="2814637" cy="2565400"/>
        </p:xfrm>
        <a:graphic>
          <a:graphicData uri="http://schemas.openxmlformats.org/presentationml/2006/ole">
            <p:oleObj spid="_x0000_s7169" name="Microsoft ClipArt Gallery" r:id="rId3" imgW="6238800" imgH="5682960" progId="">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0325"/>
            <a:ext cx="8229600" cy="654050"/>
          </a:xfrm>
        </p:spPr>
        <p:txBody>
          <a:bodyPr/>
          <a:lstStyle/>
          <a:p>
            <a:pPr fontAlgn="auto">
              <a:spcAft>
                <a:spcPts val="0"/>
              </a:spcAft>
              <a:defRPr/>
            </a:pPr>
            <a:r>
              <a:rPr lang="zh-CN" altLang="en-US" dirty="0" smtClean="0">
                <a:latin typeface="+mj-ea"/>
              </a:rPr>
              <a:t>需求分析</a:t>
            </a:r>
            <a:endParaRPr lang="zh-CN" altLang="en-US" dirty="0">
              <a:solidFill>
                <a:srgbClr val="FF0000"/>
              </a:solidFill>
            </a:endParaRPr>
          </a:p>
        </p:txBody>
      </p:sp>
      <p:sp>
        <p:nvSpPr>
          <p:cNvPr id="4" name="Rectangle 3"/>
          <p:cNvSpPr txBox="1">
            <a:spLocks noChangeArrowheads="1"/>
          </p:cNvSpPr>
          <p:nvPr/>
        </p:nvSpPr>
        <p:spPr>
          <a:xfrm>
            <a:off x="428625" y="1143000"/>
            <a:ext cx="8412163" cy="4357688"/>
          </a:xfrm>
          <a:prstGeom prst="rect">
            <a:avLst/>
          </a:prstGeom>
          <a:ln/>
        </p:spPr>
        <p:txBody>
          <a:bodyPr/>
          <a:lstStyle/>
          <a:p>
            <a:pPr fontAlgn="auto">
              <a:lnSpc>
                <a:spcPct val="140000"/>
              </a:lnSpc>
              <a:spcAft>
                <a:spcPts val="0"/>
              </a:spcAft>
              <a:buFont typeface="Wingdings" pitchFamily="2" charset="2"/>
              <a:buChar char="p"/>
              <a:defRPr/>
            </a:pPr>
            <a:r>
              <a:rPr lang="zh-CN" altLang="en-US" dirty="0" smtClean="0">
                <a:latin typeface="+mj-ea"/>
                <a:ea typeface="+mj-ea"/>
                <a:sym typeface="Arial" pitchFamily="34" charset="0"/>
              </a:rPr>
              <a:t>需求分析，是</a:t>
            </a:r>
            <a:r>
              <a:rPr lang="zh-CN" altLang="en-US" dirty="0" smtClean="0">
                <a:latin typeface="+mj-ea"/>
                <a:ea typeface="+mj-ea"/>
                <a:sym typeface="Arial" pitchFamily="34" charset="0"/>
              </a:rPr>
              <a:t>对用户的业务活动进行分析，明确在用户的业务环境中软件系统</a:t>
            </a:r>
            <a:r>
              <a:rPr lang="zh-CN" altLang="en-US" dirty="0" smtClean="0">
                <a:latin typeface="+mj-ea"/>
                <a:ea typeface="+mj-ea"/>
                <a:sym typeface="Arial" pitchFamily="34" charset="0"/>
              </a:rPr>
              <a:t>应该</a:t>
            </a:r>
            <a:r>
              <a:rPr lang="en-US" altLang="zh-CN" dirty="0" smtClean="0">
                <a:latin typeface="+mj-ea"/>
                <a:ea typeface="+mj-ea"/>
                <a:sym typeface="Arial" pitchFamily="34" charset="0"/>
              </a:rPr>
              <a:t>“</a:t>
            </a:r>
            <a:r>
              <a:rPr lang="zh-CN" altLang="en-US" dirty="0" smtClean="0">
                <a:latin typeface="+mj-ea"/>
                <a:ea typeface="+mj-ea"/>
                <a:sym typeface="Arial" pitchFamily="34" charset="0"/>
              </a:rPr>
              <a:t>做什么</a:t>
            </a:r>
            <a:r>
              <a:rPr lang="en-US" altLang="zh-CN" dirty="0" smtClean="0">
                <a:latin typeface="+mj-ea"/>
                <a:ea typeface="+mj-ea"/>
                <a:sym typeface="Arial" pitchFamily="34" charset="0"/>
              </a:rPr>
              <a:t>”</a:t>
            </a:r>
            <a:r>
              <a:rPr lang="zh-CN" altLang="en-US" dirty="0" smtClean="0">
                <a:latin typeface="+mj-ea"/>
                <a:ea typeface="+mj-ea"/>
                <a:sym typeface="Arial" pitchFamily="34" charset="0"/>
              </a:rPr>
              <a:t>，包括需要输入什么数据，要得到什么结果。</a:t>
            </a:r>
            <a:r>
              <a:rPr lang="zh-CN" altLang="en-US" dirty="0" smtClean="0">
                <a:latin typeface="+mj-ea"/>
                <a:ea typeface="+mj-ea"/>
                <a:sym typeface="Arial" pitchFamily="34" charset="0"/>
              </a:rPr>
              <a:t>这个</a:t>
            </a:r>
            <a:r>
              <a:rPr lang="en-US" altLang="zh-CN" dirty="0" smtClean="0">
                <a:latin typeface="+mj-ea"/>
                <a:sym typeface="Arial" pitchFamily="34" charset="0"/>
              </a:rPr>
              <a:t>“</a:t>
            </a:r>
            <a:r>
              <a:rPr lang="zh-CN" altLang="en-US" dirty="0" smtClean="0">
                <a:latin typeface="+mj-ea"/>
                <a:sym typeface="Arial" pitchFamily="34" charset="0"/>
              </a:rPr>
              <a:t>做什么</a:t>
            </a:r>
            <a:r>
              <a:rPr lang="en-US" altLang="zh-CN" dirty="0" smtClean="0">
                <a:latin typeface="+mj-ea"/>
                <a:sym typeface="Arial" pitchFamily="34" charset="0"/>
              </a:rPr>
              <a:t>”</a:t>
            </a:r>
            <a:r>
              <a:rPr lang="zh-CN" altLang="en-US" dirty="0" smtClean="0">
                <a:latin typeface="+mj-ea"/>
                <a:sym typeface="Arial" pitchFamily="34" charset="0"/>
              </a:rPr>
              <a:t>，就是我们测试的对象，也就说，软件“做什么”，我们就“测什么”。</a:t>
            </a:r>
            <a:endParaRPr lang="en-US" altLang="zh-CN" dirty="0">
              <a:latin typeface="+mj-ea"/>
              <a:ea typeface="+mj-ea"/>
              <a:sym typeface="Arial" pitchFamily="34" charset="0"/>
            </a:endParaRPr>
          </a:p>
          <a:p>
            <a:pPr fontAlgn="auto">
              <a:lnSpc>
                <a:spcPct val="140000"/>
              </a:lnSpc>
              <a:spcAft>
                <a:spcPts val="0"/>
              </a:spcAft>
              <a:defRPr/>
            </a:pPr>
            <a:r>
              <a:rPr lang="en-US" altLang="zh-CN" dirty="0" smtClean="0">
                <a:latin typeface="+mj-ea"/>
                <a:ea typeface="+mj-ea"/>
                <a:sym typeface="Arial" pitchFamily="34" charset="0"/>
              </a:rPr>
              <a:t> </a:t>
            </a:r>
            <a:r>
              <a:rPr lang="en-US" altLang="zh-CN" dirty="0" smtClean="0">
                <a:latin typeface="+mj-ea"/>
                <a:ea typeface="+mj-ea"/>
                <a:sym typeface="Arial" pitchFamily="34" charset="0"/>
              </a:rPr>
              <a:t>   </a:t>
            </a:r>
            <a:r>
              <a:rPr lang="zh-CN" altLang="en-US" dirty="0" smtClean="0">
                <a:latin typeface="+mj-ea"/>
                <a:ea typeface="+mj-ea"/>
                <a:sym typeface="Arial" pitchFamily="34" charset="0"/>
              </a:rPr>
              <a:t>比如，用户网购的时候，一般会在搜索框中输入想要的商品进行搜索。就是说，在</a:t>
            </a:r>
            <a:r>
              <a:rPr lang="zh-CN" altLang="en-US" dirty="0" smtClean="0">
                <a:latin typeface="+mj-ea"/>
                <a:sym typeface="Arial" pitchFamily="34" charset="0"/>
              </a:rPr>
              <a:t>用户</a:t>
            </a:r>
            <a:r>
              <a:rPr lang="zh-CN" altLang="en-US" dirty="0" smtClean="0">
                <a:latin typeface="+mj-ea"/>
                <a:sym typeface="Arial" pitchFamily="34" charset="0"/>
              </a:rPr>
              <a:t>的业务环境中软件系统</a:t>
            </a:r>
            <a:r>
              <a:rPr lang="zh-CN" altLang="en-US" dirty="0" smtClean="0">
                <a:latin typeface="+mj-ea"/>
                <a:sym typeface="Arial" pitchFamily="34" charset="0"/>
              </a:rPr>
              <a:t>应该能够根据用户输入的内容进行搜索，并准确返回结果。这个搜索功能，就是我们的测试对象。</a:t>
            </a:r>
            <a:endParaRPr lang="zh-CN" altLang="en-US" dirty="0">
              <a:latin typeface="+mj-ea"/>
              <a:ea typeface="+mj-ea"/>
            </a:endParaRPr>
          </a:p>
          <a:p>
            <a:pPr fontAlgn="auto">
              <a:lnSpc>
                <a:spcPct val="140000"/>
              </a:lnSpc>
              <a:spcAft>
                <a:spcPts val="0"/>
              </a:spcAft>
              <a:defRPr/>
            </a:pPr>
            <a:endParaRPr lang="zh-CN" altLang="en-US" sz="2400" dirty="0">
              <a:latin typeface="+mj-ea"/>
              <a:ea typeface="+mj-ea"/>
            </a:endParaRPr>
          </a:p>
        </p:txBody>
      </p:sp>
      <p:pic>
        <p:nvPicPr>
          <p:cNvPr id="28673" name="Picture 1"/>
          <p:cNvPicPr>
            <a:picLocks noChangeAspect="1" noChangeArrowheads="1"/>
          </p:cNvPicPr>
          <p:nvPr/>
        </p:nvPicPr>
        <p:blipFill>
          <a:blip r:embed="rId3"/>
          <a:srcRect/>
          <a:stretch>
            <a:fillRect/>
          </a:stretch>
        </p:blipFill>
        <p:spPr bwMode="auto">
          <a:xfrm>
            <a:off x="1071538" y="3929066"/>
            <a:ext cx="6048385" cy="785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0325"/>
            <a:ext cx="4429124" cy="654050"/>
          </a:xfrm>
        </p:spPr>
        <p:txBody>
          <a:bodyPr/>
          <a:lstStyle/>
          <a:p>
            <a:pPr fontAlgn="auto">
              <a:spcAft>
                <a:spcPts val="0"/>
              </a:spcAft>
              <a:defRPr/>
            </a:pPr>
            <a:r>
              <a:rPr lang="zh-CN" altLang="en-US" dirty="0" smtClean="0">
                <a:latin typeface="+mj-ea"/>
              </a:rPr>
              <a:t>测试需求分析过程</a:t>
            </a:r>
            <a:endParaRPr lang="zh-CN" altLang="en-US" dirty="0">
              <a:solidFill>
                <a:srgbClr val="FF0000"/>
              </a:solidFill>
            </a:endParaRPr>
          </a:p>
        </p:txBody>
      </p:sp>
      <p:sp>
        <p:nvSpPr>
          <p:cNvPr id="4" name="Rectangle 3"/>
          <p:cNvSpPr txBox="1">
            <a:spLocks noChangeArrowheads="1"/>
          </p:cNvSpPr>
          <p:nvPr/>
        </p:nvSpPr>
        <p:spPr>
          <a:xfrm>
            <a:off x="428625" y="1143000"/>
            <a:ext cx="8412163" cy="4357688"/>
          </a:xfrm>
          <a:prstGeom prst="rect">
            <a:avLst/>
          </a:prstGeom>
          <a:ln/>
        </p:spPr>
        <p:txBody>
          <a:bodyPr/>
          <a:lstStyle/>
          <a:p>
            <a:pPr fontAlgn="auto">
              <a:lnSpc>
                <a:spcPct val="140000"/>
              </a:lnSpc>
              <a:spcAft>
                <a:spcPts val="0"/>
              </a:spcAft>
              <a:buFont typeface="Wingdings" pitchFamily="2" charset="2"/>
              <a:buChar char="p"/>
              <a:defRPr/>
            </a:pPr>
            <a:r>
              <a:rPr lang="zh-CN" altLang="en-US" sz="2400" dirty="0" smtClean="0">
                <a:latin typeface="+mn-lt"/>
                <a:ea typeface="+mn-ea"/>
              </a:rPr>
              <a:t>  </a:t>
            </a:r>
            <a:r>
              <a:rPr lang="zh-CN" altLang="en-US" sz="2400" b="1" dirty="0" smtClean="0">
                <a:latin typeface="+mn-lt"/>
                <a:ea typeface="+mn-ea"/>
              </a:rPr>
              <a:t>需求分析</a:t>
            </a:r>
            <a:r>
              <a:rPr lang="zh-CN" altLang="en-US" sz="2400" b="1" dirty="0" smtClean="0">
                <a:latin typeface="+mn-lt"/>
                <a:ea typeface="+mn-ea"/>
              </a:rPr>
              <a:t>的过程，</a:t>
            </a:r>
            <a:r>
              <a:rPr lang="zh-CN" altLang="en-US" sz="2400" b="1" dirty="0" smtClean="0">
                <a:latin typeface="+mn-lt"/>
                <a:ea typeface="+mn-ea"/>
              </a:rPr>
              <a:t>是通过</a:t>
            </a:r>
            <a:r>
              <a:rPr lang="zh-CN" altLang="en-US" sz="2400" b="1" dirty="0" smtClean="0">
                <a:latin typeface="+mn-lt"/>
                <a:ea typeface="+mn-ea"/>
              </a:rPr>
              <a:t>对用户需求</a:t>
            </a:r>
            <a:r>
              <a:rPr lang="zh-CN" altLang="en-US" sz="2400" b="1" dirty="0">
                <a:latin typeface="+mn-lt"/>
                <a:ea typeface="+mn-ea"/>
              </a:rPr>
              <a:t>的细化和分解，形成可测试的内容</a:t>
            </a:r>
            <a:r>
              <a:rPr lang="zh-CN" altLang="en-US" sz="2400" b="1" dirty="0" smtClean="0">
                <a:latin typeface="+mj-ea"/>
                <a:ea typeface="+mj-ea"/>
              </a:rPr>
              <a:t>。</a:t>
            </a:r>
            <a:r>
              <a:rPr lang="zh-CN" altLang="en-US" sz="2400" dirty="0" smtClean="0">
                <a:latin typeface="+mj-ea"/>
                <a:ea typeface="+mj-ea"/>
              </a:rPr>
              <a:t>测试内容</a:t>
            </a:r>
            <a:r>
              <a:rPr lang="zh-CN" altLang="en-US" sz="2400" dirty="0" smtClean="0">
                <a:latin typeface="+mn-lt"/>
                <a:ea typeface="+mn-ea"/>
              </a:rPr>
              <a:t>应</a:t>
            </a:r>
            <a:r>
              <a:rPr lang="zh-CN" altLang="en-US" sz="2400" dirty="0">
                <a:latin typeface="+mn-lt"/>
                <a:ea typeface="+mn-ea"/>
              </a:rPr>
              <a:t>全部</a:t>
            </a:r>
            <a:r>
              <a:rPr lang="zh-CN" altLang="en-US" sz="2400" dirty="0" smtClean="0">
                <a:latin typeface="+mn-lt"/>
                <a:ea typeface="+mn-ea"/>
              </a:rPr>
              <a:t>覆盖系统的</a:t>
            </a:r>
            <a:r>
              <a:rPr lang="zh-CN" altLang="en-US" sz="2400" dirty="0">
                <a:latin typeface="+mn-lt"/>
                <a:ea typeface="+mn-ea"/>
              </a:rPr>
              <a:t>业务流程，以及功能和非功能方面的需求</a:t>
            </a:r>
            <a:r>
              <a:rPr lang="zh-CN" altLang="en-US" sz="2400" dirty="0" smtClean="0">
                <a:latin typeface="+mn-lt"/>
                <a:ea typeface="+mn-ea"/>
              </a:rPr>
              <a:t>。</a:t>
            </a:r>
            <a:endParaRPr lang="en-US" altLang="zh-CN" sz="2400" dirty="0" smtClean="0">
              <a:latin typeface="+mn-lt"/>
              <a:ea typeface="+mn-ea"/>
            </a:endParaRPr>
          </a:p>
          <a:p>
            <a:pPr fontAlgn="auto">
              <a:lnSpc>
                <a:spcPct val="140000"/>
              </a:lnSpc>
              <a:spcAft>
                <a:spcPts val="0"/>
              </a:spcAft>
              <a:buFont typeface="Wingdings" pitchFamily="2" charset="2"/>
              <a:buChar char="p"/>
              <a:defRPr/>
            </a:pPr>
            <a:endParaRPr lang="en-US" altLang="zh-CN" sz="2400" dirty="0" smtClean="0">
              <a:latin typeface="+mn-lt"/>
              <a:ea typeface="+mn-ea"/>
            </a:endParaRPr>
          </a:p>
          <a:p>
            <a:pPr fontAlgn="auto">
              <a:lnSpc>
                <a:spcPct val="140000"/>
              </a:lnSpc>
              <a:spcAft>
                <a:spcPts val="0"/>
              </a:spcAft>
              <a:buFont typeface="Wingdings" pitchFamily="2" charset="2"/>
              <a:buChar char="p"/>
              <a:defRPr/>
            </a:pPr>
            <a:r>
              <a:rPr lang="zh-CN" altLang="en-US" dirty="0" smtClean="0">
                <a:latin typeface="+mn-lt"/>
                <a:ea typeface="+mn-ea"/>
              </a:rPr>
              <a:t>非功能的需求，包括：</a:t>
            </a:r>
            <a:r>
              <a:rPr lang="zh-CN" altLang="en-US" dirty="0" smtClean="0">
                <a:latin typeface="+mn-lt"/>
                <a:ea typeface="+mn-ea"/>
              </a:rPr>
              <a:t>用户体验，性能等其他需求，本课程先探讨功能性的需求。</a:t>
            </a:r>
            <a:endParaRPr lang="en-US" altLang="zh-CN" dirty="0" smtClean="0">
              <a:latin typeface="+mn-lt"/>
              <a:ea typeface="+mn-ea"/>
            </a:endParaRPr>
          </a:p>
          <a:p>
            <a:pPr fontAlgn="auto">
              <a:lnSpc>
                <a:spcPct val="140000"/>
              </a:lnSpc>
              <a:spcAft>
                <a:spcPts val="0"/>
              </a:spcAft>
              <a:buFont typeface="Wingdings" pitchFamily="2" charset="2"/>
              <a:buChar char="p"/>
              <a:defRPr/>
            </a:pPr>
            <a:endParaRPr lang="en-US" altLang="zh-CN" sz="2400" dirty="0" smtClean="0">
              <a:latin typeface="+mn-lt"/>
              <a:ea typeface="+mn-ea"/>
            </a:endParaRPr>
          </a:p>
          <a:p>
            <a:pPr fontAlgn="auto">
              <a:lnSpc>
                <a:spcPct val="140000"/>
              </a:lnSpc>
              <a:spcAft>
                <a:spcPts val="0"/>
              </a:spcAft>
              <a:defRPr/>
            </a:pPr>
            <a:endParaRPr lang="en-US" altLang="zh-CN" sz="2400" dirty="0">
              <a:latin typeface="+mj-ea"/>
              <a:ea typeface="+mj-ea"/>
            </a:endParaRPr>
          </a:p>
          <a:p>
            <a:pPr fontAlgn="auto">
              <a:lnSpc>
                <a:spcPct val="140000"/>
              </a:lnSpc>
              <a:spcAft>
                <a:spcPts val="0"/>
              </a:spcAft>
              <a:buFont typeface="Wingdings" pitchFamily="2" charset="2"/>
              <a:buChar char="p"/>
              <a:defRPr/>
            </a:pPr>
            <a:endParaRPr lang="zh-CN" altLang="en-US" sz="2400" dirty="0">
              <a:latin typeface="+mj-ea"/>
              <a:ea typeface="+mj-ea"/>
            </a:endParaRPr>
          </a:p>
          <a:p>
            <a:pPr fontAlgn="auto">
              <a:lnSpc>
                <a:spcPct val="140000"/>
              </a:lnSpc>
              <a:spcAft>
                <a:spcPts val="0"/>
              </a:spcAft>
              <a:defRPr/>
            </a:pPr>
            <a:endParaRPr lang="zh-CN" altLang="en-US" sz="2400" dirty="0">
              <a:latin typeface="+mj-ea"/>
              <a:ea typeface="+mj-ea"/>
            </a:endParaRPr>
          </a:p>
        </p:txBody>
      </p:sp>
      <p:pic>
        <p:nvPicPr>
          <p:cNvPr id="32771" name="Picture 3"/>
          <p:cNvPicPr>
            <a:picLocks noChangeAspect="1" noChangeArrowheads="1"/>
          </p:cNvPicPr>
          <p:nvPr/>
        </p:nvPicPr>
        <p:blipFill>
          <a:blip r:embed="rId3"/>
          <a:srcRect/>
          <a:stretch>
            <a:fillRect/>
          </a:stretch>
        </p:blipFill>
        <p:spPr bwMode="auto">
          <a:xfrm>
            <a:off x="714348" y="4214818"/>
            <a:ext cx="4000528" cy="2643182"/>
          </a:xfrm>
          <a:prstGeom prst="rect">
            <a:avLst/>
          </a:prstGeom>
          <a:noFill/>
          <a:ln w="9525">
            <a:noFill/>
            <a:miter lim="800000"/>
            <a:headEnd/>
            <a:tailEnd/>
          </a:ln>
          <a:effectLst/>
        </p:spPr>
      </p:pic>
      <p:pic>
        <p:nvPicPr>
          <p:cNvPr id="32772" name="Picture 4"/>
          <p:cNvPicPr>
            <a:picLocks noChangeAspect="1" noChangeArrowheads="1"/>
          </p:cNvPicPr>
          <p:nvPr/>
        </p:nvPicPr>
        <p:blipFill>
          <a:blip r:embed="rId4"/>
          <a:srcRect/>
          <a:stretch>
            <a:fillRect/>
          </a:stretch>
        </p:blipFill>
        <p:spPr bwMode="auto">
          <a:xfrm>
            <a:off x="4929190" y="4214818"/>
            <a:ext cx="4214842" cy="2643182"/>
          </a:xfrm>
          <a:prstGeom prst="rect">
            <a:avLst/>
          </a:prstGeom>
          <a:noFill/>
          <a:ln w="9525">
            <a:noFill/>
            <a:miter lim="800000"/>
            <a:headEnd/>
            <a:tailEnd/>
          </a:ln>
          <a:effectLst/>
        </p:spPr>
      </p:pic>
      <p:sp>
        <p:nvSpPr>
          <p:cNvPr id="8" name="标题 1"/>
          <p:cNvSpPr txBox="1">
            <a:spLocks/>
          </p:cNvSpPr>
          <p:nvPr/>
        </p:nvSpPr>
        <p:spPr>
          <a:xfrm>
            <a:off x="642910" y="3857628"/>
            <a:ext cx="1490642" cy="28575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j-lt"/>
                <a:ea typeface="+mj-ea"/>
                <a:cs typeface="+mj-cs"/>
              </a:rPr>
              <a:t>业务流程：</a:t>
            </a:r>
            <a:endParaRPr kumimoji="0" lang="zh-CN" altLang="en-US" sz="2000" b="0" i="0" u="none" strike="noStrike" kern="1200" cap="none" spc="0" normalizeH="0" baseline="0" noProof="0" dirty="0">
              <a:ln>
                <a:noFill/>
              </a:ln>
              <a:solidFill>
                <a:srgbClr val="0070C0"/>
              </a:solidFill>
              <a:effectLst/>
              <a:uLnTx/>
              <a:uFillTx/>
              <a:latin typeface="+mj-lt"/>
              <a:ea typeface="+mj-ea"/>
              <a:cs typeface="+mj-cs"/>
            </a:endParaRPr>
          </a:p>
        </p:txBody>
      </p:sp>
      <p:sp>
        <p:nvSpPr>
          <p:cNvPr id="9" name="标题 1"/>
          <p:cNvSpPr txBox="1">
            <a:spLocks/>
          </p:cNvSpPr>
          <p:nvPr/>
        </p:nvSpPr>
        <p:spPr>
          <a:xfrm>
            <a:off x="4795870" y="3857628"/>
            <a:ext cx="1490642" cy="28575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2000" dirty="0" smtClean="0">
                <a:solidFill>
                  <a:srgbClr val="0070C0"/>
                </a:solidFill>
                <a:latin typeface="+mj-lt"/>
                <a:ea typeface="+mj-ea"/>
                <a:cs typeface="+mj-cs"/>
              </a:rPr>
              <a:t>单个功能</a:t>
            </a:r>
            <a:r>
              <a:rPr kumimoji="0" lang="zh-CN" altLang="en-US" sz="2000" b="0" i="0" u="none" strike="noStrike" kern="1200" cap="none" spc="0" normalizeH="0" baseline="0" noProof="0" dirty="0" smtClean="0">
                <a:ln>
                  <a:noFill/>
                </a:ln>
                <a:solidFill>
                  <a:srgbClr val="0070C0"/>
                </a:solidFill>
                <a:effectLst/>
                <a:uLnTx/>
                <a:uFillTx/>
                <a:latin typeface="+mj-lt"/>
                <a:ea typeface="+mj-ea"/>
                <a:cs typeface="+mj-cs"/>
              </a:rPr>
              <a:t>：</a:t>
            </a:r>
            <a:endParaRPr kumimoji="0" lang="zh-CN" altLang="en-US" sz="2000" b="0" i="0" u="none" strike="noStrike" kern="1200" cap="none" spc="0" normalizeH="0" baseline="0" noProof="0" dirty="0">
              <a:ln>
                <a:noFill/>
              </a:ln>
              <a:solidFill>
                <a:srgbClr val="0070C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bwMode="auto">
          <a:xfrm>
            <a:off x="0" y="60325"/>
            <a:ext cx="4929190" cy="6540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测试需求分析的场景</a:t>
            </a:r>
            <a:endParaRPr lang="zh-CN" altLang="en-US" dirty="0" smtClean="0"/>
          </a:p>
        </p:txBody>
      </p:sp>
      <p:sp>
        <p:nvSpPr>
          <p:cNvPr id="4" name="Rectangle 3"/>
          <p:cNvSpPr txBox="1">
            <a:spLocks noChangeArrowheads="1"/>
          </p:cNvSpPr>
          <p:nvPr/>
        </p:nvSpPr>
        <p:spPr>
          <a:xfrm>
            <a:off x="358775" y="1143000"/>
            <a:ext cx="8642350" cy="5072082"/>
          </a:xfrm>
          <a:prstGeom prst="rect">
            <a:avLst/>
          </a:prstGeom>
          <a:ln/>
        </p:spPr>
        <p:txBody>
          <a:bodyPr/>
          <a:lstStyle/>
          <a:p>
            <a:pPr eaLnBrk="1" hangingPunct="1"/>
            <a:r>
              <a:rPr lang="zh-CN" altLang="en-US" sz="2000" dirty="0" smtClean="0"/>
              <a:t>在我们实际工作中，有些项目有需求文档，有些项目没有需求文档。</a:t>
            </a:r>
            <a:endParaRPr lang="en-US" altLang="zh-CN" sz="2000" dirty="0" smtClean="0"/>
          </a:p>
          <a:p>
            <a:pPr eaLnBrk="1" hangingPunct="1"/>
            <a:endParaRPr lang="en-US" altLang="zh-CN" sz="2000" dirty="0" smtClean="0"/>
          </a:p>
          <a:p>
            <a:pPr eaLnBrk="1" hangingPunct="1"/>
            <a:r>
              <a:rPr lang="en-US" altLang="zh-CN" sz="2000" dirty="0" smtClean="0"/>
              <a:t>1</a:t>
            </a:r>
            <a:r>
              <a:rPr lang="zh-CN" altLang="en-US" sz="2000" dirty="0" smtClean="0"/>
              <a:t>、如果有需求文档，可根据需求文档，按层次整理出系统所有的单个功能</a:t>
            </a:r>
            <a:r>
              <a:rPr lang="zh-CN" altLang="en-US" sz="2000" dirty="0" smtClean="0"/>
              <a:t>，</a:t>
            </a:r>
            <a:r>
              <a:rPr lang="zh-CN" altLang="en-US" sz="2000" dirty="0" smtClean="0"/>
              <a:t>包括需要</a:t>
            </a:r>
            <a:r>
              <a:rPr lang="zh-CN" altLang="en-US" sz="2000" dirty="0" smtClean="0"/>
              <a:t>输入</a:t>
            </a:r>
            <a:r>
              <a:rPr lang="zh-CN" altLang="en-US" sz="2000" dirty="0" smtClean="0"/>
              <a:t>什么参数、每个参数有什么约束条件，以及各个功能之间数据流向，得到系统测试项；</a:t>
            </a:r>
            <a:endParaRPr lang="en-US" altLang="zh-CN" sz="2000" dirty="0" smtClean="0"/>
          </a:p>
          <a:p>
            <a:pPr eaLnBrk="1" hangingPunct="1"/>
            <a:endParaRPr lang="en-US" altLang="zh-CN" sz="2000" dirty="0" smtClean="0"/>
          </a:p>
          <a:p>
            <a:pPr eaLnBrk="1" hangingPunct="1"/>
            <a:r>
              <a:rPr lang="en-US" altLang="zh-CN" sz="2000" dirty="0" smtClean="0"/>
              <a:t>2</a:t>
            </a:r>
            <a:r>
              <a:rPr lang="zh-CN" altLang="en-US" sz="2000" dirty="0" smtClean="0"/>
              <a:t>、如果没有</a:t>
            </a:r>
            <a:r>
              <a:rPr lang="zh-CN" altLang="en-US" sz="2000" dirty="0" smtClean="0"/>
              <a:t>需求文档</a:t>
            </a:r>
            <a:r>
              <a:rPr lang="zh-CN" altLang="en-US" sz="2000" dirty="0" smtClean="0"/>
              <a:t>，</a:t>
            </a:r>
            <a:r>
              <a:rPr lang="zh-CN" altLang="en-US" sz="2000" dirty="0" smtClean="0"/>
              <a:t>只有软件产品本身，</a:t>
            </a:r>
            <a:r>
              <a:rPr lang="zh-CN" altLang="en-US" sz="2000" dirty="0" smtClean="0"/>
              <a:t>则需要对产品本身进行</a:t>
            </a:r>
            <a:r>
              <a:rPr lang="zh-CN" altLang="en-US" sz="2000" dirty="0" smtClean="0"/>
              <a:t>功能分解</a:t>
            </a:r>
            <a:r>
              <a:rPr lang="zh-CN" altLang="en-US" sz="2000" dirty="0" smtClean="0"/>
              <a:t>，同样要</a:t>
            </a:r>
            <a:r>
              <a:rPr lang="zh-CN" altLang="en-US" sz="2000" dirty="0" smtClean="0"/>
              <a:t>按层次整理出系统所有的单个功能，包括需要输入什么参数、每个参数有什么约束条件，以及各个功能之间数据流向，得到系统测试</a:t>
            </a:r>
            <a:r>
              <a:rPr lang="zh-CN" altLang="en-US" sz="2000" dirty="0" smtClean="0"/>
              <a:t>项。</a:t>
            </a:r>
            <a:endParaRPr lang="en-US" altLang="zh-CN" sz="2000" dirty="0" smtClean="0"/>
          </a:p>
          <a:p>
            <a:pPr eaLnBrk="1" hangingPunct="1"/>
            <a:endParaRPr lang="en-US" altLang="zh-CN" sz="2000" dirty="0" smtClean="0"/>
          </a:p>
          <a:p>
            <a:pPr eaLnBrk="1" hangingPunct="1"/>
            <a:endParaRPr lang="zh-CN" altLang="en-US" sz="2000" dirty="0" smtClean="0"/>
          </a:p>
          <a:p>
            <a:pPr eaLnBrk="1" hangingPunct="1"/>
            <a:r>
              <a:rPr lang="zh-CN" altLang="en-US" sz="2000" dirty="0" smtClean="0"/>
              <a:t>说明：系统分解的层次是由系统的复杂程度决定的</a:t>
            </a:r>
            <a:r>
              <a:rPr lang="zh-CN" altLang="en-US" sz="2000" dirty="0" smtClean="0"/>
              <a:t>。复杂</a:t>
            </a:r>
            <a:r>
              <a:rPr lang="zh-CN" altLang="en-US" sz="2000" dirty="0" smtClean="0"/>
              <a:t>的需要三层到四层，比较简单可能只有一层</a:t>
            </a:r>
            <a:r>
              <a:rPr lang="zh-CN" altLang="en-US" sz="2000" dirty="0" smtClean="0"/>
              <a:t>。</a:t>
            </a:r>
            <a:r>
              <a:rPr lang="zh-CN" altLang="en-US" sz="2000" b="1" dirty="0" smtClean="0"/>
              <a:t>系统分解的最终</a:t>
            </a:r>
            <a:r>
              <a:rPr lang="zh-CN" altLang="en-US" sz="2000" b="1" dirty="0" smtClean="0"/>
              <a:t>目的是将整个系统划分为一个个独立的功能</a:t>
            </a:r>
            <a:r>
              <a:rPr lang="zh-CN" altLang="en-US" sz="2000" b="1" dirty="0" smtClean="0"/>
              <a:t>点</a:t>
            </a:r>
            <a:r>
              <a:rPr lang="zh-CN" altLang="en-US" sz="2000" dirty="0" smtClean="0"/>
              <a:t>。</a:t>
            </a:r>
            <a:r>
              <a:rPr lang="zh-CN" altLang="en-US" sz="2000" dirty="0" smtClean="0"/>
              <a:t>分解的过程中要注意粒度的均匀性和逻辑的合理性，相关的功能要划分到一个父节点下。将这个分解结果以树的形式展现出来就是</a:t>
            </a:r>
            <a:r>
              <a:rPr lang="en-US" altLang="zh-CN" sz="2000" dirty="0" smtClean="0"/>
              <a:t>RTM(</a:t>
            </a:r>
            <a:r>
              <a:rPr lang="zh-CN" altLang="en-US" sz="2000" dirty="0" smtClean="0"/>
              <a:t>需求跟踪矩阵</a:t>
            </a:r>
            <a:r>
              <a:rPr lang="en-US" altLang="zh-CN" sz="2000" dirty="0" smtClean="0"/>
              <a:t>)</a:t>
            </a:r>
            <a:r>
              <a:rPr lang="zh-CN" altLang="en-US" sz="2000" dirty="0" smtClean="0"/>
              <a:t>了</a:t>
            </a:r>
            <a:r>
              <a:rPr lang="zh-CN" altLang="en-US" sz="2000" dirty="0" smtClean="0"/>
              <a:t>。</a:t>
            </a:r>
            <a:r>
              <a:rPr lang="en-US" altLang="zh-CN" sz="2000"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bwMode="auto">
          <a:xfrm>
            <a:off x="0" y="60325"/>
            <a:ext cx="4929190" cy="6540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测试需求分析的场景</a:t>
            </a:r>
            <a:endParaRPr lang="zh-CN" altLang="en-US" dirty="0" smtClean="0"/>
          </a:p>
        </p:txBody>
      </p:sp>
      <p:sp>
        <p:nvSpPr>
          <p:cNvPr id="4" name="Rectangle 3"/>
          <p:cNvSpPr txBox="1">
            <a:spLocks noChangeArrowheads="1"/>
          </p:cNvSpPr>
          <p:nvPr/>
        </p:nvSpPr>
        <p:spPr>
          <a:xfrm>
            <a:off x="358775" y="1143000"/>
            <a:ext cx="8642350" cy="642926"/>
          </a:xfrm>
          <a:prstGeom prst="rect">
            <a:avLst/>
          </a:prstGeom>
          <a:ln/>
        </p:spPr>
        <p:txBody>
          <a:bodyPr/>
          <a:lstStyle/>
          <a:p>
            <a:pPr eaLnBrk="1" hangingPunct="1"/>
            <a:r>
              <a:rPr lang="en-US" altLang="zh-CN" sz="2000" dirty="0" smtClean="0"/>
              <a:t>RTM(</a:t>
            </a:r>
            <a:r>
              <a:rPr lang="zh-CN" altLang="en-US" sz="2000" dirty="0" smtClean="0"/>
              <a:t>需求跟踪矩阵</a:t>
            </a:r>
            <a:r>
              <a:rPr lang="en-US" altLang="zh-CN" sz="2000" dirty="0" smtClean="0"/>
              <a:t>)</a:t>
            </a:r>
            <a:r>
              <a:rPr lang="zh-CN" altLang="en-US" sz="2000" dirty="0" smtClean="0"/>
              <a:t>的展示形式</a:t>
            </a:r>
            <a:endParaRPr lang="en-US" altLang="zh-CN" sz="2000" dirty="0" smtClean="0"/>
          </a:p>
        </p:txBody>
      </p:sp>
      <p:pic>
        <p:nvPicPr>
          <p:cNvPr id="40962" name="Picture 2"/>
          <p:cNvPicPr>
            <a:picLocks noChangeAspect="1" noChangeArrowheads="1"/>
          </p:cNvPicPr>
          <p:nvPr/>
        </p:nvPicPr>
        <p:blipFill>
          <a:blip r:embed="rId2"/>
          <a:srcRect/>
          <a:stretch>
            <a:fillRect/>
          </a:stretch>
        </p:blipFill>
        <p:spPr bwMode="auto">
          <a:xfrm>
            <a:off x="214281" y="2643200"/>
            <a:ext cx="3970909" cy="3286130"/>
          </a:xfrm>
          <a:prstGeom prst="rect">
            <a:avLst/>
          </a:prstGeom>
          <a:noFill/>
          <a:ln w="9525">
            <a:noFill/>
            <a:miter lim="800000"/>
            <a:headEnd/>
            <a:tailEnd/>
          </a:ln>
          <a:effectLst/>
        </p:spPr>
      </p:pic>
      <p:pic>
        <p:nvPicPr>
          <p:cNvPr id="40964" name="Picture 4"/>
          <p:cNvPicPr>
            <a:picLocks noChangeAspect="1" noChangeArrowheads="1"/>
          </p:cNvPicPr>
          <p:nvPr/>
        </p:nvPicPr>
        <p:blipFill>
          <a:blip r:embed="rId3"/>
          <a:srcRect/>
          <a:stretch>
            <a:fillRect/>
          </a:stretch>
        </p:blipFill>
        <p:spPr bwMode="auto">
          <a:xfrm>
            <a:off x="4357686" y="2643182"/>
            <a:ext cx="4214842" cy="3572829"/>
          </a:xfrm>
          <a:prstGeom prst="rect">
            <a:avLst/>
          </a:prstGeom>
          <a:noFill/>
          <a:ln w="9525">
            <a:noFill/>
            <a:miter lim="800000"/>
            <a:headEnd/>
            <a:tailEnd/>
          </a:ln>
          <a:effectLst/>
        </p:spPr>
      </p:pic>
      <p:sp>
        <p:nvSpPr>
          <p:cNvPr id="7" name="Rectangle 3"/>
          <p:cNvSpPr txBox="1">
            <a:spLocks noChangeArrowheads="1"/>
          </p:cNvSpPr>
          <p:nvPr/>
        </p:nvSpPr>
        <p:spPr>
          <a:xfrm>
            <a:off x="285720" y="2214554"/>
            <a:ext cx="1857388" cy="357190"/>
          </a:xfrm>
          <a:prstGeom prst="rect">
            <a:avLst/>
          </a:prstGeom>
          <a:ln/>
        </p:spPr>
        <p:txBody>
          <a:bodyPr/>
          <a:lstStyle/>
          <a:p>
            <a:pPr eaLnBrk="1" hangingPunct="1"/>
            <a:r>
              <a:rPr lang="zh-CN" altLang="en-US" sz="2000" dirty="0" smtClean="0"/>
              <a:t>在</a:t>
            </a:r>
            <a:r>
              <a:rPr lang="en-US" altLang="zh-CN" sz="2000" dirty="0" smtClean="0"/>
              <a:t>excel</a:t>
            </a:r>
            <a:r>
              <a:rPr lang="zh-CN" altLang="en-US" sz="2000" dirty="0" smtClean="0"/>
              <a:t>中记录</a:t>
            </a:r>
            <a:endParaRPr lang="en-US" altLang="zh-CN" sz="2000" dirty="0" smtClean="0"/>
          </a:p>
        </p:txBody>
      </p:sp>
      <p:sp>
        <p:nvSpPr>
          <p:cNvPr id="8" name="Rectangle 3"/>
          <p:cNvSpPr txBox="1">
            <a:spLocks noChangeArrowheads="1"/>
          </p:cNvSpPr>
          <p:nvPr/>
        </p:nvSpPr>
        <p:spPr>
          <a:xfrm>
            <a:off x="4286248" y="2214554"/>
            <a:ext cx="3143272" cy="357190"/>
          </a:xfrm>
          <a:prstGeom prst="rect">
            <a:avLst/>
          </a:prstGeom>
          <a:ln/>
        </p:spPr>
        <p:txBody>
          <a:bodyPr/>
          <a:lstStyle/>
          <a:p>
            <a:pPr eaLnBrk="1" hangingPunct="1"/>
            <a:r>
              <a:rPr lang="zh-CN" altLang="en-US" sz="2000" dirty="0" smtClean="0"/>
              <a:t>在思维导图工具中记录</a:t>
            </a:r>
            <a:endParaRPr lang="en-US" altLang="zh-CN"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bwMode="auto">
          <a:xfrm>
            <a:off x="0" y="60325"/>
            <a:ext cx="8229600" cy="6540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测试需求分析总结</a:t>
            </a:r>
            <a:endParaRPr lang="zh-CN" altLang="en-US" dirty="0" smtClean="0"/>
          </a:p>
        </p:txBody>
      </p:sp>
      <p:sp>
        <p:nvSpPr>
          <p:cNvPr id="4" name="Rectangle 3"/>
          <p:cNvSpPr txBox="1">
            <a:spLocks noChangeArrowheads="1"/>
          </p:cNvSpPr>
          <p:nvPr/>
        </p:nvSpPr>
        <p:spPr>
          <a:xfrm>
            <a:off x="285720" y="1357299"/>
            <a:ext cx="8642350" cy="2428892"/>
          </a:xfrm>
          <a:prstGeom prst="rect">
            <a:avLst/>
          </a:prstGeom>
          <a:ln/>
        </p:spPr>
        <p:txBody>
          <a:bodyPr/>
          <a:lstStyle/>
          <a:p>
            <a:pPr fontAlgn="auto">
              <a:spcBef>
                <a:spcPct val="20000"/>
              </a:spcBef>
              <a:spcAft>
                <a:spcPts val="0"/>
              </a:spcAft>
              <a:buSzPct val="80000"/>
              <a:buFont typeface="Wingdings" pitchFamily="2" charset="2"/>
              <a:buChar char="p"/>
              <a:defRPr/>
            </a:pPr>
            <a:r>
              <a:rPr lang="zh-CN" altLang="en-US" sz="2400" dirty="0" smtClean="0">
                <a:latin typeface="+mn-lt"/>
                <a:ea typeface="+mn-ea"/>
              </a:rPr>
              <a:t>  对需求</a:t>
            </a:r>
            <a:r>
              <a:rPr lang="zh-CN" altLang="en-US" sz="2400" dirty="0">
                <a:latin typeface="+mn-lt"/>
                <a:ea typeface="+mn-ea"/>
              </a:rPr>
              <a:t>的细化和分解具体包括：</a:t>
            </a:r>
            <a:endParaRPr lang="en-US" altLang="zh-CN" sz="2400" dirty="0">
              <a:latin typeface="+mn-lt"/>
              <a:ea typeface="+mn-ea"/>
            </a:endParaRPr>
          </a:p>
          <a:p>
            <a:pPr lvl="1" fontAlgn="auto">
              <a:lnSpc>
                <a:spcPct val="110000"/>
              </a:lnSpc>
              <a:spcBef>
                <a:spcPts val="0"/>
              </a:spcBef>
              <a:spcAft>
                <a:spcPts val="0"/>
              </a:spcAft>
              <a:buFont typeface="Wingdings" pitchFamily="2" charset="2"/>
              <a:buChar char="Ø"/>
              <a:defRPr/>
            </a:pPr>
            <a:r>
              <a:rPr lang="zh-CN" altLang="en-US" sz="2000" dirty="0">
                <a:latin typeface="+mn-lt"/>
                <a:ea typeface="+mn-ea"/>
              </a:rPr>
              <a:t>  </a:t>
            </a:r>
            <a:r>
              <a:rPr lang="zh-CN" altLang="en-US" sz="2000" b="1" dirty="0">
                <a:latin typeface="+mn-lt"/>
                <a:ea typeface="+mn-ea"/>
              </a:rPr>
              <a:t>通过分析每</a:t>
            </a:r>
            <a:r>
              <a:rPr lang="zh-CN" altLang="en-US" sz="2000" b="1" dirty="0" smtClean="0">
                <a:latin typeface="+mn-lt"/>
                <a:ea typeface="+mn-ea"/>
              </a:rPr>
              <a:t>条用户需求</a:t>
            </a:r>
            <a:r>
              <a:rPr lang="zh-CN" altLang="en-US" sz="2000" b="1" dirty="0">
                <a:latin typeface="+mn-lt"/>
                <a:ea typeface="+mn-ea"/>
              </a:rPr>
              <a:t>描述中的输入、输出</a:t>
            </a:r>
            <a:r>
              <a:rPr lang="zh-CN" altLang="en-US" sz="2000" b="1" dirty="0" smtClean="0">
                <a:latin typeface="+mn-lt"/>
                <a:ea typeface="+mn-ea"/>
              </a:rPr>
              <a:t>、约束</a:t>
            </a:r>
            <a:r>
              <a:rPr lang="zh-CN" altLang="en-US" sz="2000" b="1" dirty="0">
                <a:latin typeface="+mn-lt"/>
                <a:ea typeface="+mn-ea"/>
              </a:rPr>
              <a:t>等，给出对应的验证内容；</a:t>
            </a:r>
          </a:p>
          <a:p>
            <a:pPr lvl="1" fontAlgn="auto">
              <a:lnSpc>
                <a:spcPct val="110000"/>
              </a:lnSpc>
              <a:spcBef>
                <a:spcPts val="0"/>
              </a:spcBef>
              <a:spcAft>
                <a:spcPts val="0"/>
              </a:spcAft>
              <a:buFont typeface="Wingdings" pitchFamily="2" charset="2"/>
              <a:buChar char="Ø"/>
              <a:defRPr/>
            </a:pPr>
            <a:r>
              <a:rPr lang="zh-CN" altLang="en-US" sz="2000" b="1" dirty="0">
                <a:latin typeface="+mn-lt"/>
                <a:ea typeface="+mn-ea"/>
              </a:rPr>
              <a:t>  通过分析各个功能模块之间的业务顺序，和各个功能模块之间传递的信息和数据（功能交互分析） ，对存在功能交互的功能项，给出对应的验证内容。 </a:t>
            </a:r>
            <a:endParaRPr lang="en-US" altLang="zh-CN" sz="2000" b="1" dirty="0">
              <a:latin typeface="+mn-lt"/>
              <a:ea typeface="+mn-ea"/>
            </a:endParaRPr>
          </a:p>
          <a:p>
            <a:pPr lvl="1" fontAlgn="auto">
              <a:lnSpc>
                <a:spcPct val="110000"/>
              </a:lnSpc>
              <a:spcBef>
                <a:spcPts val="0"/>
              </a:spcBef>
              <a:spcAft>
                <a:spcPts val="0"/>
              </a:spcAft>
              <a:defRPr/>
            </a:pPr>
            <a:endParaRPr lang="zh-CN" altLang="en-US" sz="2000" dirty="0">
              <a:latin typeface="+mn-lt"/>
              <a:ea typeface="+mn-ea"/>
            </a:endParaRPr>
          </a:p>
          <a:p>
            <a:pPr fontAlgn="auto">
              <a:spcBef>
                <a:spcPct val="20000"/>
              </a:spcBef>
              <a:spcAft>
                <a:spcPts val="0"/>
              </a:spcAft>
              <a:buSzPct val="80000"/>
              <a:defRPr/>
            </a:pPr>
            <a:r>
              <a:rPr lang="en-US" altLang="zh-CN" sz="2400" dirty="0">
                <a:latin typeface="+mj-ea"/>
                <a:ea typeface="+mj-ea"/>
              </a:rPr>
              <a:t>  </a:t>
            </a:r>
            <a:endParaRPr lang="zh-CN" altLang="en-US" sz="2400" dirty="0">
              <a:latin typeface="+mj-ea"/>
              <a:ea typeface="+mj-ea"/>
            </a:endParaRPr>
          </a:p>
        </p:txBody>
      </p:sp>
      <p:pic>
        <p:nvPicPr>
          <p:cNvPr id="38913" name="Picture 1"/>
          <p:cNvPicPr>
            <a:picLocks noChangeAspect="1" noChangeArrowheads="1"/>
          </p:cNvPicPr>
          <p:nvPr/>
        </p:nvPicPr>
        <p:blipFill>
          <a:blip r:embed="rId2"/>
          <a:srcRect/>
          <a:stretch>
            <a:fillRect/>
          </a:stretch>
        </p:blipFill>
        <p:spPr bwMode="auto">
          <a:xfrm>
            <a:off x="4962525" y="3981450"/>
            <a:ext cx="4181475" cy="2876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bwMode="auto">
          <a:xfrm>
            <a:off x="0" y="60325"/>
            <a:ext cx="8229600" cy="654050"/>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测试需求评审</a:t>
            </a:r>
          </a:p>
        </p:txBody>
      </p:sp>
      <p:sp>
        <p:nvSpPr>
          <p:cNvPr id="33794"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p"/>
            </a:pPr>
            <a:r>
              <a:rPr lang="zh-CN" altLang="en-US" sz="2000" dirty="0" smtClean="0"/>
              <a:t>评审的内容：</a:t>
            </a:r>
          </a:p>
          <a:p>
            <a:pPr lvl="1"/>
            <a:r>
              <a:rPr lang="zh-CN" altLang="en-US" sz="2000" dirty="0" smtClean="0"/>
              <a:t>完整性审查：应保证测试需求能充分覆盖软件需求的各种特征，重点关注功能要求、数据定义、接口定义</a:t>
            </a:r>
            <a:r>
              <a:rPr lang="zh-CN" altLang="en-US" sz="2000" dirty="0" smtClean="0"/>
              <a:t>、系统</a:t>
            </a:r>
            <a:r>
              <a:rPr lang="zh-CN" altLang="en-US" sz="2000" dirty="0" smtClean="0"/>
              <a:t>约束等方面，同时还应关注是否覆盖开发人员遗漏的、系统隐含的需求；</a:t>
            </a:r>
          </a:p>
          <a:p>
            <a:pPr lvl="1"/>
            <a:r>
              <a:rPr lang="zh-CN" altLang="en-US" sz="2000" dirty="0" smtClean="0"/>
              <a:t>准确性审查：应保证所描述的内容能够得到相关各方的一致理解，各项测试需求之间没有矛盾和冲突，各项测试需求在详尽程度上保持一致，每一项测试需求都可以作为测试用例设计的依据。 </a:t>
            </a:r>
          </a:p>
          <a:p>
            <a:pPr>
              <a:buFont typeface="Arial" charset="0"/>
              <a:buNone/>
            </a:pPr>
            <a:endParaRPr lang="zh-CN" alt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7041</TotalTime>
  <Words>1117</Words>
  <Application>Microsoft Office PowerPoint</Application>
  <PresentationFormat>全屏显示(4:3)</PresentationFormat>
  <Paragraphs>80</Paragraphs>
  <Slides>12</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4" baseType="lpstr">
      <vt:lpstr>Office 主题</vt:lpstr>
      <vt:lpstr>Microsoft ClipArt Gallery</vt:lpstr>
      <vt:lpstr>幻灯片 1</vt:lpstr>
      <vt:lpstr>幻灯片 2</vt:lpstr>
      <vt:lpstr>测试需求</vt:lpstr>
      <vt:lpstr>需求分析</vt:lpstr>
      <vt:lpstr>测试需求分析过程</vt:lpstr>
      <vt:lpstr>测试需求分析的场景</vt:lpstr>
      <vt:lpstr>测试需求分析的场景</vt:lpstr>
      <vt:lpstr>测试需求分析总结</vt:lpstr>
      <vt:lpstr>测试需求评审</vt:lpstr>
      <vt:lpstr>Chapter 3 实例--Ecshop </vt:lpstr>
      <vt:lpstr>Chapter 3 实例--Ecshop </vt:lpstr>
      <vt:lpstr>培训总结</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OS</cp:lastModifiedBy>
  <cp:revision>610</cp:revision>
  <dcterms:created xsi:type="dcterms:W3CDTF">2012-04-19T11:01:25Z</dcterms:created>
  <dcterms:modified xsi:type="dcterms:W3CDTF">2017-04-16T14:55:33Z</dcterms:modified>
</cp:coreProperties>
</file>