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3" r:id="rId2"/>
    <p:sldId id="284" r:id="rId3"/>
    <p:sldId id="326" r:id="rId4"/>
    <p:sldId id="330" r:id="rId5"/>
    <p:sldId id="307" r:id="rId6"/>
    <p:sldId id="331" r:id="rId7"/>
    <p:sldId id="332" r:id="rId8"/>
    <p:sldId id="333" r:id="rId9"/>
    <p:sldId id="334" r:id="rId10"/>
    <p:sldId id="340" r:id="rId11"/>
    <p:sldId id="335" r:id="rId12"/>
    <p:sldId id="336" r:id="rId13"/>
    <p:sldId id="337" r:id="rId14"/>
    <p:sldId id="338" r:id="rId15"/>
    <p:sldId id="301" r:id="rId16"/>
    <p:sldId id="30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nce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D35B3"/>
    <a:srgbClr val="1C53A4"/>
    <a:srgbClr val="0B44B5"/>
    <a:srgbClr val="95C628"/>
    <a:srgbClr val="55BD0F"/>
    <a:srgbClr val="00CC00"/>
    <a:srgbClr val="68B20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017" autoAdjust="0"/>
    <p:restoredTop sz="73779" autoAdjust="0"/>
  </p:normalViewPr>
  <p:slideViewPr>
    <p:cSldViewPr>
      <p:cViewPr varScale="1">
        <p:scale>
          <a:sx n="89" d="100"/>
          <a:sy n="89" d="100"/>
        </p:scale>
        <p:origin x="-10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AA887-6854-4AD5-8A77-149A5C6979F6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27634-5622-4C82-B5E3-DACDE8AEE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1722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2DD50-56A2-4DBD-8C97-016429137B3B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E7A45-B73F-4518-91F7-F6F45DEB5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681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平均比例是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4.52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个开发人员对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个测试人员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最常见的情况是：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个开发人员对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个测试人员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其次是：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2.5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个开发人员对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个测试人员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多数是开发人员与测试人员比率是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3:1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或更高（即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2.5:1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2:1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、根据项目的工作量、所需要的专业技能，再参考各个人员的能力、性格、经验，组织一个高效、和谐的开发小组。一般来说，一个开发小组人数在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人之间最为合适，如果项目规模很大，可以采取层级式结构，配置若干个这样的开发小组。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8229600" cy="654032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01_3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750118"/>
            <a:ext cx="9144000" cy="6107906"/>
          </a:xfrm>
          <a:prstGeom prst="rect">
            <a:avLst/>
          </a:prstGeom>
        </p:spPr>
      </p:pic>
      <p:pic>
        <p:nvPicPr>
          <p:cNvPr id="5" name="图片 4" descr="logo.jp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72330" y="0"/>
            <a:ext cx="2071670" cy="6429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2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146" y="5715016"/>
            <a:ext cx="6056017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深   圳   博   睿   同   创   信   息   技   术   有   限   公   司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dist"/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 Shenzhen  </a:t>
            </a:r>
            <a:r>
              <a:rPr lang="en-US" altLang="zh-CN" sz="1700" dirty="0" err="1" smtClean="0">
                <a:latin typeface="微软雅黑" pitchFamily="34" charset="-122"/>
                <a:ea typeface="微软雅黑" pitchFamily="34" charset="-122"/>
              </a:rPr>
              <a:t>brtesting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  Information  Consulting  Co . , LTD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50017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+mj-ea"/>
                <a:ea typeface="+mj-ea"/>
              </a:rPr>
              <a:t>测试计划</a:t>
            </a:r>
            <a:endParaRPr lang="zh-CN" altLang="en-US" sz="4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6715172" cy="654032"/>
          </a:xfrm>
        </p:spPr>
        <p:txBody>
          <a:bodyPr/>
          <a:lstStyle/>
          <a:p>
            <a:r>
              <a:rPr lang="en-US" sz="3200" dirty="0" smtClean="0">
                <a:latin typeface="+mj-ea"/>
              </a:rPr>
              <a:t>Chapter 3 </a:t>
            </a:r>
            <a:r>
              <a:rPr lang="zh-CN" altLang="en-US" sz="3200" dirty="0" smtClean="0">
                <a:latin typeface="+mj-ea"/>
              </a:rPr>
              <a:t>测试计划的内容</a:t>
            </a:r>
            <a:r>
              <a:rPr lang="en-US" altLang="zh-CN" sz="3200" dirty="0" smtClean="0">
                <a:latin typeface="+mj-ea"/>
              </a:rPr>
              <a:t>—</a:t>
            </a:r>
            <a:r>
              <a:rPr lang="zh-CN" altLang="en-US" sz="3200" dirty="0" smtClean="0">
                <a:latin typeface="+mj-ea"/>
              </a:rPr>
              <a:t>环境</a:t>
            </a:r>
            <a:endParaRPr lang="zh-CN" altLang="en-US" sz="3200" dirty="0"/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428596" y="3714752"/>
            <a:ext cx="4000528" cy="54291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软件环境</a:t>
            </a:r>
            <a:endParaRPr lang="zh-CN" altLang="en-US" sz="2400" dirty="0"/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38120" y="1366822"/>
            <a:ext cx="8229600" cy="54291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硬件环境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42910" y="1928802"/>
          <a:ext cx="3643337" cy="1351600"/>
        </p:xfrm>
        <a:graphic>
          <a:graphicData uri="http://schemas.openxmlformats.org/drawingml/2006/table">
            <a:tbl>
              <a:tblPr/>
              <a:tblGrid>
                <a:gridCol w="1036950"/>
                <a:gridCol w="1849694"/>
                <a:gridCol w="756693"/>
              </a:tblGrid>
              <a:tr h="357190">
                <a:tc>
                  <a:txBody>
                    <a:bodyPr/>
                    <a:lstStyle/>
                    <a:p>
                      <a:pPr algn="ctr" fontAlgn="t"/>
                      <a:r>
                        <a:rPr 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资源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详情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数量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测试客户机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CPU: Intel(R) Core(TM)2 Duo CPU T7250 @ 2.00GHz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内存：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4GB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测试服务器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zh-CN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04787783"/>
              </p:ext>
            </p:extLst>
          </p:nvPr>
        </p:nvGraphicFramePr>
        <p:xfrm>
          <a:off x="500034" y="4357694"/>
          <a:ext cx="3571898" cy="2082280"/>
        </p:xfrm>
        <a:graphic>
          <a:graphicData uri="http://schemas.openxmlformats.org/drawingml/2006/table">
            <a:tbl>
              <a:tblPr/>
              <a:tblGrid>
                <a:gridCol w="1016617"/>
                <a:gridCol w="1813425"/>
                <a:gridCol w="741856"/>
              </a:tblGrid>
              <a:tr h="236503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资源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详情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数量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36503">
                <a:tc>
                  <a:txBody>
                    <a:bodyPr/>
                    <a:lstStyle/>
                    <a:p>
                      <a:pPr algn="l" fontAlgn="t"/>
                      <a:r>
                        <a:rPr lang="zh-CN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Linux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/Unix/AIX/</a:t>
                      </a:r>
                      <a:r>
                        <a:rPr lang="en-US" altLang="zh-CN" sz="105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centOS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操作系统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03">
                <a:tc>
                  <a:txBody>
                    <a:bodyPr/>
                    <a:lstStyle/>
                    <a:p>
                      <a:pPr algn="l" fontAlgn="t"/>
                      <a:r>
                        <a:rPr lang="zh-CN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Mysql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/Oracle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数据库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03">
                <a:tc>
                  <a:txBody>
                    <a:bodyPr/>
                    <a:lstStyle/>
                    <a:p>
                      <a:pPr algn="l" fontAlgn="t"/>
                      <a:r>
                        <a:rPr lang="zh-CN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Apache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/Tomcat/</a:t>
                      </a:r>
                      <a:r>
                        <a:rPr lang="en-US" altLang="zh-CN" sz="105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iis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/was/</a:t>
                      </a:r>
                      <a:r>
                        <a:rPr lang="en-US" altLang="zh-CN" sz="105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WebLogic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en-US" altLang="zh-CN" sz="105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Nginx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应用</a:t>
                      </a:r>
                      <a:r>
                        <a:rPr lang="zh-CN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服务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器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09">
                <a:tc>
                  <a:txBody>
                    <a:bodyPr/>
                    <a:lstStyle/>
                    <a:p>
                      <a:pPr algn="l" fontAlgn="t"/>
                      <a:r>
                        <a:rPr lang="zh-CN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Php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/java/c#/c/</a:t>
                      </a:r>
                      <a:r>
                        <a:rPr lang="en-US" altLang="zh-CN" sz="105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c++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编程语言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9">
                <a:tc>
                  <a:txBody>
                    <a:bodyPr/>
                    <a:lstStyle/>
                    <a:p>
                      <a:pPr algn="l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浏览器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IE（多版本）、FireFox、Chrome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内容占位符 5"/>
          <p:cNvSpPr txBox="1">
            <a:spLocks/>
          </p:cNvSpPr>
          <p:nvPr/>
        </p:nvSpPr>
        <p:spPr>
          <a:xfrm>
            <a:off x="4714876" y="1428736"/>
            <a:ext cx="4429124" cy="4786346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1400" b="1" dirty="0" smtClean="0">
                <a:solidFill>
                  <a:srgbClr val="FF0000"/>
                </a:solidFill>
                <a:latin typeface="+mn-ea"/>
              </a:rPr>
              <a:t>面试题</a:t>
            </a:r>
            <a:r>
              <a:rPr lang="zh-CN" altLang="en-US" sz="1400" dirty="0" smtClean="0">
                <a:latin typeface="+mn-ea"/>
              </a:rPr>
              <a:t>：</a:t>
            </a:r>
            <a:endParaRPr lang="en-US" altLang="zh-CN" sz="1400" dirty="0" smtClean="0">
              <a:latin typeface="+mn-ea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、你们</a:t>
            </a:r>
            <a:r>
              <a:rPr lang="zh-CN" altLang="en-US" sz="1400" dirty="0" smtClean="0">
                <a:latin typeface="+mn-ea"/>
              </a:rPr>
              <a:t>项目的</a:t>
            </a:r>
            <a:r>
              <a:rPr lang="en-US" altLang="zh-CN" sz="1400" dirty="0" err="1" smtClean="0">
                <a:latin typeface="+mn-ea"/>
              </a:rPr>
              <a:t>mysql</a:t>
            </a:r>
            <a:r>
              <a:rPr lang="zh-CN" altLang="en-US" sz="1400" dirty="0" smtClean="0">
                <a:latin typeface="+mn-ea"/>
              </a:rPr>
              <a:t>或者</a:t>
            </a:r>
            <a:r>
              <a:rPr lang="en-US" altLang="zh-CN" sz="1400" dirty="0" smtClean="0">
                <a:latin typeface="+mn-ea"/>
              </a:rPr>
              <a:t>oracle</a:t>
            </a:r>
            <a:r>
              <a:rPr lang="zh-CN" altLang="en-US" sz="1400" dirty="0" smtClean="0">
                <a:latin typeface="+mn-ea"/>
              </a:rPr>
              <a:t>用的什么版本？修改</a:t>
            </a:r>
            <a:r>
              <a:rPr lang="en-US" altLang="zh-CN" sz="1400" dirty="0" err="1" smtClean="0">
                <a:latin typeface="+mn-ea"/>
              </a:rPr>
              <a:t>oracla</a:t>
            </a:r>
            <a:r>
              <a:rPr lang="zh-CN" altLang="en-US" sz="1400" dirty="0" smtClean="0">
                <a:latin typeface="+mn-ea"/>
              </a:rPr>
              <a:t>的配置文件名叫什么？</a:t>
            </a:r>
          </a:p>
          <a:p>
            <a:pPr marL="342900" lvl="0" indent="-342900">
              <a:spcBef>
                <a:spcPct val="20000"/>
              </a:spcBef>
            </a:pPr>
            <a:r>
              <a:rPr lang="zh-CN" altLang="en-US" sz="1400" dirty="0" smtClean="0">
                <a:latin typeface="+mn-ea"/>
              </a:rPr>
              <a:t>参考答案：</a:t>
            </a:r>
            <a:endParaRPr lang="en-US" altLang="zh-CN" sz="1400" dirty="0" smtClean="0">
              <a:latin typeface="+mn-ea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400" dirty="0" err="1" smtClean="0">
                <a:latin typeface="+mn-ea"/>
              </a:rPr>
              <a:t>mysql</a:t>
            </a:r>
            <a:r>
              <a:rPr lang="zh-CN" altLang="en-US" sz="1400" dirty="0" smtClean="0">
                <a:latin typeface="+mn-ea"/>
              </a:rPr>
              <a:t>版本：</a:t>
            </a:r>
            <a:r>
              <a:rPr lang="en-US" altLang="zh-CN" sz="1400" dirty="0" smtClean="0">
                <a:latin typeface="+mn-ea"/>
              </a:rPr>
              <a:t>5.7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400" dirty="0" smtClean="0">
                <a:latin typeface="+mn-ea"/>
              </a:rPr>
              <a:t>oracle</a:t>
            </a:r>
            <a:r>
              <a:rPr lang="zh-CN" altLang="en-US" sz="1400" dirty="0" smtClean="0">
                <a:latin typeface="+mn-ea"/>
              </a:rPr>
              <a:t>版本：</a:t>
            </a:r>
            <a:r>
              <a:rPr lang="en-US" altLang="zh-CN" sz="1400" dirty="0" smtClean="0">
                <a:latin typeface="+mn-ea"/>
              </a:rPr>
              <a:t>11g</a:t>
            </a:r>
          </a:p>
          <a:p>
            <a:pPr marL="342900" lvl="0" indent="-342900">
              <a:spcBef>
                <a:spcPct val="20000"/>
              </a:spcBef>
            </a:pPr>
            <a:r>
              <a:rPr lang="zh-CN" altLang="en-US" sz="1400" dirty="0" smtClean="0">
                <a:latin typeface="+mn-ea"/>
              </a:rPr>
              <a:t>修改</a:t>
            </a:r>
            <a:r>
              <a:rPr lang="en-US" altLang="zh-CN" sz="1400" dirty="0" err="1" smtClean="0">
                <a:latin typeface="+mn-ea"/>
              </a:rPr>
              <a:t>oracla</a:t>
            </a:r>
            <a:r>
              <a:rPr lang="zh-CN" altLang="en-US" sz="1400" dirty="0" smtClean="0">
                <a:latin typeface="+mn-ea"/>
              </a:rPr>
              <a:t>的配置文件名叫</a:t>
            </a:r>
            <a:r>
              <a:rPr lang="en-US" altLang="zh-CN" sz="1400" dirty="0" smtClean="0">
                <a:latin typeface="+mn-ea"/>
              </a:rPr>
              <a:t>:tnsnames.ora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1400" dirty="0" smtClean="0">
              <a:latin typeface="+mn-ea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400" dirty="0" smtClean="0">
                <a:latin typeface="+mn-ea"/>
              </a:rPr>
              <a:t>2</a:t>
            </a:r>
            <a:r>
              <a:rPr lang="zh-CN" altLang="en-US" sz="1400" dirty="0" smtClean="0">
                <a:latin typeface="+mn-ea"/>
              </a:rPr>
              <a:t>、</a:t>
            </a:r>
            <a:r>
              <a:rPr lang="en-US" altLang="zh-CN" sz="1400" dirty="0" err="1" smtClean="0">
                <a:latin typeface="+mn-ea"/>
              </a:rPr>
              <a:t>linux</a:t>
            </a:r>
            <a:r>
              <a:rPr lang="zh-CN" altLang="en-US" sz="1400" dirty="0" smtClean="0">
                <a:latin typeface="+mn-ea"/>
              </a:rPr>
              <a:t>用的是哪家的？具体什么版本？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400" dirty="0" smtClean="0">
                <a:latin typeface="+mn-ea"/>
              </a:rPr>
              <a:t>Linux</a:t>
            </a:r>
            <a:r>
              <a:rPr lang="zh-CN" altLang="en-US" sz="1400" dirty="0" smtClean="0">
                <a:latin typeface="+mn-ea"/>
              </a:rPr>
              <a:t>是：</a:t>
            </a:r>
            <a:r>
              <a:rPr lang="en-US" altLang="zh-CN" sz="1400" dirty="0" err="1" smtClean="0">
                <a:latin typeface="+mn-ea"/>
              </a:rPr>
              <a:t>CentOS</a:t>
            </a:r>
            <a:r>
              <a:rPr lang="en-US" altLang="zh-CN" sz="1400" dirty="0" smtClean="0">
                <a:latin typeface="+mn-ea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r>
              <a:rPr lang="zh-CN" altLang="en-US" sz="1400" dirty="0" smtClean="0">
                <a:latin typeface="+mn-ea"/>
              </a:rPr>
              <a:t>版本</a:t>
            </a:r>
            <a:r>
              <a:rPr lang="zh-CN" altLang="en-US" sz="1400" dirty="0" smtClean="0">
                <a:latin typeface="+mn-ea"/>
              </a:rPr>
              <a:t>是：</a:t>
            </a:r>
            <a:r>
              <a:rPr lang="en-US" altLang="zh-CN" sz="1400" dirty="0" smtClean="0">
                <a:latin typeface="+mn-ea"/>
              </a:rPr>
              <a:t>6.8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1400" dirty="0" smtClean="0">
              <a:latin typeface="+mn-ea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400" dirty="0" smtClean="0">
                <a:latin typeface="+mn-ea"/>
              </a:rPr>
              <a:t>3</a:t>
            </a:r>
            <a:r>
              <a:rPr lang="zh-CN" altLang="en-US" sz="1400" dirty="0" smtClean="0">
                <a:latin typeface="+mn-ea"/>
              </a:rPr>
              <a:t>、</a:t>
            </a:r>
            <a:r>
              <a:rPr lang="en-US" altLang="zh-CN" sz="1400" dirty="0" err="1" smtClean="0">
                <a:latin typeface="+mn-ea"/>
              </a:rPr>
              <a:t>linux</a:t>
            </a:r>
            <a:r>
              <a:rPr lang="zh-CN" altLang="en-US" sz="1400" dirty="0" smtClean="0">
                <a:latin typeface="+mn-ea"/>
              </a:rPr>
              <a:t>系统用的</a:t>
            </a:r>
            <a:r>
              <a:rPr lang="en-US" altLang="zh-CN" sz="1400" dirty="0" err="1" smtClean="0">
                <a:latin typeface="+mn-ea"/>
              </a:rPr>
              <a:t>cpu</a:t>
            </a:r>
            <a:r>
              <a:rPr lang="zh-CN" altLang="en-US" sz="1400" dirty="0" smtClean="0">
                <a:latin typeface="+mn-ea"/>
              </a:rPr>
              <a:t>什么型号？内存多大的？</a:t>
            </a:r>
          </a:p>
          <a:p>
            <a:pPr marL="342900" lvl="0" indent="-342900">
              <a:spcBef>
                <a:spcPct val="20000"/>
              </a:spcBef>
            </a:pPr>
            <a:r>
              <a:rPr lang="zh-CN" altLang="en-US" sz="1400" dirty="0" smtClean="0">
                <a:latin typeface="+mn-ea"/>
              </a:rPr>
              <a:t>型号</a:t>
            </a:r>
            <a:r>
              <a:rPr lang="en-US" altLang="zh-CN" sz="1400" dirty="0" smtClean="0">
                <a:latin typeface="+mn-ea"/>
              </a:rPr>
              <a:t>:</a:t>
            </a:r>
            <a:r>
              <a:rPr lang="zh-CN" altLang="en-US" sz="1400" dirty="0" smtClean="0">
                <a:latin typeface="+mn-ea"/>
              </a:rPr>
              <a:t>英特尔 酷睿 </a:t>
            </a:r>
            <a:r>
              <a:rPr lang="en-US" altLang="zh-CN" sz="1400" dirty="0" smtClean="0">
                <a:latin typeface="+mn-ea"/>
              </a:rPr>
              <a:t>i5</a:t>
            </a:r>
          </a:p>
          <a:p>
            <a:pPr marL="342900" lvl="0" indent="-342900">
              <a:spcBef>
                <a:spcPct val="20000"/>
              </a:spcBef>
            </a:pPr>
            <a:r>
              <a:rPr lang="zh-CN" altLang="en-US" sz="1400" dirty="0" smtClean="0">
                <a:latin typeface="+mn-ea"/>
              </a:rPr>
              <a:t>核数：</a:t>
            </a:r>
            <a:r>
              <a:rPr lang="en-US" altLang="zh-CN" sz="1400" dirty="0" smtClean="0">
                <a:latin typeface="+mn-ea"/>
              </a:rPr>
              <a:t>16</a:t>
            </a:r>
            <a:r>
              <a:rPr lang="zh-CN" altLang="en-US" sz="1400" dirty="0" smtClean="0">
                <a:latin typeface="+mn-ea"/>
              </a:rPr>
              <a:t>核</a:t>
            </a:r>
          </a:p>
          <a:p>
            <a:pPr marL="342900" lvl="0" indent="-342900">
              <a:spcBef>
                <a:spcPct val="20000"/>
              </a:spcBef>
            </a:pPr>
            <a:r>
              <a:rPr lang="zh-CN" altLang="en-US" sz="1400" dirty="0" smtClean="0">
                <a:latin typeface="+mn-ea"/>
              </a:rPr>
              <a:t>内存：</a:t>
            </a:r>
            <a:r>
              <a:rPr lang="en-US" altLang="zh-CN" sz="1400" dirty="0" smtClean="0">
                <a:latin typeface="+mn-ea"/>
              </a:rPr>
              <a:t>32G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7215238" cy="654032"/>
          </a:xfrm>
        </p:spPr>
        <p:txBody>
          <a:bodyPr/>
          <a:lstStyle/>
          <a:p>
            <a:pPr lvl="0"/>
            <a:r>
              <a:rPr lang="en-US" sz="2400" dirty="0" smtClean="0">
                <a:latin typeface="+mj-ea"/>
              </a:rPr>
              <a:t>Chapter 3 </a:t>
            </a:r>
            <a:r>
              <a:rPr lang="zh-CN" altLang="en-US" sz="2400" dirty="0" smtClean="0">
                <a:latin typeface="+mj-ea"/>
              </a:rPr>
              <a:t>测试计划的内容</a:t>
            </a:r>
            <a:r>
              <a:rPr lang="en-US" altLang="zh-CN" sz="2400" dirty="0" smtClean="0">
                <a:latin typeface="+mj-ea"/>
              </a:rPr>
              <a:t>--</a:t>
            </a:r>
            <a:r>
              <a:rPr lang="zh-CN" altLang="en-US" sz="2400" dirty="0" smtClean="0"/>
              <a:t>开始和结束条件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r>
              <a:rPr lang="zh-CN" altLang="en-US" sz="2800" b="1" dirty="0" smtClean="0"/>
              <a:t>开始和结束条件</a:t>
            </a:r>
            <a:endParaRPr lang="en-US" altLang="zh-CN" sz="2800" b="1" dirty="0" smtClean="0"/>
          </a:p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lvl="0">
              <a:spcBef>
                <a:spcPct val="20000"/>
              </a:spcBef>
              <a:buSzPct val="80000"/>
              <a:defRPr/>
            </a:pPr>
            <a:r>
              <a:rPr lang="en-US" altLang="zh-CN" dirty="0" smtClean="0">
                <a:latin typeface="+mj-ea"/>
              </a:rPr>
              <a:t>1</a:t>
            </a:r>
            <a:r>
              <a:rPr lang="zh-CN" altLang="en-US" dirty="0" smtClean="0">
                <a:latin typeface="+mj-ea"/>
              </a:rPr>
              <a:t>、启动条件：</a:t>
            </a:r>
            <a:endParaRPr lang="en-US" altLang="zh-CN" dirty="0" smtClean="0">
              <a:latin typeface="+mj-ea"/>
            </a:endParaRPr>
          </a:p>
          <a:p>
            <a:pPr lvl="0">
              <a:spcBef>
                <a:spcPct val="20000"/>
              </a:spcBef>
              <a:buSzPct val="80000"/>
              <a:defRPr/>
            </a:pPr>
            <a:r>
              <a:rPr lang="zh-CN" altLang="en-US" dirty="0" smtClean="0"/>
              <a:t>        软件测试是在项目启动、需求分析开始时随之启动。</a:t>
            </a:r>
            <a:endParaRPr lang="en-US" altLang="zh-CN" dirty="0" smtClean="0"/>
          </a:p>
          <a:p>
            <a:pPr lvl="0">
              <a:spcBef>
                <a:spcPct val="20000"/>
              </a:spcBef>
              <a:buSzPct val="80000"/>
              <a:defRPr/>
            </a:pPr>
            <a:endParaRPr lang="en-US" altLang="zh-CN" dirty="0" smtClean="0">
              <a:latin typeface="+mj-ea"/>
            </a:endParaRPr>
          </a:p>
          <a:p>
            <a:pPr lvl="0">
              <a:spcBef>
                <a:spcPct val="20000"/>
              </a:spcBef>
              <a:buSzPct val="80000"/>
              <a:defRPr/>
            </a:pPr>
            <a:r>
              <a:rPr lang="en-US" altLang="zh-CN" dirty="0" smtClean="0">
                <a:latin typeface="+mj-ea"/>
              </a:rPr>
              <a:t>2</a:t>
            </a:r>
            <a:r>
              <a:rPr lang="zh-CN" altLang="en-US" dirty="0" smtClean="0">
                <a:latin typeface="+mj-ea"/>
              </a:rPr>
              <a:t>、结束条件：</a:t>
            </a:r>
            <a:endParaRPr lang="en-US" altLang="zh-CN" dirty="0" smtClean="0">
              <a:latin typeface="+mj-ea"/>
            </a:endParaRPr>
          </a:p>
          <a:p>
            <a:pPr>
              <a:spcBef>
                <a:spcPct val="20000"/>
              </a:spcBef>
              <a:buSzPct val="80000"/>
              <a:defRPr/>
            </a:pPr>
            <a:r>
              <a:rPr lang="zh-CN" altLang="en-US" dirty="0" smtClean="0"/>
              <a:t>         </a:t>
            </a:r>
            <a:r>
              <a:rPr lang="zh-CN" altLang="en-US" b="1" dirty="0" smtClean="0"/>
              <a:t>需求覆盖率、用例执行率、缺陷遗留率达到预定质量目标。</a:t>
            </a:r>
            <a:endParaRPr lang="en-US" altLang="zh-CN" b="1" dirty="0" smtClean="0"/>
          </a:p>
          <a:p>
            <a:pPr>
              <a:spcBef>
                <a:spcPct val="20000"/>
              </a:spcBef>
              <a:buSzPct val="80000"/>
              <a:defRPr/>
            </a:pPr>
            <a:endParaRPr lang="en-US" altLang="zh-CN" dirty="0" smtClean="0"/>
          </a:p>
          <a:p>
            <a:pPr>
              <a:spcBef>
                <a:spcPct val="20000"/>
              </a:spcBef>
              <a:buSzPct val="80000"/>
              <a:defRPr/>
            </a:pPr>
            <a:endParaRPr lang="en-US" altLang="zh-CN" dirty="0" smtClean="0"/>
          </a:p>
          <a:p>
            <a:pPr>
              <a:spcBef>
                <a:spcPct val="20000"/>
              </a:spcBef>
              <a:buSzPct val="80000"/>
              <a:defRPr/>
            </a:pPr>
            <a:r>
              <a:rPr lang="zh-CN" altLang="en-US" dirty="0" smtClean="0"/>
              <a:t>（备注：每个公司流程不一样，制定的质量标准 也是不一样的，不过大同小异，以以上条件为基准。）</a:t>
            </a:r>
          </a:p>
          <a:p>
            <a:pPr lvl="0">
              <a:spcBef>
                <a:spcPct val="20000"/>
              </a:spcBef>
              <a:buSzPct val="80000"/>
              <a:defRPr/>
            </a:pPr>
            <a:endParaRPr lang="en-US" altLang="zh-CN" dirty="0" smtClean="0">
              <a:latin typeface="+mj-ea"/>
            </a:endParaRPr>
          </a:p>
          <a:p>
            <a:pPr lvl="0">
              <a:spcBef>
                <a:spcPct val="20000"/>
              </a:spcBef>
              <a:buSzPct val="80000"/>
              <a:defRPr/>
            </a:pPr>
            <a:r>
              <a:rPr lang="en-US" altLang="zh-CN" dirty="0" smtClean="0">
                <a:latin typeface="+mj-ea"/>
              </a:rPr>
              <a:t>  </a:t>
            </a:r>
            <a:endParaRPr lang="zh-CN" altLang="en-US" dirty="0" smtClean="0">
              <a:latin typeface="+mj-ea"/>
            </a:endParaRPr>
          </a:p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6715172" cy="654032"/>
          </a:xfrm>
        </p:spPr>
        <p:txBody>
          <a:bodyPr/>
          <a:lstStyle/>
          <a:p>
            <a:pPr lvl="0"/>
            <a:r>
              <a:rPr lang="en-US" sz="2800" dirty="0" smtClean="0">
                <a:latin typeface="+mj-ea"/>
              </a:rPr>
              <a:t>Chapter 3 </a:t>
            </a:r>
            <a:r>
              <a:rPr lang="zh-CN" altLang="en-US" sz="2800" dirty="0" smtClean="0">
                <a:latin typeface="+mj-ea"/>
              </a:rPr>
              <a:t>测试计划的内容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/>
              <a:t>进度安排</a:t>
            </a:r>
            <a:endParaRPr lang="zh-CN" alt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1000132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dirty="0" smtClean="0"/>
              <a:t>进度安排</a:t>
            </a:r>
            <a:endParaRPr lang="en-US" altLang="zh-CN" sz="2400" b="1" dirty="0" smtClean="0"/>
          </a:p>
          <a:p>
            <a:pPr lvl="1">
              <a:spcBef>
                <a:spcPct val="20000"/>
              </a:spcBef>
              <a:buSzPct val="80000"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进度安排，是指具体一个任务，要花多长时间完成。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735811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14414" y="4071942"/>
          <a:ext cx="6572297" cy="2107425"/>
        </p:xfrm>
        <a:graphic>
          <a:graphicData uri="http://schemas.openxmlformats.org/drawingml/2006/table">
            <a:tbl>
              <a:tblPr/>
              <a:tblGrid>
                <a:gridCol w="1546422"/>
                <a:gridCol w="826801"/>
                <a:gridCol w="1316756"/>
                <a:gridCol w="1228716"/>
                <a:gridCol w="826801"/>
                <a:gridCol w="826801"/>
              </a:tblGrid>
              <a:tr h="2528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任务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时间计划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责任人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52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开始日期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结束日期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2891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测试需求分析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zh-CN" sz="105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2012/11/28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2012/11/29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  <a:endParaRPr lang="zh-CN" sz="105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91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编写测试计划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1.5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2012/11/29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2012/11/30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  <a:endParaRPr lang="zh-CN" sz="105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88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编写测试方案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1.5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2012/12/3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2012/12/4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XXX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91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编写测试用例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2012/12/5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2012/12/7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所有成员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91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第一轮测试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2012/12/10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2012/12/16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所有成员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91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第二轮测试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2012/12/17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2012/12/18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所有成员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6715172" cy="654032"/>
          </a:xfrm>
        </p:spPr>
        <p:txBody>
          <a:bodyPr/>
          <a:lstStyle/>
          <a:p>
            <a:pPr lvl="0"/>
            <a:r>
              <a:rPr lang="en-US" sz="2800" dirty="0" smtClean="0">
                <a:latin typeface="+mj-ea"/>
              </a:rPr>
              <a:t>Chapter 3 </a:t>
            </a:r>
            <a:r>
              <a:rPr lang="zh-CN" altLang="en-US" sz="2800" dirty="0" smtClean="0">
                <a:latin typeface="+mj-ea"/>
              </a:rPr>
              <a:t>测试计划的内容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/>
              <a:t>测试组织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7785125" cy="1357322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dirty="0" smtClean="0"/>
              <a:t>测试组织</a:t>
            </a:r>
            <a:endParaRPr lang="en-US" altLang="zh-CN" sz="2400" b="1" dirty="0" smtClean="0"/>
          </a:p>
          <a:p>
            <a:pPr lvl="1">
              <a:spcBef>
                <a:spcPct val="20000"/>
              </a:spcBef>
              <a:buSzPct val="80000"/>
              <a:defRPr/>
            </a:pPr>
            <a:r>
              <a:rPr kumimoji="0" lang="zh-CN" alt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指在项目组中有哪些测试人员，担任什么角色，职责是什么。</a:t>
            </a:r>
            <a:r>
              <a:rPr kumimoji="0" lang="en-US" altLang="zh-CN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如，测试角色有：测试经理，测试组长，其他测试人员，并列出他们的工作职责</a:t>
            </a:r>
            <a:r>
              <a:rPr kumimoji="0" lang="en-US" altLang="zh-CN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765" y="2786058"/>
            <a:ext cx="6352879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6715172" cy="654032"/>
          </a:xfrm>
        </p:spPr>
        <p:txBody>
          <a:bodyPr/>
          <a:lstStyle/>
          <a:p>
            <a:r>
              <a:rPr lang="en-US" sz="3200" dirty="0" smtClean="0">
                <a:latin typeface="+mj-ea"/>
              </a:rPr>
              <a:t>Chapter 3 </a:t>
            </a:r>
            <a:r>
              <a:rPr lang="zh-CN" altLang="en-US" sz="3200" dirty="0" smtClean="0">
                <a:latin typeface="+mj-ea"/>
              </a:rPr>
              <a:t>测试计划的内容</a:t>
            </a:r>
            <a:r>
              <a:rPr lang="en-US" altLang="zh-CN" sz="3200" dirty="0" smtClean="0">
                <a:latin typeface="+mj-ea"/>
              </a:rPr>
              <a:t>–</a:t>
            </a:r>
            <a:r>
              <a:rPr lang="zh-CN" altLang="en-US" sz="3200" dirty="0" smtClean="0">
                <a:latin typeface="+mj-ea"/>
              </a:rPr>
              <a:t>风险</a:t>
            </a:r>
            <a:endParaRPr lang="zh-CN" altLang="en-US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1143008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dirty="0" smtClean="0"/>
              <a:t>风险</a:t>
            </a:r>
            <a:endParaRPr lang="en-US" altLang="zh-CN" sz="2400" b="1" dirty="0" smtClean="0"/>
          </a:p>
          <a:p>
            <a:pPr lvl="1">
              <a:spcBef>
                <a:spcPct val="20000"/>
              </a:spcBef>
              <a:buSzPct val="80000"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简要描述测试的风险和处理措施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2571744"/>
          <a:ext cx="7786742" cy="2571768"/>
        </p:xfrm>
        <a:graphic>
          <a:graphicData uri="http://schemas.openxmlformats.org/drawingml/2006/table">
            <a:tbl>
              <a:tblPr/>
              <a:tblGrid>
                <a:gridCol w="1347705"/>
                <a:gridCol w="2545666"/>
                <a:gridCol w="1603373"/>
                <a:gridCol w="1218428"/>
                <a:gridCol w="1071570"/>
              </a:tblGrid>
              <a:tr h="383321">
                <a:tc>
                  <a:txBody>
                    <a:bodyPr/>
                    <a:lstStyle/>
                    <a:p>
                      <a:pPr algn="ctr" fontAlgn="t"/>
                      <a:r>
                        <a:rPr 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序号</a:t>
                      </a: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风险描述</a:t>
                      </a: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规避措施</a:t>
                      </a: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相关人</a:t>
                      </a: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优先级</a:t>
                      </a: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7039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测试人力不足导致测试进度滞后</a:t>
                      </a: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开发人员兼职测试</a:t>
                      </a: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项目经理</a:t>
                      </a: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9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测试人员经验不足导致测试结果分析不全面</a:t>
                      </a: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多组织培训、多进行技术、经验交流</a:t>
                      </a: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测试总监、</a:t>
                      </a:r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TSE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中</a:t>
                      </a: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5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用户需求改变</a:t>
                      </a: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项目整体调整，项目组全员加班</a:t>
                      </a: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项目组全员</a:t>
                      </a: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</a:p>
                  </a:txBody>
                  <a:tcPr marL="8792" marR="8792" marT="8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/>
          <a:lstStyle/>
          <a:p>
            <a:r>
              <a:rPr lang="zh-CN" altLang="en-US" dirty="0" smtClean="0"/>
              <a:t>问题讨论</a:t>
            </a:r>
            <a:endParaRPr lang="zh-CN" altLang="en-US" dirty="0"/>
          </a:p>
        </p:txBody>
      </p:sp>
      <p:sp>
        <p:nvSpPr>
          <p:cNvPr id="22" name="内容占位符 2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项目中的人员比例情况是怎样的呢？（比如开发人员与测试人员）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不同类型及规模的项目大概会有多少测试人员呢？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为什么测试执行的时候会有好几轮呢？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4</a:t>
            </a:r>
            <a:r>
              <a:rPr lang="zh-CN" altLang="en-US" sz="2000" smtClean="0"/>
              <a:t>、经典面试题：软件测试计划包含哪些内容？</a:t>
            </a:r>
            <a:endParaRPr lang="en-US" altLang="zh-CN" sz="2000" dirty="0" smtClean="0"/>
          </a:p>
        </p:txBody>
      </p:sp>
      <p:pic>
        <p:nvPicPr>
          <p:cNvPr id="23" name="Picture 4" descr="2007616171528744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71678"/>
            <a:ext cx="3714776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201109152150461326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64704"/>
            <a:ext cx="9144000" cy="6093296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8229600" cy="654032"/>
          </a:xfrm>
        </p:spPr>
        <p:txBody>
          <a:bodyPr/>
          <a:lstStyle/>
          <a:p>
            <a:r>
              <a:rPr lang="zh-CN" altLang="en-US" dirty="0" smtClean="0"/>
              <a:t>培训总结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2976" y="1785926"/>
            <a:ext cx="7215238" cy="576256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Chapter 1 </a:t>
            </a:r>
            <a:r>
              <a:rPr lang="zh-CN" altLang="en-US" sz="3200" dirty="0" smtClean="0">
                <a:latin typeface="+mj-ea"/>
                <a:ea typeface="+mj-ea"/>
              </a:rPr>
              <a:t>关于测试计划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2976" y="2500306"/>
            <a:ext cx="5643602" cy="56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5000"/>
              </a:spcBef>
              <a:buSzPct val="11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Chapter 2 </a:t>
            </a:r>
            <a:r>
              <a:rPr lang="zh-CN" altLang="en-US" sz="32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测试计划的定义</a:t>
            </a:r>
            <a:endParaRPr lang="zh-CN" altLang="en-US" sz="3200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-24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课程目 录</a:t>
            </a:r>
            <a:endParaRPr lang="zh-CN" altLang="en-US" sz="4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14414" y="3143248"/>
            <a:ext cx="7215238" cy="576256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Chapter 3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测试计划的内容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ea"/>
              </a:rPr>
              <a:t>Chapter 1 </a:t>
            </a:r>
            <a:r>
              <a:rPr lang="zh-CN" altLang="en-US" dirty="0" smtClean="0"/>
              <a:t>关于测试计划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为什么要编写测试计划？</a:t>
            </a:r>
          </a:p>
          <a:p>
            <a:pPr lvl="0">
              <a:lnSpc>
                <a:spcPct val="14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软件测试是有计划、有组织和有系统的软件质量保证活动，而不是随意地、松散地、杂乱地实施过程。为了规范软件测试内容、方法和过程，在对软件进行测试之前，必须创建测试计划。</a:t>
            </a:r>
            <a:endParaRPr lang="en-US" altLang="zh-CN" sz="2000" dirty="0" smtClean="0"/>
          </a:p>
          <a:p>
            <a:pPr lvl="1"/>
            <a:endParaRPr lang="zh-CN" altLang="en-US" sz="20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什么时间开始编写测试计划？</a:t>
            </a:r>
            <a:endParaRPr lang="en-US" altLang="zh-CN" sz="2000" dirty="0" smtClean="0"/>
          </a:p>
          <a:p>
            <a:pPr>
              <a:buFont typeface="Wingdings" pitchFamily="2" charset="2"/>
              <a:buNone/>
            </a:pPr>
            <a:r>
              <a:rPr lang="zh-CN" altLang="en-US" sz="2000" dirty="0" smtClean="0"/>
              <a:t>           需求分析后编写测试计划，在整个测试工作过程中，不断修改</a:t>
            </a:r>
            <a:endParaRPr lang="en-US" altLang="zh-CN" sz="2000" dirty="0" smtClean="0"/>
          </a:p>
          <a:p>
            <a:pPr>
              <a:buFont typeface="Wingdings" pitchFamily="2" charset="2"/>
              <a:buNone/>
            </a:pPr>
            <a:endParaRPr lang="zh-CN" altLang="en-US" sz="20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 3.</a:t>
            </a:r>
            <a:r>
              <a:rPr lang="zh-CN" altLang="en-US" sz="2400" dirty="0" smtClean="0"/>
              <a:t>由谁来编写测试计划？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 smtClean="0"/>
              <a:t>           具有丰富经验的项目测试负责人</a:t>
            </a:r>
          </a:p>
          <a:p>
            <a:endParaRPr lang="zh-CN" altLang="en-US" dirty="0"/>
          </a:p>
        </p:txBody>
      </p:sp>
      <p:pic>
        <p:nvPicPr>
          <p:cNvPr id="5" name="Picture 9" descr="PE0156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4965160"/>
            <a:ext cx="3071802" cy="1892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20000"/>
              </a:lnSpc>
              <a:spcBef>
                <a:spcPct val="25000"/>
              </a:spcBef>
              <a:defRPr/>
            </a:pPr>
            <a:r>
              <a:rPr lang="en-US" dirty="0" smtClean="0">
                <a:latin typeface="+mj-ea"/>
              </a:rPr>
              <a:t>Chapter 2 </a:t>
            </a:r>
            <a:r>
              <a:rPr lang="zh-CN" altLang="en-US" dirty="0" smtClean="0">
                <a:latin typeface="+mj-ea"/>
              </a:rPr>
              <a:t>测试计划的定义</a:t>
            </a:r>
            <a:endParaRPr lang="en-US" dirty="0" smtClean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271464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什么是测试计划？</a:t>
            </a:r>
          </a:p>
          <a:p>
            <a:pPr lvl="0">
              <a:lnSpc>
                <a:spcPct val="14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 smtClean="0"/>
              <a:t>               </a:t>
            </a:r>
            <a:r>
              <a:rPr lang="zh-CN" altLang="en-US" sz="2400" dirty="0" smtClean="0"/>
              <a:t> 测试计划就是描述所有要完成的测试工作，包括</a:t>
            </a:r>
            <a:r>
              <a:rPr lang="zh-CN" altLang="en-US" sz="2400" b="1" dirty="0" smtClean="0"/>
              <a:t>被测试项目的背景、测试范围、测试方式、测试资源、测试开始和结束条件、进度安排、测试组织，以及与测试有关的风险等方面的内容</a:t>
            </a:r>
            <a:r>
              <a:rPr lang="zh-CN" altLang="en-US" sz="2400" dirty="0" smtClean="0"/>
              <a:t>。</a:t>
            </a:r>
            <a:endParaRPr lang="en-US" altLang="zh-CN" sz="2000" dirty="0" smtClean="0"/>
          </a:p>
          <a:p>
            <a:pPr lvl="1"/>
            <a:endParaRPr lang="zh-CN" altLang="en-US" sz="2000" dirty="0" smtClean="0"/>
          </a:p>
          <a:p>
            <a:pPr>
              <a:buNone/>
            </a:pPr>
            <a:endParaRPr lang="zh-CN" altLang="en-US" sz="2000" dirty="0" smtClean="0"/>
          </a:p>
          <a:p>
            <a:endParaRPr lang="zh-CN" altLang="en-US" dirty="0"/>
          </a:p>
        </p:txBody>
      </p:sp>
      <p:pic>
        <p:nvPicPr>
          <p:cNvPr id="5" name="Picture 9" descr="PE0156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4530770"/>
            <a:ext cx="3428992" cy="21129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7572428" cy="654032"/>
          </a:xfrm>
        </p:spPr>
        <p:txBody>
          <a:bodyPr/>
          <a:lstStyle/>
          <a:p>
            <a:r>
              <a:rPr lang="en-US" dirty="0" smtClean="0">
                <a:latin typeface="+mj-ea"/>
              </a:rPr>
              <a:t>Chapter 3 </a:t>
            </a:r>
            <a:r>
              <a:rPr lang="zh-CN" altLang="en-US" dirty="0" smtClean="0">
                <a:latin typeface="+mj-ea"/>
              </a:rPr>
              <a:t>测试计划的内容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r>
              <a:rPr lang="zh-CN" altLang="en-US" sz="2400" dirty="0" smtClean="0"/>
              <a:t>测试计划的内容包括，但不限于以下内容：</a:t>
            </a:r>
            <a:endParaRPr lang="en-US" altLang="zh-CN" sz="2400" dirty="0" smtClean="0"/>
          </a:p>
          <a:p>
            <a:pPr lvl="0">
              <a:spcBef>
                <a:spcPct val="20000"/>
              </a:spcBef>
              <a:buSzPct val="80000"/>
              <a:defRPr/>
            </a:pP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测试项目的背景、测试范围、测试方式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策略、测试资源、测试开始和结束条件、进度安排、测试组织，以及与测试有关的风险方面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6715172" cy="654032"/>
          </a:xfrm>
        </p:spPr>
        <p:txBody>
          <a:bodyPr/>
          <a:lstStyle/>
          <a:p>
            <a:r>
              <a:rPr lang="en-US" sz="3200" dirty="0" smtClean="0">
                <a:latin typeface="+mj-ea"/>
              </a:rPr>
              <a:t>Chapter 3 </a:t>
            </a:r>
            <a:r>
              <a:rPr lang="zh-CN" altLang="en-US" sz="3200" dirty="0" smtClean="0">
                <a:latin typeface="+mj-ea"/>
              </a:rPr>
              <a:t>测试计划的内容</a:t>
            </a:r>
            <a:r>
              <a:rPr lang="en-US" altLang="zh-CN" sz="3200" dirty="0" smtClean="0">
                <a:latin typeface="+mj-ea"/>
              </a:rPr>
              <a:t>-</a:t>
            </a:r>
            <a:r>
              <a:rPr lang="zh-CN" altLang="en-US" sz="3200" dirty="0" smtClean="0">
                <a:latin typeface="+mj-ea"/>
              </a:rPr>
              <a:t>背景</a:t>
            </a:r>
            <a:endParaRPr lang="zh-CN" altLang="en-US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dirty="0" smtClean="0"/>
              <a:t>测试项目的背景</a:t>
            </a:r>
            <a:endParaRPr lang="en-US" altLang="zh-CN" sz="2400" b="1" dirty="0" smtClean="0"/>
          </a:p>
          <a:p>
            <a:pPr lvl="1">
              <a:spcBef>
                <a:spcPct val="20000"/>
              </a:spcBef>
              <a:buSzPct val="80000"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</a:t>
            </a:r>
            <a:r>
              <a:rPr lang="zh-CN" altLang="en-US" sz="2400" dirty="0" smtClean="0">
                <a:latin typeface="+mj-ea"/>
                <a:ea typeface="+mj-ea"/>
              </a:rPr>
              <a:t>对测试对象及其目标进行简要说明，包括的信息有：主要的功能和性能，测试对象的架构和项目的作用。通常，项目的背景可以从需求文档中获取。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00892" cy="654032"/>
          </a:xfrm>
        </p:spPr>
        <p:txBody>
          <a:bodyPr/>
          <a:lstStyle/>
          <a:p>
            <a:pPr lvl="0"/>
            <a:r>
              <a:rPr lang="en-US" sz="3200" dirty="0" smtClean="0">
                <a:latin typeface="+mj-ea"/>
              </a:rPr>
              <a:t>Chapter 3 </a:t>
            </a:r>
            <a:r>
              <a:rPr lang="zh-CN" altLang="en-US" sz="3200" dirty="0" smtClean="0">
                <a:latin typeface="+mj-ea"/>
              </a:rPr>
              <a:t>测试计划的内容</a:t>
            </a:r>
            <a:r>
              <a:rPr lang="en-US" altLang="zh-CN" sz="3200" dirty="0" smtClean="0">
                <a:latin typeface="+mj-ea"/>
              </a:rPr>
              <a:t>-</a:t>
            </a:r>
            <a:r>
              <a:rPr lang="zh-CN" altLang="en-US" sz="3200" dirty="0" smtClean="0"/>
              <a:t>测试范围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dirty="0" smtClean="0"/>
              <a:t>测试范围</a:t>
            </a:r>
            <a:endParaRPr lang="en-US" altLang="zh-CN" sz="2400" b="1" dirty="0" smtClean="0"/>
          </a:p>
          <a:p>
            <a:pPr lvl="1">
              <a:spcBef>
                <a:spcPct val="20000"/>
              </a:spcBef>
              <a:buSzPct val="80000"/>
              <a:defRPr/>
            </a:pPr>
            <a:r>
              <a:rPr lang="zh-CN" altLang="en-US" sz="2400" dirty="0" smtClean="0"/>
              <a:t>描述测试的各个阶段，说明本测试计划所针对的测试类型（如 功能测试 或 性能测试），简要地列出本次测试的主要功能模块。</a:t>
            </a:r>
            <a:endParaRPr lang="en-US" altLang="zh-CN" sz="2400" dirty="0" smtClean="0"/>
          </a:p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071809"/>
            <a:ext cx="2571768" cy="33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6715172" cy="654032"/>
          </a:xfrm>
        </p:spPr>
        <p:txBody>
          <a:bodyPr/>
          <a:lstStyle/>
          <a:p>
            <a:r>
              <a:rPr lang="en-US" sz="3200" dirty="0" smtClean="0">
                <a:latin typeface="+mj-ea"/>
              </a:rPr>
              <a:t>Chapter 3 </a:t>
            </a:r>
            <a:r>
              <a:rPr lang="zh-CN" altLang="en-US" sz="3200" dirty="0" smtClean="0">
                <a:latin typeface="+mj-ea"/>
              </a:rPr>
              <a:t>测试计划的内容</a:t>
            </a:r>
            <a:r>
              <a:rPr lang="en-US" altLang="zh-CN" sz="3200" dirty="0" smtClean="0">
                <a:latin typeface="+mj-ea"/>
              </a:rPr>
              <a:t>—</a:t>
            </a:r>
            <a:r>
              <a:rPr lang="zh-CN" altLang="en-US" sz="3200" dirty="0" smtClean="0">
                <a:latin typeface="+mj-ea"/>
              </a:rPr>
              <a:t>策略</a:t>
            </a:r>
            <a:endParaRPr lang="zh-CN" altLang="en-US" sz="32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714908"/>
          </a:xfrm>
        </p:spPr>
        <p:txBody>
          <a:bodyPr/>
          <a:lstStyle/>
          <a:p>
            <a:pPr lvl="0">
              <a:buNone/>
            </a:pPr>
            <a:r>
              <a:rPr lang="zh-CN" altLang="en-US" sz="2400" b="1" dirty="0" smtClean="0"/>
              <a:t>测试方式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策略</a:t>
            </a:r>
            <a:r>
              <a:rPr lang="en-US" altLang="zh-CN" sz="2400" b="1" dirty="0" smtClean="0"/>
              <a:t>: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功能测试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界面测试</a:t>
            </a:r>
            <a:r>
              <a:rPr lang="en-US" altLang="zh-CN" sz="2400" dirty="0" smtClean="0"/>
              <a:t>(UI</a:t>
            </a:r>
            <a:r>
              <a:rPr lang="zh-CN" altLang="en-US" sz="2400" dirty="0" smtClean="0"/>
              <a:t>测试</a:t>
            </a:r>
            <a:r>
              <a:rPr lang="en-US" altLang="zh-CN" sz="24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安全测试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安装测试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接口测试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兼容性测试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负载测试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压力测试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6715172" cy="654032"/>
          </a:xfrm>
        </p:spPr>
        <p:txBody>
          <a:bodyPr/>
          <a:lstStyle/>
          <a:p>
            <a:r>
              <a:rPr lang="en-US" sz="3200" dirty="0" smtClean="0">
                <a:latin typeface="+mj-ea"/>
              </a:rPr>
              <a:t>Chapter 3 </a:t>
            </a:r>
            <a:r>
              <a:rPr lang="zh-CN" altLang="en-US" sz="3200" dirty="0" smtClean="0">
                <a:latin typeface="+mj-ea"/>
              </a:rPr>
              <a:t>测试计划的内容</a:t>
            </a:r>
            <a:r>
              <a:rPr lang="en-US" altLang="zh-CN" sz="3200" dirty="0" smtClean="0">
                <a:latin typeface="+mj-ea"/>
              </a:rPr>
              <a:t>—</a:t>
            </a:r>
            <a:r>
              <a:rPr lang="zh-CN" altLang="en-US" sz="3200" dirty="0" smtClean="0">
                <a:latin typeface="+mj-ea"/>
              </a:rPr>
              <a:t>环境</a:t>
            </a:r>
            <a:endParaRPr lang="zh-CN" altLang="en-US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4713291" cy="642942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dirty="0" smtClean="0"/>
              <a:t>测试资源，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即测试的环境。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20" y="1857364"/>
            <a:ext cx="8215370" cy="2571768"/>
          </a:xfrm>
        </p:spPr>
        <p:txBody>
          <a:bodyPr/>
          <a:lstStyle/>
          <a:p>
            <a:pPr lvl="1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、从软件的编码、测试到用户实际使用，存在着：开发环境、测试环境和生产环境。 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endParaRPr lang="zh-CN" altLang="en-US" sz="2000" dirty="0" smtClean="0"/>
          </a:p>
          <a:p>
            <a:pPr lvl="1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、“环境”，指的是被测试软件所运行的软件环境和硬件环境。 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endParaRPr lang="zh-CN" altLang="en-US" sz="2000" dirty="0" smtClean="0"/>
          </a:p>
          <a:p>
            <a:pPr lvl="1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、测试环境是测试人员为进行软件测试而搭建的环境。 </a:t>
            </a:r>
          </a:p>
          <a:p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4433850"/>
            <a:ext cx="5000660" cy="242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8596</TotalTime>
  <Words>817</Words>
  <Application>Microsoft Office PowerPoint</Application>
  <PresentationFormat>全屏显示(4:3)</PresentationFormat>
  <Paragraphs>190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Chapter 1 关于测试计划</vt:lpstr>
      <vt:lpstr>Chapter 2 测试计划的定义</vt:lpstr>
      <vt:lpstr>Chapter 3 测试计划的内容</vt:lpstr>
      <vt:lpstr>Chapter 3 测试计划的内容-背景</vt:lpstr>
      <vt:lpstr>Chapter 3 测试计划的内容-测试范围 </vt:lpstr>
      <vt:lpstr>Chapter 3 测试计划的内容—策略</vt:lpstr>
      <vt:lpstr>Chapter 3 测试计划的内容—环境</vt:lpstr>
      <vt:lpstr>Chapter 3 测试计划的内容—环境</vt:lpstr>
      <vt:lpstr>Chapter 3 测试计划的内容--开始和结束条件 </vt:lpstr>
      <vt:lpstr>Chapter 3 测试计划的内容-进度安排</vt:lpstr>
      <vt:lpstr>Chapter 3 测试计划的内容-测试组织 </vt:lpstr>
      <vt:lpstr>Chapter 3 测试计划的内容–风险</vt:lpstr>
      <vt:lpstr>问题讨论</vt:lpstr>
      <vt:lpstr>培训总结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726</cp:revision>
  <dcterms:created xsi:type="dcterms:W3CDTF">2012-04-19T11:01:25Z</dcterms:created>
  <dcterms:modified xsi:type="dcterms:W3CDTF">2017-05-26T06:20:04Z</dcterms:modified>
</cp:coreProperties>
</file>