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81" r:id="rId24"/>
    <p:sldId id="276"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101" d="100"/>
          <a:sy n="101" d="100"/>
        </p:scale>
        <p:origin x="-672"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C6DC6-6AFD-4CF1-968D-4BE1C92C9CCE}"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zh-CN" altLang="en-US"/>
        </a:p>
      </dgm:t>
    </dgm:pt>
    <dgm:pt modelId="{8010DD5D-40E4-48F3-A534-690DEF0566B4}">
      <dgm:prSet phldrT="[文本]"/>
      <dgm:spPr/>
      <dgm:t>
        <a:bodyPr/>
        <a:lstStyle/>
        <a:p>
          <a:r>
            <a:rPr lang="zh-CN" altLang="en-US" dirty="0" smtClean="0"/>
            <a:t>一</a:t>
          </a:r>
          <a:endParaRPr lang="zh-CN" altLang="en-US" dirty="0"/>
        </a:p>
      </dgm:t>
    </dgm:pt>
    <dgm:pt modelId="{8C22F7D0-4FF2-4EB2-AC1E-5481386FF422}" type="parTrans" cxnId="{C75601C6-813A-49DC-B9F1-4621DAFB6E97}">
      <dgm:prSet/>
      <dgm:spPr/>
      <dgm:t>
        <a:bodyPr/>
        <a:lstStyle/>
        <a:p>
          <a:endParaRPr lang="zh-CN" altLang="en-US"/>
        </a:p>
      </dgm:t>
    </dgm:pt>
    <dgm:pt modelId="{7DD59732-A83F-47B3-BAD7-0CBFAFA7174B}" type="sibTrans" cxnId="{C75601C6-813A-49DC-B9F1-4621DAFB6E97}">
      <dgm:prSet/>
      <dgm:spPr/>
      <dgm:t>
        <a:bodyPr/>
        <a:lstStyle/>
        <a:p>
          <a:endParaRPr lang="zh-CN" altLang="en-US"/>
        </a:p>
      </dgm:t>
    </dgm:pt>
    <dgm:pt modelId="{320C4C7A-F2B1-4DC4-BD51-24C03E4CB7BB}">
      <dgm:prSet phldrT="[文本]"/>
      <dgm:spPr/>
      <dgm:t>
        <a:bodyPr/>
        <a:lstStyle/>
        <a:p>
          <a:r>
            <a:rPr lang="en-US" altLang="zh-CN" dirty="0" smtClean="0"/>
            <a:t>APP</a:t>
          </a:r>
          <a:r>
            <a:rPr lang="zh-CN" altLang="en-US" dirty="0" smtClean="0"/>
            <a:t>相关知识</a:t>
          </a:r>
          <a:endParaRPr lang="zh-CN" altLang="en-US" dirty="0"/>
        </a:p>
      </dgm:t>
    </dgm:pt>
    <dgm:pt modelId="{695F40B0-F451-4C2A-943F-44F5C52BE86E}" type="parTrans" cxnId="{FDAEC391-45CF-46DC-9F59-E55E49361C7C}">
      <dgm:prSet/>
      <dgm:spPr/>
      <dgm:t>
        <a:bodyPr/>
        <a:lstStyle/>
        <a:p>
          <a:endParaRPr lang="zh-CN" altLang="en-US"/>
        </a:p>
      </dgm:t>
    </dgm:pt>
    <dgm:pt modelId="{2C482B83-1B20-4D93-8C35-570E6EEFA195}" type="sibTrans" cxnId="{FDAEC391-45CF-46DC-9F59-E55E49361C7C}">
      <dgm:prSet/>
      <dgm:spPr/>
      <dgm:t>
        <a:bodyPr/>
        <a:lstStyle/>
        <a:p>
          <a:endParaRPr lang="zh-CN" altLang="en-US"/>
        </a:p>
      </dgm:t>
    </dgm:pt>
    <dgm:pt modelId="{537B7E40-DF2A-47DD-9735-236B1FD5C18F}">
      <dgm:prSet phldrT="[文本]"/>
      <dgm:spPr/>
      <dgm:t>
        <a:bodyPr/>
        <a:lstStyle/>
        <a:p>
          <a:r>
            <a:rPr lang="zh-CN" altLang="en-US" dirty="0" smtClean="0"/>
            <a:t>二</a:t>
          </a:r>
          <a:endParaRPr lang="zh-CN" altLang="en-US" dirty="0"/>
        </a:p>
      </dgm:t>
    </dgm:pt>
    <dgm:pt modelId="{E4D582D7-479C-4AD2-B365-AE540241DB75}" type="parTrans" cxnId="{81F64505-6B84-470A-A878-61E3D0CC0D8F}">
      <dgm:prSet/>
      <dgm:spPr/>
      <dgm:t>
        <a:bodyPr/>
        <a:lstStyle/>
        <a:p>
          <a:endParaRPr lang="zh-CN" altLang="en-US"/>
        </a:p>
      </dgm:t>
    </dgm:pt>
    <dgm:pt modelId="{1B12846F-2B79-41AB-A779-A53FA130D48A}" type="sibTrans" cxnId="{81F64505-6B84-470A-A878-61E3D0CC0D8F}">
      <dgm:prSet/>
      <dgm:spPr/>
      <dgm:t>
        <a:bodyPr/>
        <a:lstStyle/>
        <a:p>
          <a:endParaRPr lang="zh-CN" altLang="en-US"/>
        </a:p>
      </dgm:t>
    </dgm:pt>
    <dgm:pt modelId="{98459711-9F36-48D9-80B6-36A46C28E19E}">
      <dgm:prSet phldrT="[文本]"/>
      <dgm:spPr/>
      <dgm:t>
        <a:bodyPr/>
        <a:lstStyle/>
        <a:p>
          <a:r>
            <a:rPr lang="en-US" altLang="zh-CN" dirty="0" smtClean="0"/>
            <a:t>APP</a:t>
          </a:r>
          <a:r>
            <a:rPr lang="zh-CN" altLang="en-US" dirty="0" smtClean="0"/>
            <a:t>测试流程</a:t>
          </a:r>
          <a:endParaRPr lang="zh-CN" altLang="en-US" dirty="0"/>
        </a:p>
      </dgm:t>
    </dgm:pt>
    <dgm:pt modelId="{84EC786C-D89E-4D2F-ADF7-3B378F642234}" type="parTrans" cxnId="{4E668420-E856-4026-AAA1-BAAD6C966B6C}">
      <dgm:prSet/>
      <dgm:spPr/>
      <dgm:t>
        <a:bodyPr/>
        <a:lstStyle/>
        <a:p>
          <a:endParaRPr lang="zh-CN" altLang="en-US"/>
        </a:p>
      </dgm:t>
    </dgm:pt>
    <dgm:pt modelId="{79C054B0-244F-4D6D-8470-5C0F017A7481}" type="sibTrans" cxnId="{4E668420-E856-4026-AAA1-BAAD6C966B6C}">
      <dgm:prSet/>
      <dgm:spPr/>
      <dgm:t>
        <a:bodyPr/>
        <a:lstStyle/>
        <a:p>
          <a:endParaRPr lang="zh-CN" altLang="en-US"/>
        </a:p>
      </dgm:t>
    </dgm:pt>
    <dgm:pt modelId="{F334E1DA-48C4-4F65-BE44-6EC551BA0742}">
      <dgm:prSet phldrT="[文本]"/>
      <dgm:spPr/>
      <dgm:t>
        <a:bodyPr/>
        <a:lstStyle/>
        <a:p>
          <a:r>
            <a:rPr lang="zh-CN" altLang="en-US" dirty="0" smtClean="0"/>
            <a:t>三</a:t>
          </a:r>
          <a:endParaRPr lang="zh-CN" altLang="en-US" dirty="0"/>
        </a:p>
      </dgm:t>
    </dgm:pt>
    <dgm:pt modelId="{F1064BFB-652A-4D9C-B628-3A4F1AABD363}" type="parTrans" cxnId="{EE1FA075-6172-4D56-B488-5AD401613B10}">
      <dgm:prSet/>
      <dgm:spPr/>
      <dgm:t>
        <a:bodyPr/>
        <a:lstStyle/>
        <a:p>
          <a:endParaRPr lang="zh-CN" altLang="en-US"/>
        </a:p>
      </dgm:t>
    </dgm:pt>
    <dgm:pt modelId="{CDDCB85A-BF55-4883-BE93-CCDB8FE9D37B}" type="sibTrans" cxnId="{EE1FA075-6172-4D56-B488-5AD401613B10}">
      <dgm:prSet/>
      <dgm:spPr/>
      <dgm:t>
        <a:bodyPr/>
        <a:lstStyle/>
        <a:p>
          <a:endParaRPr lang="zh-CN" altLang="en-US"/>
        </a:p>
      </dgm:t>
    </dgm:pt>
    <dgm:pt modelId="{F4EF3B92-0818-4940-85A3-4ED6D6FEB814}">
      <dgm:prSet phldrT="[文本]"/>
      <dgm:spPr/>
      <dgm:t>
        <a:bodyPr/>
        <a:lstStyle/>
        <a:p>
          <a:r>
            <a:rPr lang="zh-CN" altLang="en-US" dirty="0" smtClean="0"/>
            <a:t>常用云测试平台介绍</a:t>
          </a:r>
          <a:endParaRPr lang="zh-CN" altLang="en-US" dirty="0"/>
        </a:p>
      </dgm:t>
    </dgm:pt>
    <dgm:pt modelId="{D78DA664-59B5-45E1-8C20-BF3FC5BA6030}" type="parTrans" cxnId="{AFB828BA-4BC2-4916-BF0C-F8536A64609C}">
      <dgm:prSet/>
      <dgm:spPr/>
      <dgm:t>
        <a:bodyPr/>
        <a:lstStyle/>
        <a:p>
          <a:endParaRPr lang="zh-CN" altLang="en-US"/>
        </a:p>
      </dgm:t>
    </dgm:pt>
    <dgm:pt modelId="{76862089-ECFF-4C59-8569-C6C36364B48A}" type="sibTrans" cxnId="{AFB828BA-4BC2-4916-BF0C-F8536A64609C}">
      <dgm:prSet/>
      <dgm:spPr/>
      <dgm:t>
        <a:bodyPr/>
        <a:lstStyle/>
        <a:p>
          <a:endParaRPr lang="zh-CN" altLang="en-US"/>
        </a:p>
      </dgm:t>
    </dgm:pt>
    <dgm:pt modelId="{01684B71-BD28-4A48-BDFD-46D35054F85A}">
      <dgm:prSet phldrT="[文本]"/>
      <dgm:spPr/>
      <dgm:t>
        <a:bodyPr/>
        <a:lstStyle/>
        <a:p>
          <a:r>
            <a:rPr lang="zh-CN" altLang="en-US" dirty="0" smtClean="0"/>
            <a:t>五</a:t>
          </a:r>
          <a:endParaRPr lang="zh-CN" altLang="en-US" dirty="0"/>
        </a:p>
      </dgm:t>
    </dgm:pt>
    <dgm:pt modelId="{893DC642-11B1-4041-BD1A-88DBF1A15780}" type="parTrans" cxnId="{A26AA071-0592-4FFD-9FA4-17E354C51F33}">
      <dgm:prSet/>
      <dgm:spPr/>
    </dgm:pt>
    <dgm:pt modelId="{58E597B4-52CF-4F74-92CA-B1035EE4D1E5}" type="sibTrans" cxnId="{A26AA071-0592-4FFD-9FA4-17E354C51F33}">
      <dgm:prSet/>
      <dgm:spPr/>
    </dgm:pt>
    <dgm:pt modelId="{502EBB8D-C355-4E58-B9AF-C19121F697D8}">
      <dgm:prSet/>
      <dgm:spPr/>
      <dgm:t>
        <a:bodyPr/>
        <a:lstStyle/>
        <a:p>
          <a:r>
            <a:rPr lang="en-US" altLang="zh-CN" dirty="0" smtClean="0"/>
            <a:t>APP</a:t>
          </a:r>
          <a:r>
            <a:rPr lang="zh-CN" altLang="en-US" dirty="0" smtClean="0"/>
            <a:t>测试策略</a:t>
          </a:r>
          <a:endParaRPr lang="zh-CN" altLang="en-US" dirty="0"/>
        </a:p>
      </dgm:t>
    </dgm:pt>
    <dgm:pt modelId="{62E6BAD9-FDC4-49B0-B6DE-A5A408FA185D}" type="parTrans" cxnId="{BE346BDB-A6F7-40C3-ADE7-08D57707B363}">
      <dgm:prSet/>
      <dgm:spPr/>
    </dgm:pt>
    <dgm:pt modelId="{60C4C96B-B5F6-4424-BA5C-ADB109237E70}" type="sibTrans" cxnId="{BE346BDB-A6F7-40C3-ADE7-08D57707B363}">
      <dgm:prSet/>
      <dgm:spPr/>
    </dgm:pt>
    <dgm:pt modelId="{3CAECED4-9C40-469A-9704-86ED45F871A4}">
      <dgm:prSet phldrT="[文本]"/>
      <dgm:spPr/>
      <dgm:t>
        <a:bodyPr/>
        <a:lstStyle/>
        <a:p>
          <a:r>
            <a:rPr lang="zh-CN" altLang="en-US" dirty="0" smtClean="0"/>
            <a:t>四</a:t>
          </a:r>
          <a:endParaRPr lang="zh-CN" altLang="en-US" dirty="0"/>
        </a:p>
      </dgm:t>
    </dgm:pt>
    <dgm:pt modelId="{D18973EE-D3D7-49CD-B2D4-269951CE3F29}" type="parTrans" cxnId="{E2F30BA9-AC41-4B0B-ACFA-D5706C68171B}">
      <dgm:prSet/>
      <dgm:spPr/>
    </dgm:pt>
    <dgm:pt modelId="{DF5C87E9-2586-48A6-9414-5473C5BE3978}" type="sibTrans" cxnId="{E2F30BA9-AC41-4B0B-ACFA-D5706C68171B}">
      <dgm:prSet/>
      <dgm:spPr/>
    </dgm:pt>
    <dgm:pt modelId="{2B432CC0-546E-414A-B2DB-4593F65B996F}">
      <dgm:prSet/>
      <dgm:spPr/>
      <dgm:t>
        <a:bodyPr/>
        <a:lstStyle/>
        <a:p>
          <a:r>
            <a:rPr lang="en-US" altLang="zh-CN" dirty="0" smtClean="0"/>
            <a:t>APP</a:t>
          </a:r>
          <a:r>
            <a:rPr lang="zh-CN" altLang="en-US" dirty="0" smtClean="0"/>
            <a:t>测试常见问题总结</a:t>
          </a:r>
          <a:endParaRPr lang="zh-CN" altLang="en-US" dirty="0"/>
        </a:p>
      </dgm:t>
    </dgm:pt>
    <dgm:pt modelId="{7CA820DC-90DF-42B1-AB49-E46809C4BDCD}" type="parTrans" cxnId="{52025FD9-3117-4937-9D7D-8B7B878DA7D8}">
      <dgm:prSet/>
      <dgm:spPr/>
    </dgm:pt>
    <dgm:pt modelId="{F99AA3CE-ED71-49D3-AB01-54D4CC53752A}" type="sibTrans" cxnId="{52025FD9-3117-4937-9D7D-8B7B878DA7D8}">
      <dgm:prSet/>
      <dgm:spPr/>
    </dgm:pt>
    <dgm:pt modelId="{07A749D8-01EB-434B-9634-6B85EF25C093}" type="pres">
      <dgm:prSet presAssocID="{057C6DC6-6AFD-4CF1-968D-4BE1C92C9CCE}" presName="linearFlow" presStyleCnt="0">
        <dgm:presLayoutVars>
          <dgm:dir/>
          <dgm:animLvl val="lvl"/>
          <dgm:resizeHandles val="exact"/>
        </dgm:presLayoutVars>
      </dgm:prSet>
      <dgm:spPr/>
      <dgm:t>
        <a:bodyPr/>
        <a:lstStyle/>
        <a:p>
          <a:endParaRPr lang="zh-CN" altLang="en-US"/>
        </a:p>
      </dgm:t>
    </dgm:pt>
    <dgm:pt modelId="{AC70DD34-0E07-4817-9A45-713C9AEC0594}" type="pres">
      <dgm:prSet presAssocID="{8010DD5D-40E4-48F3-A534-690DEF0566B4}" presName="composite" presStyleCnt="0"/>
      <dgm:spPr/>
    </dgm:pt>
    <dgm:pt modelId="{7561573A-7C50-4686-8F42-63BDFCABB81C}" type="pres">
      <dgm:prSet presAssocID="{8010DD5D-40E4-48F3-A534-690DEF0566B4}" presName="parentText" presStyleLbl="alignNode1" presStyleIdx="0" presStyleCnt="5">
        <dgm:presLayoutVars>
          <dgm:chMax val="1"/>
          <dgm:bulletEnabled val="1"/>
        </dgm:presLayoutVars>
      </dgm:prSet>
      <dgm:spPr/>
      <dgm:t>
        <a:bodyPr/>
        <a:lstStyle/>
        <a:p>
          <a:endParaRPr lang="zh-CN" altLang="en-US"/>
        </a:p>
      </dgm:t>
    </dgm:pt>
    <dgm:pt modelId="{23239ACC-EE1A-4C79-884A-7E16B459571B}" type="pres">
      <dgm:prSet presAssocID="{8010DD5D-40E4-48F3-A534-690DEF0566B4}" presName="descendantText" presStyleLbl="alignAcc1" presStyleIdx="0" presStyleCnt="5">
        <dgm:presLayoutVars>
          <dgm:bulletEnabled val="1"/>
        </dgm:presLayoutVars>
      </dgm:prSet>
      <dgm:spPr/>
      <dgm:t>
        <a:bodyPr/>
        <a:lstStyle/>
        <a:p>
          <a:endParaRPr lang="zh-CN" altLang="en-US"/>
        </a:p>
      </dgm:t>
    </dgm:pt>
    <dgm:pt modelId="{4341B0FA-8DB2-42EC-89DF-010FF3AFC15E}" type="pres">
      <dgm:prSet presAssocID="{7DD59732-A83F-47B3-BAD7-0CBFAFA7174B}" presName="sp" presStyleCnt="0"/>
      <dgm:spPr/>
    </dgm:pt>
    <dgm:pt modelId="{49A0DB51-EA0F-4CCA-85AD-5F5CF0B97336}" type="pres">
      <dgm:prSet presAssocID="{537B7E40-DF2A-47DD-9735-236B1FD5C18F}" presName="composite" presStyleCnt="0"/>
      <dgm:spPr/>
    </dgm:pt>
    <dgm:pt modelId="{9AE16C82-6E19-4509-B1C3-861FD29E44EE}" type="pres">
      <dgm:prSet presAssocID="{537B7E40-DF2A-47DD-9735-236B1FD5C18F}" presName="parentText" presStyleLbl="alignNode1" presStyleIdx="1" presStyleCnt="5">
        <dgm:presLayoutVars>
          <dgm:chMax val="1"/>
          <dgm:bulletEnabled val="1"/>
        </dgm:presLayoutVars>
      </dgm:prSet>
      <dgm:spPr/>
      <dgm:t>
        <a:bodyPr/>
        <a:lstStyle/>
        <a:p>
          <a:endParaRPr lang="zh-CN" altLang="en-US"/>
        </a:p>
      </dgm:t>
    </dgm:pt>
    <dgm:pt modelId="{BC512972-3F07-4087-A3BE-81A9ACF0A5AF}" type="pres">
      <dgm:prSet presAssocID="{537B7E40-DF2A-47DD-9735-236B1FD5C18F}" presName="descendantText" presStyleLbl="alignAcc1" presStyleIdx="1" presStyleCnt="5">
        <dgm:presLayoutVars>
          <dgm:bulletEnabled val="1"/>
        </dgm:presLayoutVars>
      </dgm:prSet>
      <dgm:spPr/>
      <dgm:t>
        <a:bodyPr/>
        <a:lstStyle/>
        <a:p>
          <a:endParaRPr lang="zh-CN" altLang="en-US"/>
        </a:p>
      </dgm:t>
    </dgm:pt>
    <dgm:pt modelId="{5E64C9D6-5194-470F-B228-1C39273BC2CC}" type="pres">
      <dgm:prSet presAssocID="{1B12846F-2B79-41AB-A779-A53FA130D48A}" presName="sp" presStyleCnt="0"/>
      <dgm:spPr/>
    </dgm:pt>
    <dgm:pt modelId="{07D85420-0E14-4D2E-A87F-2D7286CF8508}" type="pres">
      <dgm:prSet presAssocID="{F334E1DA-48C4-4F65-BE44-6EC551BA0742}" presName="composite" presStyleCnt="0"/>
      <dgm:spPr/>
    </dgm:pt>
    <dgm:pt modelId="{16F102C8-FB2D-4C07-A41E-3B82AD2CB8AF}" type="pres">
      <dgm:prSet presAssocID="{F334E1DA-48C4-4F65-BE44-6EC551BA0742}" presName="parentText" presStyleLbl="alignNode1" presStyleIdx="2" presStyleCnt="5">
        <dgm:presLayoutVars>
          <dgm:chMax val="1"/>
          <dgm:bulletEnabled val="1"/>
        </dgm:presLayoutVars>
      </dgm:prSet>
      <dgm:spPr/>
      <dgm:t>
        <a:bodyPr/>
        <a:lstStyle/>
        <a:p>
          <a:endParaRPr lang="zh-CN" altLang="en-US"/>
        </a:p>
      </dgm:t>
    </dgm:pt>
    <dgm:pt modelId="{AD11B9F9-1169-47B2-B997-7F0CD1E16518}" type="pres">
      <dgm:prSet presAssocID="{F334E1DA-48C4-4F65-BE44-6EC551BA0742}" presName="descendantText" presStyleLbl="alignAcc1" presStyleIdx="2" presStyleCnt="5">
        <dgm:presLayoutVars>
          <dgm:bulletEnabled val="1"/>
        </dgm:presLayoutVars>
      </dgm:prSet>
      <dgm:spPr/>
      <dgm:t>
        <a:bodyPr/>
        <a:lstStyle/>
        <a:p>
          <a:endParaRPr lang="zh-CN" altLang="en-US"/>
        </a:p>
      </dgm:t>
    </dgm:pt>
    <dgm:pt modelId="{C8A330D5-9C45-4358-9A15-DD62B4AD3CAE}" type="pres">
      <dgm:prSet presAssocID="{CDDCB85A-BF55-4883-BE93-CCDB8FE9D37B}" presName="sp" presStyleCnt="0"/>
      <dgm:spPr/>
    </dgm:pt>
    <dgm:pt modelId="{827CAD50-2C51-466A-A450-843CD24A28BE}" type="pres">
      <dgm:prSet presAssocID="{3CAECED4-9C40-469A-9704-86ED45F871A4}" presName="composite" presStyleCnt="0"/>
      <dgm:spPr/>
    </dgm:pt>
    <dgm:pt modelId="{DD6F4D4B-B2B8-45F9-85AA-7A25F7824487}" type="pres">
      <dgm:prSet presAssocID="{3CAECED4-9C40-469A-9704-86ED45F871A4}" presName="parentText" presStyleLbl="alignNode1" presStyleIdx="3" presStyleCnt="5">
        <dgm:presLayoutVars>
          <dgm:chMax val="1"/>
          <dgm:bulletEnabled val="1"/>
        </dgm:presLayoutVars>
      </dgm:prSet>
      <dgm:spPr/>
      <dgm:t>
        <a:bodyPr/>
        <a:lstStyle/>
        <a:p>
          <a:endParaRPr lang="zh-CN" altLang="en-US"/>
        </a:p>
      </dgm:t>
    </dgm:pt>
    <dgm:pt modelId="{B6D9ADB0-0C03-46D2-A691-EA7231560F97}" type="pres">
      <dgm:prSet presAssocID="{3CAECED4-9C40-469A-9704-86ED45F871A4}" presName="descendantText" presStyleLbl="alignAcc1" presStyleIdx="3" presStyleCnt="5">
        <dgm:presLayoutVars>
          <dgm:bulletEnabled val="1"/>
        </dgm:presLayoutVars>
      </dgm:prSet>
      <dgm:spPr/>
      <dgm:t>
        <a:bodyPr/>
        <a:lstStyle/>
        <a:p>
          <a:endParaRPr lang="zh-CN" altLang="en-US"/>
        </a:p>
      </dgm:t>
    </dgm:pt>
    <dgm:pt modelId="{5727883A-2FE5-4A14-B4A0-5A25D7021360}" type="pres">
      <dgm:prSet presAssocID="{DF5C87E9-2586-48A6-9414-5473C5BE3978}" presName="sp" presStyleCnt="0"/>
      <dgm:spPr/>
    </dgm:pt>
    <dgm:pt modelId="{EC05904C-0063-418C-AF03-FBCC9975F39E}" type="pres">
      <dgm:prSet presAssocID="{01684B71-BD28-4A48-BDFD-46D35054F85A}" presName="composite" presStyleCnt="0"/>
      <dgm:spPr/>
    </dgm:pt>
    <dgm:pt modelId="{4D43D18F-A5A6-40B0-AEF6-962849F02AEB}" type="pres">
      <dgm:prSet presAssocID="{01684B71-BD28-4A48-BDFD-46D35054F85A}" presName="parentText" presStyleLbl="alignNode1" presStyleIdx="4" presStyleCnt="5">
        <dgm:presLayoutVars>
          <dgm:chMax val="1"/>
          <dgm:bulletEnabled val="1"/>
        </dgm:presLayoutVars>
      </dgm:prSet>
      <dgm:spPr/>
      <dgm:t>
        <a:bodyPr/>
        <a:lstStyle/>
        <a:p>
          <a:endParaRPr lang="zh-CN" altLang="en-US"/>
        </a:p>
      </dgm:t>
    </dgm:pt>
    <dgm:pt modelId="{A9067DA6-BA70-4B1B-BF91-3266549AAD6C}" type="pres">
      <dgm:prSet presAssocID="{01684B71-BD28-4A48-BDFD-46D35054F85A}" presName="descendantText" presStyleLbl="alignAcc1" presStyleIdx="4" presStyleCnt="5">
        <dgm:presLayoutVars>
          <dgm:bulletEnabled val="1"/>
        </dgm:presLayoutVars>
      </dgm:prSet>
      <dgm:spPr/>
      <dgm:t>
        <a:bodyPr/>
        <a:lstStyle/>
        <a:p>
          <a:endParaRPr lang="zh-CN" altLang="en-US"/>
        </a:p>
      </dgm:t>
    </dgm:pt>
  </dgm:ptLst>
  <dgm:cxnLst>
    <dgm:cxn modelId="{B3BF4115-4481-417B-B204-A4EC11616C16}" type="presOf" srcId="{537B7E40-DF2A-47DD-9735-236B1FD5C18F}" destId="{9AE16C82-6E19-4509-B1C3-861FD29E44EE}" srcOrd="0" destOrd="0" presId="urn:microsoft.com/office/officeart/2005/8/layout/chevron2"/>
    <dgm:cxn modelId="{AF0F878A-E527-48E6-A4CE-452C1794F954}" type="presOf" srcId="{98459711-9F36-48D9-80B6-36A46C28E19E}" destId="{BC512972-3F07-4087-A3BE-81A9ACF0A5AF}" srcOrd="0" destOrd="0" presId="urn:microsoft.com/office/officeart/2005/8/layout/chevron2"/>
    <dgm:cxn modelId="{4E668420-E856-4026-AAA1-BAAD6C966B6C}" srcId="{537B7E40-DF2A-47DD-9735-236B1FD5C18F}" destId="{98459711-9F36-48D9-80B6-36A46C28E19E}" srcOrd="0" destOrd="0" parTransId="{84EC786C-D89E-4D2F-ADF7-3B378F642234}" sibTransId="{79C054B0-244F-4D6D-8470-5C0F017A7481}"/>
    <dgm:cxn modelId="{FDAEC391-45CF-46DC-9F59-E55E49361C7C}" srcId="{8010DD5D-40E4-48F3-A534-690DEF0566B4}" destId="{320C4C7A-F2B1-4DC4-BD51-24C03E4CB7BB}" srcOrd="0" destOrd="0" parTransId="{695F40B0-F451-4C2A-943F-44F5C52BE86E}" sibTransId="{2C482B83-1B20-4D93-8C35-570E6EEFA195}"/>
    <dgm:cxn modelId="{81F64505-6B84-470A-A878-61E3D0CC0D8F}" srcId="{057C6DC6-6AFD-4CF1-968D-4BE1C92C9CCE}" destId="{537B7E40-DF2A-47DD-9735-236B1FD5C18F}" srcOrd="1" destOrd="0" parTransId="{E4D582D7-479C-4AD2-B365-AE540241DB75}" sibTransId="{1B12846F-2B79-41AB-A779-A53FA130D48A}"/>
    <dgm:cxn modelId="{52025FD9-3117-4937-9D7D-8B7B878DA7D8}" srcId="{3CAECED4-9C40-469A-9704-86ED45F871A4}" destId="{2B432CC0-546E-414A-B2DB-4593F65B996F}" srcOrd="0" destOrd="0" parTransId="{7CA820DC-90DF-42B1-AB49-E46809C4BDCD}" sibTransId="{F99AA3CE-ED71-49D3-AB01-54D4CC53752A}"/>
    <dgm:cxn modelId="{5403FD17-7F5B-4E4D-9372-D45B3E6CEB16}" type="presOf" srcId="{2B432CC0-546E-414A-B2DB-4593F65B996F}" destId="{B6D9ADB0-0C03-46D2-A691-EA7231560F97}" srcOrd="0" destOrd="0" presId="urn:microsoft.com/office/officeart/2005/8/layout/chevron2"/>
    <dgm:cxn modelId="{41B4A4F5-D31C-423F-BB36-96E180096DC7}" type="presOf" srcId="{502EBB8D-C355-4E58-B9AF-C19121F697D8}" destId="{AD11B9F9-1169-47B2-B997-7F0CD1E16518}" srcOrd="0" destOrd="0" presId="urn:microsoft.com/office/officeart/2005/8/layout/chevron2"/>
    <dgm:cxn modelId="{AFB828BA-4BC2-4916-BF0C-F8536A64609C}" srcId="{01684B71-BD28-4A48-BDFD-46D35054F85A}" destId="{F4EF3B92-0818-4940-85A3-4ED6D6FEB814}" srcOrd="0" destOrd="0" parTransId="{D78DA664-59B5-45E1-8C20-BF3FC5BA6030}" sibTransId="{76862089-ECFF-4C59-8569-C6C36364B48A}"/>
    <dgm:cxn modelId="{EE1FA075-6172-4D56-B488-5AD401613B10}" srcId="{057C6DC6-6AFD-4CF1-968D-4BE1C92C9CCE}" destId="{F334E1DA-48C4-4F65-BE44-6EC551BA0742}" srcOrd="2" destOrd="0" parTransId="{F1064BFB-652A-4D9C-B628-3A4F1AABD363}" sibTransId="{CDDCB85A-BF55-4883-BE93-CCDB8FE9D37B}"/>
    <dgm:cxn modelId="{BE346BDB-A6F7-40C3-ADE7-08D57707B363}" srcId="{F334E1DA-48C4-4F65-BE44-6EC551BA0742}" destId="{502EBB8D-C355-4E58-B9AF-C19121F697D8}" srcOrd="0" destOrd="0" parTransId="{62E6BAD9-FDC4-49B0-B6DE-A5A408FA185D}" sibTransId="{60C4C96B-B5F6-4424-BA5C-ADB109237E70}"/>
    <dgm:cxn modelId="{92D42DB6-3DC9-4A1A-B793-73D66E7EA316}" type="presOf" srcId="{8010DD5D-40E4-48F3-A534-690DEF0566B4}" destId="{7561573A-7C50-4686-8F42-63BDFCABB81C}" srcOrd="0" destOrd="0" presId="urn:microsoft.com/office/officeart/2005/8/layout/chevron2"/>
    <dgm:cxn modelId="{C75601C6-813A-49DC-B9F1-4621DAFB6E97}" srcId="{057C6DC6-6AFD-4CF1-968D-4BE1C92C9CCE}" destId="{8010DD5D-40E4-48F3-A534-690DEF0566B4}" srcOrd="0" destOrd="0" parTransId="{8C22F7D0-4FF2-4EB2-AC1E-5481386FF422}" sibTransId="{7DD59732-A83F-47B3-BAD7-0CBFAFA7174B}"/>
    <dgm:cxn modelId="{A26AA071-0592-4FFD-9FA4-17E354C51F33}" srcId="{057C6DC6-6AFD-4CF1-968D-4BE1C92C9CCE}" destId="{01684B71-BD28-4A48-BDFD-46D35054F85A}" srcOrd="4" destOrd="0" parTransId="{893DC642-11B1-4041-BD1A-88DBF1A15780}" sibTransId="{58E597B4-52CF-4F74-92CA-B1035EE4D1E5}"/>
    <dgm:cxn modelId="{F6A0DFCA-7CE7-471C-8C22-22AEC75ACDD5}" type="presOf" srcId="{057C6DC6-6AFD-4CF1-968D-4BE1C92C9CCE}" destId="{07A749D8-01EB-434B-9634-6B85EF25C093}" srcOrd="0" destOrd="0" presId="urn:microsoft.com/office/officeart/2005/8/layout/chevron2"/>
    <dgm:cxn modelId="{933B0956-D0EC-4911-90E0-E3D9DF60FF92}" type="presOf" srcId="{3CAECED4-9C40-469A-9704-86ED45F871A4}" destId="{DD6F4D4B-B2B8-45F9-85AA-7A25F7824487}" srcOrd="0" destOrd="0" presId="urn:microsoft.com/office/officeart/2005/8/layout/chevron2"/>
    <dgm:cxn modelId="{C8BDA588-1021-491D-B645-6419665EA6D9}" type="presOf" srcId="{F4EF3B92-0818-4940-85A3-4ED6D6FEB814}" destId="{A9067DA6-BA70-4B1B-BF91-3266549AAD6C}" srcOrd="0" destOrd="0" presId="urn:microsoft.com/office/officeart/2005/8/layout/chevron2"/>
    <dgm:cxn modelId="{E2F30BA9-AC41-4B0B-ACFA-D5706C68171B}" srcId="{057C6DC6-6AFD-4CF1-968D-4BE1C92C9CCE}" destId="{3CAECED4-9C40-469A-9704-86ED45F871A4}" srcOrd="3" destOrd="0" parTransId="{D18973EE-D3D7-49CD-B2D4-269951CE3F29}" sibTransId="{DF5C87E9-2586-48A6-9414-5473C5BE3978}"/>
    <dgm:cxn modelId="{E9169268-2BF1-4C24-AC64-F05F0BCF66F6}" type="presOf" srcId="{01684B71-BD28-4A48-BDFD-46D35054F85A}" destId="{4D43D18F-A5A6-40B0-AEF6-962849F02AEB}" srcOrd="0" destOrd="0" presId="urn:microsoft.com/office/officeart/2005/8/layout/chevron2"/>
    <dgm:cxn modelId="{D572DFDA-2DA1-4F7B-9D30-EE3B1363C2A4}" type="presOf" srcId="{F334E1DA-48C4-4F65-BE44-6EC551BA0742}" destId="{16F102C8-FB2D-4C07-A41E-3B82AD2CB8AF}" srcOrd="0" destOrd="0" presId="urn:microsoft.com/office/officeart/2005/8/layout/chevron2"/>
    <dgm:cxn modelId="{B5023872-5A62-4565-9FA6-5ED169E5C8A0}" type="presOf" srcId="{320C4C7A-F2B1-4DC4-BD51-24C03E4CB7BB}" destId="{23239ACC-EE1A-4C79-884A-7E16B459571B}" srcOrd="0" destOrd="0" presId="urn:microsoft.com/office/officeart/2005/8/layout/chevron2"/>
    <dgm:cxn modelId="{6C5D36EC-C2DF-4007-990B-4419295A4819}" type="presParOf" srcId="{07A749D8-01EB-434B-9634-6B85EF25C093}" destId="{AC70DD34-0E07-4817-9A45-713C9AEC0594}" srcOrd="0" destOrd="0" presId="urn:microsoft.com/office/officeart/2005/8/layout/chevron2"/>
    <dgm:cxn modelId="{6964AF7C-5B57-4F70-9697-EB643E6EDBC0}" type="presParOf" srcId="{AC70DD34-0E07-4817-9A45-713C9AEC0594}" destId="{7561573A-7C50-4686-8F42-63BDFCABB81C}" srcOrd="0" destOrd="0" presId="urn:microsoft.com/office/officeart/2005/8/layout/chevron2"/>
    <dgm:cxn modelId="{B7381A3D-BE34-4EA0-A1AB-0F646A9B22BE}" type="presParOf" srcId="{AC70DD34-0E07-4817-9A45-713C9AEC0594}" destId="{23239ACC-EE1A-4C79-884A-7E16B459571B}" srcOrd="1" destOrd="0" presId="urn:microsoft.com/office/officeart/2005/8/layout/chevron2"/>
    <dgm:cxn modelId="{FFEAAB8C-BF11-47A9-BB56-D4CE0763B10C}" type="presParOf" srcId="{07A749D8-01EB-434B-9634-6B85EF25C093}" destId="{4341B0FA-8DB2-42EC-89DF-010FF3AFC15E}" srcOrd="1" destOrd="0" presId="urn:microsoft.com/office/officeart/2005/8/layout/chevron2"/>
    <dgm:cxn modelId="{0B312B3F-F63D-4CC7-BAC3-BE2F4C46F5D5}" type="presParOf" srcId="{07A749D8-01EB-434B-9634-6B85EF25C093}" destId="{49A0DB51-EA0F-4CCA-85AD-5F5CF0B97336}" srcOrd="2" destOrd="0" presId="urn:microsoft.com/office/officeart/2005/8/layout/chevron2"/>
    <dgm:cxn modelId="{53253349-DCF3-40CB-A96E-23215128BF24}" type="presParOf" srcId="{49A0DB51-EA0F-4CCA-85AD-5F5CF0B97336}" destId="{9AE16C82-6E19-4509-B1C3-861FD29E44EE}" srcOrd="0" destOrd="0" presId="urn:microsoft.com/office/officeart/2005/8/layout/chevron2"/>
    <dgm:cxn modelId="{84BE4581-52C8-42B1-8BF7-AD237F3E0BA6}" type="presParOf" srcId="{49A0DB51-EA0F-4CCA-85AD-5F5CF0B97336}" destId="{BC512972-3F07-4087-A3BE-81A9ACF0A5AF}" srcOrd="1" destOrd="0" presId="urn:microsoft.com/office/officeart/2005/8/layout/chevron2"/>
    <dgm:cxn modelId="{8A70F945-A170-4B22-815D-63F215B62256}" type="presParOf" srcId="{07A749D8-01EB-434B-9634-6B85EF25C093}" destId="{5E64C9D6-5194-470F-B228-1C39273BC2CC}" srcOrd="3" destOrd="0" presId="urn:microsoft.com/office/officeart/2005/8/layout/chevron2"/>
    <dgm:cxn modelId="{67CE7418-8E40-45A3-8216-F193CA469D4A}" type="presParOf" srcId="{07A749D8-01EB-434B-9634-6B85EF25C093}" destId="{07D85420-0E14-4D2E-A87F-2D7286CF8508}" srcOrd="4" destOrd="0" presId="urn:microsoft.com/office/officeart/2005/8/layout/chevron2"/>
    <dgm:cxn modelId="{7D518478-451F-4CD6-8C8C-D9E3F01E7C3F}" type="presParOf" srcId="{07D85420-0E14-4D2E-A87F-2D7286CF8508}" destId="{16F102C8-FB2D-4C07-A41E-3B82AD2CB8AF}" srcOrd="0" destOrd="0" presId="urn:microsoft.com/office/officeart/2005/8/layout/chevron2"/>
    <dgm:cxn modelId="{6638A55C-1989-4BD3-A45C-A0D0A6C485D5}" type="presParOf" srcId="{07D85420-0E14-4D2E-A87F-2D7286CF8508}" destId="{AD11B9F9-1169-47B2-B997-7F0CD1E16518}" srcOrd="1" destOrd="0" presId="urn:microsoft.com/office/officeart/2005/8/layout/chevron2"/>
    <dgm:cxn modelId="{14B962EF-9DF9-4086-AB0C-453EF39F2C98}" type="presParOf" srcId="{07A749D8-01EB-434B-9634-6B85EF25C093}" destId="{C8A330D5-9C45-4358-9A15-DD62B4AD3CAE}" srcOrd="5" destOrd="0" presId="urn:microsoft.com/office/officeart/2005/8/layout/chevron2"/>
    <dgm:cxn modelId="{EA1D479C-54BF-4A3E-860D-9D71DF471E58}" type="presParOf" srcId="{07A749D8-01EB-434B-9634-6B85EF25C093}" destId="{827CAD50-2C51-466A-A450-843CD24A28BE}" srcOrd="6" destOrd="0" presId="urn:microsoft.com/office/officeart/2005/8/layout/chevron2"/>
    <dgm:cxn modelId="{ECCEC5BC-39AA-4B1F-9F54-B1E2C4DA507F}" type="presParOf" srcId="{827CAD50-2C51-466A-A450-843CD24A28BE}" destId="{DD6F4D4B-B2B8-45F9-85AA-7A25F7824487}" srcOrd="0" destOrd="0" presId="urn:microsoft.com/office/officeart/2005/8/layout/chevron2"/>
    <dgm:cxn modelId="{3917303F-7D86-4005-A780-DCA126D6ACD5}" type="presParOf" srcId="{827CAD50-2C51-466A-A450-843CD24A28BE}" destId="{B6D9ADB0-0C03-46D2-A691-EA7231560F97}" srcOrd="1" destOrd="0" presId="urn:microsoft.com/office/officeart/2005/8/layout/chevron2"/>
    <dgm:cxn modelId="{EDD64E1E-F28E-4144-9736-F9D22E7D9B3C}" type="presParOf" srcId="{07A749D8-01EB-434B-9634-6B85EF25C093}" destId="{5727883A-2FE5-4A14-B4A0-5A25D7021360}" srcOrd="7" destOrd="0" presId="urn:microsoft.com/office/officeart/2005/8/layout/chevron2"/>
    <dgm:cxn modelId="{C6B4FDE7-0958-44DF-AD6C-9502BF24A11F}" type="presParOf" srcId="{07A749D8-01EB-434B-9634-6B85EF25C093}" destId="{EC05904C-0063-418C-AF03-FBCC9975F39E}" srcOrd="8" destOrd="0" presId="urn:microsoft.com/office/officeart/2005/8/layout/chevron2"/>
    <dgm:cxn modelId="{DD56E959-8E38-4C40-BF61-19F982E77BCF}" type="presParOf" srcId="{EC05904C-0063-418C-AF03-FBCC9975F39E}" destId="{4D43D18F-A5A6-40B0-AEF6-962849F02AEB}" srcOrd="0" destOrd="0" presId="urn:microsoft.com/office/officeart/2005/8/layout/chevron2"/>
    <dgm:cxn modelId="{73424CBE-68BB-461D-BFE5-D4011F1A7526}" type="presParOf" srcId="{EC05904C-0063-418C-AF03-FBCC9975F39E}" destId="{A9067DA6-BA70-4B1B-BF91-3266549AAD6C}"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13A079-B703-4901-96AD-2A129480D13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DF8F5C-10DC-4B99-B3FE-19A44378AA77}" type="datetimeFigureOut">
              <a:rPr lang="zh-CN" altLang="en-US" smtClean="0"/>
              <a:pPr/>
              <a:t>2017-07-19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4AA482-1988-47CC-86C7-0570B4FC48A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2017-07-19</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transition spd="med">
    <p:wipe dir="d"/>
    <p:sndAc>
      <p:stSnd>
        <p:snd r:embed="rId1" name="camera.wav" builtIn="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2017-07-19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wipe dir="d"/>
    <p:sndAc>
      <p:stSnd>
        <p:snd r:embed="rId1" name="camera.wav" builtIn="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2017-07-19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wipe dir="d"/>
    <p:sndAc>
      <p:stSnd>
        <p:snd r:embed="rId1" name="camera.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2017-07-19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transition spd="med">
    <p:wipe dir="d"/>
    <p:sndAc>
      <p:stSnd>
        <p:snd r:embed="rId1" name="camera.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2017-07-19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sndAc>
      <p:stSnd>
        <p:snd r:embed="rId1" name="camera.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2017-07-19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sndAc>
      <p:stSnd>
        <p:snd r:embed="rId1" name="camera.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2017-07-19</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wipe dir="d"/>
    <p:sndAc>
      <p:stSnd>
        <p:snd r:embed="rId1" name="camera.wav" builtIn="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2017-07-19</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sndAc>
      <p:stSnd>
        <p:snd r:embed="rId1" name="camera.wav" builtIn="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2017-07-19</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wipe dir="d"/>
    <p:sndAc>
      <p:stSnd>
        <p:snd r:embed="rId1" name="camera.wav" builtIn="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2017-07-19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wipe dir="d"/>
    <p:sndAc>
      <p:stSnd>
        <p:snd r:embed="rId1" name="camera.wav" builtIn="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2017-07-19</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sndAc>
      <p:stSnd>
        <p:snd r:embed="rId1" name="camera.wav" builtIn="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73000" t="-1000" b="91000"/>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2017-07-19</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d"/>
    <p:sndAc>
      <p:stSnd>
        <p:snd r:embed="rId13" name="camera.wav" builtIn="1"/>
      </p:stSnd>
    </p:sndAc>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package" Target="../embeddings/Microsoft_Office_Word___1.docx"/><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remote.utest.qq.com/"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www.testin.c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356"/>
            <a:ext cx="9144000" cy="1571636"/>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zh-CN" altLang="en-US" sz="6600" dirty="0" smtClean="0"/>
              <a:t>移动</a:t>
            </a:r>
            <a:r>
              <a:rPr lang="en-US" altLang="zh-CN" sz="6600" dirty="0" smtClean="0"/>
              <a:t>APP</a:t>
            </a:r>
            <a:r>
              <a:rPr lang="zh-CN" altLang="en-US" sz="6600" dirty="0" smtClean="0"/>
              <a:t>测试</a:t>
            </a:r>
            <a:endParaRPr lang="zh-CN" altLang="en-US" sz="6600" dirty="0"/>
          </a:p>
        </p:txBody>
      </p:sp>
      <p:sp>
        <p:nvSpPr>
          <p:cNvPr id="4" name="文本占位符 3"/>
          <p:cNvSpPr>
            <a:spLocks noGrp="1"/>
          </p:cNvSpPr>
          <p:nvPr>
            <p:ph type="body" idx="1"/>
          </p:nvPr>
        </p:nvSpPr>
        <p:spPr/>
        <p:txBody>
          <a:bodyPr/>
          <a:lstStyle/>
          <a:p>
            <a:endParaRPr lang="zh-CN" altLang="en-US"/>
          </a:p>
        </p:txBody>
      </p:sp>
      <p:pic>
        <p:nvPicPr>
          <p:cNvPr id="17412" name="Picture 4" descr="https://timgsa.baidu.com/timg?image&amp;quality=80&amp;size=b9999_10000&amp;sec=1493142490486&amp;di=c221124740fdb7ba54272f99bb5ad01d&amp;imgtype=0&amp;src=http%3A%2F%2Fpic.58pic.com%2F58pic%2F17%2F76%2F29%2F59g58PICtJ8_1024.jpg"/>
          <p:cNvPicPr>
            <a:picLocks noChangeAspect="1" noChangeArrowheads="1"/>
          </p:cNvPicPr>
          <p:nvPr/>
        </p:nvPicPr>
        <p:blipFill>
          <a:blip r:embed="rId3"/>
          <a:srcRect/>
          <a:stretch>
            <a:fillRect/>
          </a:stretch>
        </p:blipFill>
        <p:spPr bwMode="auto">
          <a:xfrm>
            <a:off x="0" y="2285992"/>
            <a:ext cx="9144000" cy="4572008"/>
          </a:xfrm>
          <a:prstGeom prst="rect">
            <a:avLst/>
          </a:prstGeom>
          <a:noFill/>
        </p:spPr>
      </p:pic>
    </p:spTree>
  </p:cSld>
  <p:clrMapOvr>
    <a:masterClrMapping/>
  </p:clrMapOvr>
  <p:transition spd="med">
    <p:dissolve/>
    <p:sndAc>
      <p:stSnd>
        <p:snd r:embed="rId2" name="camera.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1000108"/>
            <a:ext cx="8001056" cy="5143536"/>
          </a:xfrm>
        </p:spPr>
        <p:txBody>
          <a:bodyPr>
            <a:normAutofit/>
          </a:bodyPr>
          <a:lstStyle/>
          <a:p>
            <a:pPr>
              <a:buNone/>
            </a:pPr>
            <a:r>
              <a:rPr lang="en-US" altLang="zh-CN" sz="1600" b="1" dirty="0" smtClean="0">
                <a:latin typeface="华文宋体" pitchFamily="2" charset="-122"/>
                <a:ea typeface="华文宋体" pitchFamily="2" charset="-122"/>
              </a:rPr>
              <a:t>4</a:t>
            </a:r>
            <a:r>
              <a:rPr lang="zh-CN" altLang="en-US" sz="1600" b="1" dirty="0" smtClean="0">
                <a:latin typeface="华文宋体" pitchFamily="2" charset="-122"/>
                <a:ea typeface="华文宋体" pitchFamily="2" charset="-122"/>
              </a:rPr>
              <a:t>、启动</a:t>
            </a:r>
            <a:endParaRPr lang="en-US" altLang="zh-CN" sz="1600" b="1" dirty="0" smtClean="0">
              <a:latin typeface="华文宋体" pitchFamily="2" charset="-122"/>
              <a:ea typeface="华文宋体" pitchFamily="2" charset="-122"/>
            </a:endParaRPr>
          </a:p>
          <a:p>
            <a:r>
              <a:rPr lang="en-US" altLang="zh-CN" sz="1400" dirty="0" smtClean="0">
                <a:latin typeface="+mn-ea"/>
              </a:rPr>
              <a:t>App</a:t>
            </a:r>
            <a:r>
              <a:rPr lang="zh-CN" altLang="en-US" sz="1400" dirty="0" smtClean="0">
                <a:latin typeface="+mn-ea"/>
              </a:rPr>
              <a:t>打开时，是否有加载动画或加载状态进度提示</a:t>
            </a:r>
            <a:endParaRPr lang="en-US" altLang="zh-CN" sz="1400" dirty="0" smtClean="0">
              <a:latin typeface="+mn-ea"/>
            </a:endParaRPr>
          </a:p>
          <a:p>
            <a:r>
              <a:rPr lang="en-US" altLang="zh-CN" sz="1400" dirty="0" smtClean="0">
                <a:latin typeface="+mn-ea"/>
              </a:rPr>
              <a:t>App</a:t>
            </a:r>
            <a:r>
              <a:rPr lang="zh-CN" altLang="en-US" sz="1400" dirty="0" smtClean="0">
                <a:latin typeface="+mn-ea"/>
              </a:rPr>
              <a:t>打开速度是否可观</a:t>
            </a:r>
            <a:endParaRPr lang="en-US" altLang="zh-CN" sz="1400" dirty="0" smtClean="0">
              <a:latin typeface="+mn-ea"/>
            </a:endParaRPr>
          </a:p>
          <a:p>
            <a:endParaRPr lang="en-US" altLang="zh-CN" sz="1400" b="1" dirty="0" smtClean="0">
              <a:latin typeface="+mn-ea"/>
            </a:endParaRPr>
          </a:p>
          <a:p>
            <a:pPr>
              <a:buNone/>
            </a:pPr>
            <a:r>
              <a:rPr lang="en-US" altLang="zh-CN" sz="1600" b="1" dirty="0" smtClean="0">
                <a:latin typeface="华文宋体" pitchFamily="2" charset="-122"/>
                <a:ea typeface="华文宋体" pitchFamily="2" charset="-122"/>
              </a:rPr>
              <a:t>5</a:t>
            </a:r>
            <a:r>
              <a:rPr lang="zh-CN" altLang="en-US" sz="1600" b="1" dirty="0" smtClean="0">
                <a:latin typeface="华文宋体" pitchFamily="2" charset="-122"/>
                <a:ea typeface="华文宋体" pitchFamily="2" charset="-122"/>
              </a:rPr>
              <a:t>、应用的前后台切换</a:t>
            </a:r>
            <a:endParaRPr lang="en-US" altLang="zh-CN" sz="1600" b="1" dirty="0" smtClean="0">
              <a:latin typeface="华文宋体" pitchFamily="2" charset="-122"/>
              <a:ea typeface="华文宋体" pitchFamily="2" charset="-122"/>
            </a:endParaRPr>
          </a:p>
          <a:p>
            <a:r>
              <a:rPr lang="en-US" altLang="zh-CN" sz="1400" dirty="0" smtClean="0">
                <a:latin typeface="+mn-ea"/>
              </a:rPr>
              <a:t>APP</a:t>
            </a:r>
            <a:r>
              <a:rPr lang="zh-CN" altLang="en-US" sz="1400" dirty="0" smtClean="0">
                <a:latin typeface="+mn-ea"/>
              </a:rPr>
              <a:t>切换到后台，再回到</a:t>
            </a:r>
            <a:r>
              <a:rPr lang="en-US" altLang="zh-CN" sz="1400" dirty="0" smtClean="0">
                <a:latin typeface="+mn-ea"/>
              </a:rPr>
              <a:t>APP</a:t>
            </a:r>
            <a:r>
              <a:rPr lang="zh-CN" altLang="en-US" sz="1400" dirty="0" smtClean="0">
                <a:latin typeface="+mn-ea"/>
              </a:rPr>
              <a:t>，是否停留在上一次操作界面</a:t>
            </a:r>
          </a:p>
          <a:p>
            <a:r>
              <a:rPr lang="en-US" altLang="zh-CN" sz="1400" dirty="0" smtClean="0">
                <a:latin typeface="+mn-ea"/>
              </a:rPr>
              <a:t>APP</a:t>
            </a:r>
            <a:r>
              <a:rPr lang="zh-CN" altLang="en-US" sz="1400" dirty="0" smtClean="0">
                <a:latin typeface="+mn-ea"/>
              </a:rPr>
              <a:t>切换到后台，再回到</a:t>
            </a:r>
            <a:r>
              <a:rPr lang="en-US" altLang="zh-CN" sz="1400" dirty="0" smtClean="0">
                <a:latin typeface="+mn-ea"/>
              </a:rPr>
              <a:t>APP</a:t>
            </a:r>
            <a:r>
              <a:rPr lang="zh-CN" altLang="en-US" sz="1400" dirty="0" smtClean="0">
                <a:latin typeface="+mn-ea"/>
              </a:rPr>
              <a:t>，功能及应用状态是否正常</a:t>
            </a:r>
          </a:p>
          <a:p>
            <a:r>
              <a:rPr lang="zh-CN" altLang="en-US" sz="1400" dirty="0" smtClean="0">
                <a:latin typeface="+mn-ea"/>
              </a:rPr>
              <a:t>手机锁屏解屏后进入</a:t>
            </a:r>
            <a:r>
              <a:rPr lang="en-US" altLang="zh-CN" sz="1400" dirty="0" smtClean="0">
                <a:latin typeface="+mn-ea"/>
              </a:rPr>
              <a:t>APP</a:t>
            </a:r>
            <a:r>
              <a:rPr lang="zh-CN" altLang="en-US" sz="1400" dirty="0" smtClean="0">
                <a:latin typeface="+mn-ea"/>
              </a:rPr>
              <a:t>是否会崩溃，功能状态是否正常</a:t>
            </a:r>
          </a:p>
          <a:p>
            <a:r>
              <a:rPr lang="zh-CN" altLang="en-US" sz="1400" dirty="0" smtClean="0">
                <a:latin typeface="+mn-ea"/>
              </a:rPr>
              <a:t>当</a:t>
            </a:r>
            <a:r>
              <a:rPr lang="en-US" altLang="zh-CN" sz="1400" dirty="0" smtClean="0">
                <a:latin typeface="+mn-ea"/>
              </a:rPr>
              <a:t>App</a:t>
            </a:r>
            <a:r>
              <a:rPr lang="zh-CN" altLang="en-US" sz="1400" dirty="0" smtClean="0">
                <a:latin typeface="+mn-ea"/>
              </a:rPr>
              <a:t>使用过程中有电话进来中断后再切换到</a:t>
            </a:r>
            <a:r>
              <a:rPr lang="en-US" altLang="zh-CN" sz="1400" dirty="0" smtClean="0">
                <a:latin typeface="+mn-ea"/>
              </a:rPr>
              <a:t>APP</a:t>
            </a:r>
            <a:r>
              <a:rPr lang="zh-CN" altLang="en-US" sz="1400" dirty="0" smtClean="0">
                <a:latin typeface="+mn-ea"/>
              </a:rPr>
              <a:t>，功能状态是否正常</a:t>
            </a:r>
          </a:p>
          <a:p>
            <a:r>
              <a:rPr lang="zh-CN" altLang="en-US" sz="1400" dirty="0" smtClean="0">
                <a:latin typeface="+mn-ea"/>
              </a:rPr>
              <a:t>当杀掉</a:t>
            </a:r>
            <a:r>
              <a:rPr lang="en-US" altLang="zh-CN" sz="1400" dirty="0" smtClean="0">
                <a:latin typeface="+mn-ea"/>
              </a:rPr>
              <a:t>APP</a:t>
            </a:r>
            <a:r>
              <a:rPr lang="zh-CN" altLang="en-US" sz="1400" dirty="0" smtClean="0">
                <a:latin typeface="+mn-ea"/>
              </a:rPr>
              <a:t>进程后，再开启</a:t>
            </a:r>
            <a:r>
              <a:rPr lang="en-US" altLang="zh-CN" sz="1400" dirty="0" smtClean="0">
                <a:latin typeface="+mn-ea"/>
              </a:rPr>
              <a:t>APP</a:t>
            </a:r>
            <a:r>
              <a:rPr lang="zh-CN" altLang="en-US" sz="1400" dirty="0" smtClean="0">
                <a:latin typeface="+mn-ea"/>
              </a:rPr>
              <a:t>，</a:t>
            </a:r>
            <a:r>
              <a:rPr lang="en-US" altLang="zh-CN" sz="1400" dirty="0" smtClean="0">
                <a:latin typeface="+mn-ea"/>
              </a:rPr>
              <a:t>APP</a:t>
            </a:r>
            <a:r>
              <a:rPr lang="zh-CN" altLang="en-US" sz="1400" dirty="0" smtClean="0">
                <a:latin typeface="+mn-ea"/>
              </a:rPr>
              <a:t>能否正常启动</a:t>
            </a:r>
          </a:p>
          <a:p>
            <a:r>
              <a:rPr lang="zh-CN" altLang="en-US" sz="1400" dirty="0" smtClean="0">
                <a:latin typeface="+mn-ea"/>
              </a:rPr>
              <a:t>出现必须处理的提示框后，切换到后台，再切换回来，检查提示框是否还存在，有时候会出现应用自动跳过提示框的缺陷</a:t>
            </a:r>
          </a:p>
          <a:p>
            <a:r>
              <a:rPr lang="zh-CN" altLang="en-US" sz="1400" dirty="0" smtClean="0">
                <a:latin typeface="+mn-ea"/>
              </a:rPr>
              <a:t>对于有数据交换的页面，每个页面都必需要进行前后台切换、锁屏的测试，这种页面最容易出现崩溃</a:t>
            </a:r>
            <a:endParaRPr lang="en-US" altLang="zh-CN" sz="1400" dirty="0" smtClean="0">
              <a:latin typeface="+mn-ea"/>
            </a:endParaRPr>
          </a:p>
          <a:p>
            <a:pPr>
              <a:buNone/>
            </a:pPr>
            <a:endParaRPr lang="en-US" altLang="zh-CN" sz="1400" dirty="0" smtClean="0">
              <a:latin typeface="+mn-ea"/>
            </a:endParaRPr>
          </a:p>
          <a:p>
            <a:pPr>
              <a:buNone/>
            </a:pPr>
            <a:r>
              <a:rPr lang="en-US" altLang="zh-CN" sz="1600" b="1" dirty="0" smtClean="0">
                <a:latin typeface="华文宋体" pitchFamily="2" charset="-122"/>
                <a:ea typeface="华文宋体" pitchFamily="2" charset="-122"/>
              </a:rPr>
              <a:t>6</a:t>
            </a:r>
            <a:r>
              <a:rPr lang="zh-CN" altLang="en-US" sz="1600" b="1" dirty="0" smtClean="0">
                <a:latin typeface="华文宋体" pitchFamily="2" charset="-122"/>
                <a:ea typeface="华文宋体" pitchFamily="2" charset="-122"/>
              </a:rPr>
              <a:t>、免登陆：</a:t>
            </a:r>
            <a:r>
              <a:rPr lang="zh-CN" altLang="en-US" sz="1400" dirty="0" smtClean="0">
                <a:latin typeface="+mn-ea"/>
              </a:rPr>
              <a:t>很多应用提供免登录功能，当应用开启时自动以上一次登录的用户身份来使用</a:t>
            </a:r>
            <a:r>
              <a:rPr lang="en-US" altLang="zh-CN" sz="1400" dirty="0" smtClean="0">
                <a:latin typeface="+mn-ea"/>
              </a:rPr>
              <a:t>app</a:t>
            </a:r>
          </a:p>
          <a:p>
            <a:r>
              <a:rPr lang="zh-CN" altLang="en-US" sz="1400" dirty="0" smtClean="0"/>
              <a:t>无网络情况时能否正常进入免登录状态。</a:t>
            </a:r>
          </a:p>
          <a:p>
            <a:r>
              <a:rPr lang="zh-CN" altLang="en-US" sz="1400" dirty="0" smtClean="0"/>
              <a:t>切换用户登录后，用户登录信息及数据内容是否更新</a:t>
            </a:r>
            <a:endParaRPr lang="en-US" altLang="zh-CN" sz="1400" dirty="0" smtClean="0"/>
          </a:p>
          <a:p>
            <a:r>
              <a:rPr lang="zh-CN" altLang="en-US" sz="1400" dirty="0" smtClean="0"/>
              <a:t>免登陆时间超时后，是否需要重新登陆</a:t>
            </a:r>
          </a:p>
        </p:txBody>
      </p:sp>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三、</a:t>
            </a:r>
            <a:r>
              <a:rPr lang="en-US" altLang="zh-CN" sz="3200" dirty="0" smtClean="0"/>
              <a:t>APP</a:t>
            </a:r>
            <a:r>
              <a:rPr lang="zh-CN" altLang="en-US" sz="3200" dirty="0" smtClean="0"/>
              <a:t>测试策略 </a:t>
            </a:r>
            <a:r>
              <a:rPr lang="en-US" altLang="zh-CN" sz="3200" dirty="0" smtClean="0"/>
              <a:t>– 1.</a:t>
            </a:r>
            <a:r>
              <a:rPr lang="zh-CN" altLang="en-US" sz="3200" dirty="0" smtClean="0"/>
              <a:t>功能测试</a:t>
            </a:r>
            <a:endParaRPr lang="zh-CN" altLang="en-US" sz="3200" dirty="0"/>
          </a:p>
        </p:txBody>
      </p:sp>
    </p:spTree>
  </p:cSld>
  <p:clrMapOvr>
    <a:masterClrMapping/>
  </p:clrMapOvr>
  <p:transition spd="med">
    <p:checker dir="vert"/>
    <p:sndAc>
      <p:stSnd>
        <p:snd r:embed="rId2" name="camera.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1000108"/>
            <a:ext cx="8286808" cy="5143536"/>
          </a:xfrm>
        </p:spPr>
        <p:txBody>
          <a:bodyPr>
            <a:normAutofit lnSpcReduction="10000"/>
          </a:bodyPr>
          <a:lstStyle/>
          <a:p>
            <a:pPr>
              <a:buNone/>
            </a:pPr>
            <a:r>
              <a:rPr lang="en-US" altLang="zh-CN" sz="1600" b="1" dirty="0" smtClean="0">
                <a:latin typeface="华文宋体" pitchFamily="2" charset="-122"/>
                <a:ea typeface="华文宋体" pitchFamily="2" charset="-122"/>
              </a:rPr>
              <a:t>7</a:t>
            </a:r>
            <a:r>
              <a:rPr lang="zh-CN" altLang="en-US" sz="1600" b="1" dirty="0" smtClean="0">
                <a:latin typeface="华文宋体" pitchFamily="2" charset="-122"/>
                <a:ea typeface="华文宋体" pitchFamily="2" charset="-122"/>
              </a:rPr>
              <a:t>、数据更新：</a:t>
            </a:r>
            <a:r>
              <a:rPr lang="zh-CN" altLang="en-US" sz="1600" dirty="0" smtClean="0">
                <a:latin typeface="华文宋体" pitchFamily="2" charset="-122"/>
                <a:ea typeface="华文宋体" pitchFamily="2" charset="-122"/>
              </a:rPr>
              <a:t>根据应用的业务规则，以及数据更新量的情况，来确定最优的数据更新方案</a:t>
            </a:r>
            <a:endParaRPr lang="en-US" altLang="zh-CN" sz="1600" b="1" dirty="0" smtClean="0">
              <a:latin typeface="华文宋体" pitchFamily="2" charset="-122"/>
              <a:ea typeface="华文宋体" pitchFamily="2" charset="-122"/>
            </a:endParaRPr>
          </a:p>
          <a:p>
            <a:r>
              <a:rPr lang="zh-CN" altLang="en-US" sz="1500" dirty="0" smtClean="0">
                <a:latin typeface="+mn-ea"/>
              </a:rPr>
              <a:t>需要确定哪些地方需要提供手动刷新，哪些地方需要自动刷新，哪些地方需要手动</a:t>
            </a:r>
            <a:r>
              <a:rPr lang="en-US" altLang="zh-CN" sz="1500" dirty="0" smtClean="0">
                <a:latin typeface="+mn-ea"/>
              </a:rPr>
              <a:t>+</a:t>
            </a:r>
            <a:r>
              <a:rPr lang="zh-CN" altLang="en-US" sz="1500" dirty="0" smtClean="0">
                <a:latin typeface="+mn-ea"/>
              </a:rPr>
              <a:t>自动刷新。</a:t>
            </a:r>
          </a:p>
          <a:p>
            <a:r>
              <a:rPr lang="zh-CN" altLang="en-US" sz="1500" dirty="0" smtClean="0">
                <a:latin typeface="+mn-ea"/>
              </a:rPr>
              <a:t>确定哪些地方从后台切换回前台时需要进行数据更新。</a:t>
            </a:r>
          </a:p>
          <a:p>
            <a:r>
              <a:rPr lang="zh-CN" altLang="en-US" sz="1500" dirty="0" smtClean="0">
                <a:latin typeface="+mn-ea"/>
              </a:rPr>
              <a:t>根据业务、速度及流量的合理分配，确定哪些内容需要实时更新，哪些需要定时更新</a:t>
            </a:r>
          </a:p>
          <a:p>
            <a:r>
              <a:rPr lang="zh-CN" altLang="en-US" sz="1500" dirty="0" smtClean="0">
                <a:latin typeface="+mn-ea"/>
              </a:rPr>
              <a:t>确定数据展示部分的处理逻辑，是每次从服务端请求，还是有缓存到本地，这样才能有针对性的进行相应测试</a:t>
            </a:r>
          </a:p>
          <a:p>
            <a:r>
              <a:rPr lang="zh-CN" altLang="en-US" sz="1500" dirty="0" smtClean="0">
                <a:latin typeface="+mn-ea"/>
              </a:rPr>
              <a:t>检查有数据交换的地方，均有相应的异常处理</a:t>
            </a:r>
          </a:p>
          <a:p>
            <a:endParaRPr lang="en-US" altLang="zh-CN" sz="1400" b="1" dirty="0" smtClean="0">
              <a:latin typeface="+mn-ea"/>
            </a:endParaRPr>
          </a:p>
          <a:p>
            <a:pPr>
              <a:buNone/>
            </a:pPr>
            <a:r>
              <a:rPr lang="en-US" altLang="zh-CN" sz="1600" b="1" dirty="0" smtClean="0">
                <a:latin typeface="华文宋体" pitchFamily="2" charset="-122"/>
                <a:ea typeface="华文宋体" pitchFamily="2" charset="-122"/>
              </a:rPr>
              <a:t>8</a:t>
            </a:r>
            <a:r>
              <a:rPr lang="zh-CN" altLang="en-US" sz="1600" b="1" dirty="0" smtClean="0">
                <a:latin typeface="华文宋体" pitchFamily="2" charset="-122"/>
                <a:ea typeface="华文宋体" pitchFamily="2" charset="-122"/>
              </a:rPr>
              <a:t>、离线浏览：</a:t>
            </a:r>
            <a:r>
              <a:rPr lang="zh-CN" altLang="en-US" sz="1600" dirty="0" smtClean="0">
                <a:latin typeface="华文宋体" pitchFamily="2" charset="-122"/>
                <a:ea typeface="华文宋体" pitchFamily="2" charset="-122"/>
              </a:rPr>
              <a:t>很多应用会支持离线浏览，即在本地客户端会缓存一部分数据供用户查看</a:t>
            </a:r>
            <a:endParaRPr lang="en-US" altLang="zh-CN" sz="1600" dirty="0" smtClean="0">
              <a:latin typeface="华文宋体" pitchFamily="2" charset="-122"/>
              <a:ea typeface="华文宋体" pitchFamily="2" charset="-122"/>
            </a:endParaRPr>
          </a:p>
          <a:p>
            <a:r>
              <a:rPr lang="zh-CN" altLang="en-US" sz="1400" dirty="0" smtClean="0">
                <a:latin typeface="+mn-ea"/>
              </a:rPr>
              <a:t>在无网络情况可以浏览本地数据 </a:t>
            </a:r>
          </a:p>
          <a:p>
            <a:r>
              <a:rPr lang="zh-CN" altLang="en-US" sz="1400" dirty="0" smtClean="0">
                <a:latin typeface="+mn-ea"/>
              </a:rPr>
              <a:t>退出</a:t>
            </a:r>
            <a:r>
              <a:rPr lang="en-US" altLang="zh-CN" sz="1400" dirty="0" smtClean="0">
                <a:latin typeface="+mn-ea"/>
              </a:rPr>
              <a:t>APP</a:t>
            </a:r>
            <a:r>
              <a:rPr lang="zh-CN" altLang="en-US" sz="1400" dirty="0" smtClean="0">
                <a:latin typeface="+mn-ea"/>
              </a:rPr>
              <a:t>再开启</a:t>
            </a:r>
            <a:r>
              <a:rPr lang="en-US" altLang="zh-CN" sz="1400" dirty="0" smtClean="0">
                <a:latin typeface="+mn-ea"/>
              </a:rPr>
              <a:t>APP</a:t>
            </a:r>
            <a:r>
              <a:rPr lang="zh-CN" altLang="en-US" sz="1400" dirty="0" smtClean="0">
                <a:latin typeface="+mn-ea"/>
              </a:rPr>
              <a:t>时能正常浏览</a:t>
            </a:r>
          </a:p>
          <a:p>
            <a:r>
              <a:rPr lang="zh-CN" altLang="en-US" sz="1400" dirty="0" smtClean="0">
                <a:latin typeface="+mn-ea"/>
              </a:rPr>
              <a:t>切换到后台再切回前台可以正常浏览 </a:t>
            </a:r>
          </a:p>
          <a:p>
            <a:r>
              <a:rPr lang="zh-CN" altLang="en-US" sz="1400" dirty="0" smtClean="0">
                <a:latin typeface="+mn-ea"/>
              </a:rPr>
              <a:t>锁屏后再解屏回到应用前台可以正常浏览</a:t>
            </a:r>
          </a:p>
          <a:p>
            <a:r>
              <a:rPr lang="zh-CN" altLang="en-US" sz="1400" dirty="0" smtClean="0">
                <a:latin typeface="+mn-ea"/>
              </a:rPr>
              <a:t>在对服务端的数据有更新时会给予离线的相应提示</a:t>
            </a:r>
          </a:p>
          <a:p>
            <a:pPr>
              <a:buNone/>
            </a:pPr>
            <a:endParaRPr lang="en-US" altLang="zh-CN" sz="1400" dirty="0" smtClean="0">
              <a:latin typeface="+mn-ea"/>
            </a:endParaRPr>
          </a:p>
          <a:p>
            <a:pPr>
              <a:buNone/>
            </a:pPr>
            <a:r>
              <a:rPr lang="en-US" altLang="zh-CN" sz="1600" b="1" dirty="0" smtClean="0">
                <a:latin typeface="华文宋体" pitchFamily="2" charset="-122"/>
                <a:ea typeface="华文宋体" pitchFamily="2" charset="-122"/>
              </a:rPr>
              <a:t>9</a:t>
            </a:r>
            <a:r>
              <a:rPr lang="zh-CN" altLang="en-US" sz="1600" b="1" dirty="0" smtClean="0">
                <a:latin typeface="华文宋体" pitchFamily="2" charset="-122"/>
                <a:ea typeface="华文宋体" pitchFamily="2" charset="-122"/>
              </a:rPr>
              <a:t>、定位、照相机服务：</a:t>
            </a:r>
            <a:r>
              <a:rPr lang="zh-CN" altLang="en-US" sz="1600" dirty="0" smtClean="0">
                <a:latin typeface="华文宋体" pitchFamily="2" charset="-122"/>
                <a:ea typeface="华文宋体" pitchFamily="2" charset="-122"/>
              </a:rPr>
              <a:t>测试定位、照相机服务时，需要采用真机进行测试</a:t>
            </a:r>
            <a:endParaRPr lang="en-US" altLang="zh-CN" sz="1400" dirty="0" smtClean="0">
              <a:latin typeface="+mn-ea"/>
            </a:endParaRPr>
          </a:p>
          <a:p>
            <a:r>
              <a:rPr lang="en-US" sz="1400" dirty="0" smtClean="0"/>
              <a:t> </a:t>
            </a:r>
            <a:r>
              <a:rPr lang="zh-CN" altLang="en-US" sz="1400" dirty="0" smtClean="0"/>
              <a:t>有用到定位服务、照相机服务的地方，需要进行前后台的切换测试，检查应用是否正常。</a:t>
            </a:r>
          </a:p>
          <a:p>
            <a:r>
              <a:rPr lang="en-US" sz="1400" dirty="0" smtClean="0"/>
              <a:t> </a:t>
            </a:r>
            <a:r>
              <a:rPr lang="zh-CN" altLang="en-US" sz="1400" dirty="0" smtClean="0"/>
              <a:t>当定位服务没有开启时，使用定位服务，会友好性弹出是否允许设置定位提示。当确定允许开启定位时，能自动跳转到定位设置中开启定位服务。</a:t>
            </a:r>
            <a:endParaRPr lang="zh-CN" altLang="en-US" sz="1400" dirty="0"/>
          </a:p>
        </p:txBody>
      </p:sp>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三、</a:t>
            </a:r>
            <a:r>
              <a:rPr lang="en-US" altLang="zh-CN" sz="3200" dirty="0" smtClean="0"/>
              <a:t>APP</a:t>
            </a:r>
            <a:r>
              <a:rPr lang="zh-CN" altLang="en-US" sz="3200" dirty="0" smtClean="0"/>
              <a:t>测试策略 </a:t>
            </a:r>
            <a:r>
              <a:rPr lang="en-US" altLang="zh-CN" sz="3200" dirty="0" smtClean="0"/>
              <a:t>– 1.</a:t>
            </a:r>
            <a:r>
              <a:rPr lang="zh-CN" altLang="en-US" sz="3200" dirty="0" smtClean="0"/>
              <a:t>功能测试</a:t>
            </a:r>
            <a:endParaRPr lang="zh-CN" altLang="en-US" sz="3200" dirty="0"/>
          </a:p>
        </p:txBody>
      </p:sp>
    </p:spTree>
  </p:cSld>
  <p:clrMapOvr>
    <a:masterClrMapping/>
  </p:clrMapOvr>
  <p:transition spd="med">
    <p:cover dir="rd"/>
    <p:sndAc>
      <p:stSnd>
        <p:snd r:embed="rId2" name="camera.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1000108"/>
            <a:ext cx="8286808" cy="5143536"/>
          </a:xfrm>
        </p:spPr>
        <p:txBody>
          <a:bodyPr>
            <a:normAutofit fontScale="92500" lnSpcReduction="10000"/>
          </a:bodyPr>
          <a:lstStyle/>
          <a:p>
            <a:pPr>
              <a:buNone/>
            </a:pPr>
            <a:r>
              <a:rPr lang="en-US" altLang="zh-CN" sz="1600" b="1" dirty="0" smtClean="0">
                <a:latin typeface="华文宋体" pitchFamily="2" charset="-122"/>
                <a:ea typeface="华文宋体" pitchFamily="2" charset="-122"/>
              </a:rPr>
              <a:t>10</a:t>
            </a:r>
            <a:r>
              <a:rPr lang="zh-CN" altLang="en-US" sz="1600" b="1" dirty="0" smtClean="0">
                <a:latin typeface="华文宋体" pitchFamily="2" charset="-122"/>
                <a:ea typeface="华文宋体" pitchFamily="2" charset="-122"/>
              </a:rPr>
              <a:t>、时间测试：</a:t>
            </a:r>
            <a:endParaRPr lang="en-US" altLang="zh-CN" sz="1600" b="1" dirty="0" smtClean="0">
              <a:latin typeface="华文宋体" pitchFamily="2" charset="-122"/>
              <a:ea typeface="华文宋体" pitchFamily="2" charset="-122"/>
            </a:endParaRPr>
          </a:p>
          <a:p>
            <a:pPr>
              <a:buNone/>
            </a:pPr>
            <a:r>
              <a:rPr lang="zh-CN" altLang="en-US" sz="1400" b="1" dirty="0" smtClean="0">
                <a:latin typeface="+mn-ea"/>
              </a:rPr>
              <a:t>    </a:t>
            </a:r>
            <a:r>
              <a:rPr lang="zh-CN" altLang="en-US" sz="1400" dirty="0" smtClean="0">
                <a:latin typeface="+mn-ea"/>
              </a:rPr>
              <a:t>客户端自行设置手机的时区、时间，检查文字的发</a:t>
            </a:r>
            <a:endParaRPr lang="en-US" altLang="zh-CN" sz="1400" dirty="0" smtClean="0">
              <a:latin typeface="+mn-ea"/>
            </a:endParaRPr>
          </a:p>
          <a:p>
            <a:pPr>
              <a:buNone/>
            </a:pPr>
            <a:r>
              <a:rPr lang="zh-CN" altLang="en-US" sz="1400" dirty="0" smtClean="0">
                <a:latin typeface="+mn-ea"/>
              </a:rPr>
              <a:t>布时间、评论时间是否合理。</a:t>
            </a:r>
            <a:endParaRPr lang="en-US" altLang="zh-CN" sz="1400" dirty="0" smtClean="0">
              <a:latin typeface="+mn-ea"/>
            </a:endParaRPr>
          </a:p>
          <a:p>
            <a:pPr>
              <a:buNone/>
            </a:pPr>
            <a:r>
              <a:rPr lang="zh-CN" altLang="en-US" sz="1400" dirty="0" smtClean="0">
                <a:latin typeface="+mn-ea"/>
              </a:rPr>
              <a:t>如右图，就是时间不正确</a:t>
            </a:r>
            <a:r>
              <a:rPr lang="en-US" altLang="zh-CN" sz="1400" dirty="0" smtClean="0">
                <a:latin typeface="+mn-ea"/>
              </a:rPr>
              <a:t>(</a:t>
            </a:r>
            <a:r>
              <a:rPr lang="zh-CN" altLang="en-US" sz="1400" dirty="0" smtClean="0">
                <a:latin typeface="+mn-ea"/>
              </a:rPr>
              <a:t>河北雄安新区是</a:t>
            </a:r>
            <a:r>
              <a:rPr lang="en-US" altLang="zh-CN" sz="1400" dirty="0" smtClean="0">
                <a:latin typeface="+mn-ea"/>
              </a:rPr>
              <a:t>2017</a:t>
            </a:r>
            <a:r>
              <a:rPr lang="zh-CN" altLang="en-US" sz="1400" dirty="0" smtClean="0">
                <a:latin typeface="+mn-ea"/>
              </a:rPr>
              <a:t>年</a:t>
            </a:r>
            <a:r>
              <a:rPr lang="en-US" altLang="zh-CN" sz="1400" dirty="0" smtClean="0"/>
              <a:t>4</a:t>
            </a:r>
            <a:r>
              <a:rPr lang="zh-CN" altLang="en-US" sz="1400" dirty="0" smtClean="0"/>
              <a:t>月</a:t>
            </a:r>
            <a:r>
              <a:rPr lang="en-US" altLang="zh-CN" sz="1400" dirty="0" smtClean="0"/>
              <a:t>1</a:t>
            </a:r>
            <a:r>
              <a:rPr lang="zh-CN" altLang="en-US" sz="1400" dirty="0" smtClean="0"/>
              <a:t>日成立</a:t>
            </a:r>
            <a:r>
              <a:rPr lang="en-US" altLang="zh-CN" sz="1400" dirty="0" smtClean="0">
                <a:latin typeface="+mn-ea"/>
              </a:rPr>
              <a:t>)</a:t>
            </a:r>
          </a:p>
          <a:p>
            <a:pPr>
              <a:buNone/>
            </a:pPr>
            <a:endParaRPr lang="en-US" altLang="zh-CN" sz="1400" dirty="0" smtClean="0">
              <a:latin typeface="+mn-ea"/>
            </a:endParaRPr>
          </a:p>
          <a:p>
            <a:pPr>
              <a:buNone/>
            </a:pPr>
            <a:endParaRPr lang="en-US" altLang="zh-CN" sz="1400" dirty="0" smtClean="0">
              <a:latin typeface="+mn-ea"/>
            </a:endParaRPr>
          </a:p>
          <a:p>
            <a:pPr>
              <a:buNone/>
            </a:pPr>
            <a:endParaRPr lang="en-US" altLang="zh-CN" sz="1400" dirty="0" smtClean="0">
              <a:latin typeface="+mn-ea"/>
            </a:endParaRPr>
          </a:p>
          <a:p>
            <a:pPr>
              <a:buNone/>
            </a:pPr>
            <a:endParaRPr lang="en-US" altLang="zh-CN" sz="1400" dirty="0" smtClean="0">
              <a:latin typeface="+mn-ea"/>
            </a:endParaRPr>
          </a:p>
          <a:p>
            <a:pPr>
              <a:buNone/>
            </a:pPr>
            <a:endParaRPr lang="en-US" altLang="zh-CN" sz="1400" dirty="0" smtClean="0">
              <a:latin typeface="+mn-ea"/>
            </a:endParaRPr>
          </a:p>
          <a:p>
            <a:pPr>
              <a:buNone/>
            </a:pPr>
            <a:endParaRPr lang="en-US" altLang="zh-CN" sz="1400" dirty="0" smtClean="0">
              <a:latin typeface="+mn-ea"/>
            </a:endParaRPr>
          </a:p>
          <a:p>
            <a:pPr>
              <a:buNone/>
            </a:pPr>
            <a:endParaRPr lang="en-US" altLang="zh-CN" sz="1400" dirty="0" smtClean="0">
              <a:latin typeface="+mn-ea"/>
            </a:endParaRPr>
          </a:p>
          <a:p>
            <a:pPr>
              <a:buNone/>
            </a:pPr>
            <a:endParaRPr lang="en-US" altLang="zh-CN" sz="1400" dirty="0" smtClean="0">
              <a:latin typeface="+mn-ea"/>
            </a:endParaRPr>
          </a:p>
          <a:p>
            <a:pPr>
              <a:buNone/>
            </a:pPr>
            <a:r>
              <a:rPr lang="en-US" altLang="zh-CN" sz="1600" b="1" dirty="0" smtClean="0">
                <a:latin typeface="华文宋体" pitchFamily="2" charset="-122"/>
                <a:ea typeface="华文宋体" pitchFamily="2" charset="-122"/>
              </a:rPr>
              <a:t>11</a:t>
            </a:r>
            <a:r>
              <a:rPr lang="zh-CN" altLang="en-US" sz="1600" b="1" dirty="0" smtClean="0">
                <a:latin typeface="华文宋体" pitchFamily="2" charset="-122"/>
                <a:ea typeface="华文宋体" pitchFamily="2" charset="-122"/>
              </a:rPr>
              <a:t>、</a:t>
            </a:r>
            <a:r>
              <a:rPr lang="en-US" sz="1600" dirty="0" smtClean="0"/>
              <a:t>PUSH</a:t>
            </a:r>
            <a:r>
              <a:rPr lang="zh-CN" altLang="en-US" sz="1600" dirty="0" smtClean="0"/>
              <a:t>测试</a:t>
            </a:r>
            <a:r>
              <a:rPr lang="zh-CN" altLang="en-US" sz="1600" b="1" dirty="0" smtClean="0">
                <a:latin typeface="华文宋体" pitchFamily="2" charset="-122"/>
                <a:ea typeface="华文宋体" pitchFamily="2" charset="-122"/>
              </a:rPr>
              <a:t>：</a:t>
            </a:r>
            <a:r>
              <a:rPr lang="zh-CN" altLang="en-US" sz="1600" dirty="0" smtClean="0">
                <a:latin typeface="华文宋体" pitchFamily="2" charset="-122"/>
                <a:ea typeface="华文宋体" pitchFamily="2" charset="-122"/>
              </a:rPr>
              <a:t>就是把信息推送到</a:t>
            </a:r>
            <a:r>
              <a:rPr lang="en-US" altLang="zh-CN" sz="1600" dirty="0" smtClean="0">
                <a:latin typeface="华文宋体" pitchFamily="2" charset="-122"/>
                <a:ea typeface="华文宋体" pitchFamily="2" charset="-122"/>
              </a:rPr>
              <a:t>APP</a:t>
            </a:r>
            <a:r>
              <a:rPr lang="zh-CN" altLang="en-US" sz="1600" dirty="0" smtClean="0">
                <a:latin typeface="华文宋体" pitchFamily="2" charset="-122"/>
                <a:ea typeface="华文宋体" pitchFamily="2" charset="-122"/>
              </a:rPr>
              <a:t>上</a:t>
            </a:r>
            <a:endParaRPr lang="en-US" altLang="zh-CN" sz="1600" dirty="0" smtClean="0">
              <a:latin typeface="华文宋体" pitchFamily="2" charset="-122"/>
              <a:ea typeface="华文宋体" pitchFamily="2" charset="-122"/>
            </a:endParaRPr>
          </a:p>
          <a:p>
            <a:r>
              <a:rPr lang="zh-CN" altLang="en-US" sz="1400" dirty="0" smtClean="0">
                <a:latin typeface="+mn-ea"/>
              </a:rPr>
              <a:t>检查</a:t>
            </a:r>
            <a:r>
              <a:rPr lang="en-US" altLang="zh-CN" sz="1400" dirty="0" smtClean="0">
                <a:latin typeface="+mn-ea"/>
              </a:rPr>
              <a:t>push</a:t>
            </a:r>
            <a:r>
              <a:rPr lang="zh-CN" altLang="en-US" sz="1400" dirty="0" smtClean="0">
                <a:latin typeface="+mn-ea"/>
              </a:rPr>
              <a:t>消息是否按照指定的业务规则发送 </a:t>
            </a:r>
          </a:p>
          <a:p>
            <a:r>
              <a:rPr lang="zh-CN" altLang="en-US" sz="1400" dirty="0" smtClean="0">
                <a:latin typeface="+mn-ea"/>
              </a:rPr>
              <a:t>检查不接受推送消息时，检查用户不会再接收到</a:t>
            </a:r>
            <a:r>
              <a:rPr lang="en-US" altLang="zh-CN" sz="1400" dirty="0" smtClean="0">
                <a:latin typeface="+mn-ea"/>
              </a:rPr>
              <a:t>push</a:t>
            </a:r>
          </a:p>
          <a:p>
            <a:r>
              <a:rPr lang="zh-CN" altLang="en-US" sz="1400" dirty="0" smtClean="0">
                <a:latin typeface="+mn-ea"/>
              </a:rPr>
              <a:t>免打扰测试</a:t>
            </a:r>
          </a:p>
          <a:p>
            <a:r>
              <a:rPr lang="zh-CN" altLang="en-US" sz="1400" dirty="0" smtClean="0">
                <a:latin typeface="+mn-ea"/>
              </a:rPr>
              <a:t>推送消息是否准确</a:t>
            </a:r>
          </a:p>
          <a:p>
            <a:pPr>
              <a:buNone/>
            </a:pPr>
            <a:endParaRPr lang="en-US" altLang="zh-CN" sz="1400" dirty="0" smtClean="0">
              <a:latin typeface="+mn-ea"/>
            </a:endParaRPr>
          </a:p>
          <a:p>
            <a:pPr>
              <a:buNone/>
            </a:pPr>
            <a:r>
              <a:rPr lang="en-US" altLang="zh-CN" sz="1600" b="1" dirty="0" smtClean="0">
                <a:latin typeface="华文宋体" pitchFamily="2" charset="-122"/>
                <a:ea typeface="华文宋体" pitchFamily="2" charset="-122"/>
              </a:rPr>
              <a:t>12</a:t>
            </a:r>
            <a:r>
              <a:rPr lang="zh-CN" altLang="en-US" sz="1600" b="1" dirty="0" smtClean="0">
                <a:latin typeface="华文宋体" pitchFamily="2" charset="-122"/>
                <a:ea typeface="华文宋体" pitchFamily="2" charset="-122"/>
              </a:rPr>
              <a:t>、定位、照相机服务：</a:t>
            </a:r>
            <a:r>
              <a:rPr lang="zh-CN" altLang="en-US" sz="1600" dirty="0" smtClean="0">
                <a:latin typeface="华文宋体" pitchFamily="2" charset="-122"/>
                <a:ea typeface="华文宋体" pitchFamily="2" charset="-122"/>
              </a:rPr>
              <a:t>测试定位、照相机服务时，需要采用真机进行测试</a:t>
            </a:r>
            <a:endParaRPr lang="en-US" altLang="zh-CN" sz="1400" dirty="0" smtClean="0">
              <a:latin typeface="+mn-ea"/>
            </a:endParaRPr>
          </a:p>
          <a:p>
            <a:r>
              <a:rPr lang="en-US" sz="1400" dirty="0" smtClean="0"/>
              <a:t> </a:t>
            </a:r>
            <a:r>
              <a:rPr lang="zh-CN" altLang="en-US" sz="1400" dirty="0" smtClean="0"/>
              <a:t>有用到定位服务、照相机服务的地方，需要进行前后台的切换测试，检查应用是否正常。</a:t>
            </a:r>
          </a:p>
          <a:p>
            <a:r>
              <a:rPr lang="en-US" sz="1400" dirty="0" smtClean="0"/>
              <a:t> </a:t>
            </a:r>
            <a:r>
              <a:rPr lang="zh-CN" altLang="en-US" sz="1400" dirty="0" smtClean="0"/>
              <a:t>当定位服务没有开启时，使用定位服务，会友好性弹出是否允许设置定位提示。当确定允许开启定位时，能自动跳转到定位设置中开启定位服务。</a:t>
            </a:r>
            <a:endParaRPr lang="zh-CN" altLang="en-US" sz="1400" dirty="0"/>
          </a:p>
        </p:txBody>
      </p:sp>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三、</a:t>
            </a:r>
            <a:r>
              <a:rPr lang="en-US" altLang="zh-CN" sz="3200" dirty="0" smtClean="0"/>
              <a:t>APP</a:t>
            </a:r>
            <a:r>
              <a:rPr lang="zh-CN" altLang="en-US" sz="3200" dirty="0" smtClean="0"/>
              <a:t>测试策略 </a:t>
            </a:r>
            <a:r>
              <a:rPr lang="en-US" altLang="zh-CN" sz="3200" dirty="0" smtClean="0"/>
              <a:t>– 1.</a:t>
            </a:r>
            <a:r>
              <a:rPr lang="zh-CN" altLang="en-US" sz="3200" dirty="0" smtClean="0"/>
              <a:t>功能测试</a:t>
            </a:r>
            <a:endParaRPr lang="zh-CN" altLang="en-US" sz="3200" dirty="0"/>
          </a:p>
        </p:txBody>
      </p:sp>
      <p:pic>
        <p:nvPicPr>
          <p:cNvPr id="2050" name="Picture 2"/>
          <p:cNvPicPr>
            <a:picLocks noChangeAspect="1" noChangeArrowheads="1"/>
          </p:cNvPicPr>
          <p:nvPr/>
        </p:nvPicPr>
        <p:blipFill>
          <a:blip r:embed="rId3"/>
          <a:srcRect/>
          <a:stretch>
            <a:fillRect/>
          </a:stretch>
        </p:blipFill>
        <p:spPr bwMode="auto">
          <a:xfrm>
            <a:off x="5214942" y="1142984"/>
            <a:ext cx="3929090" cy="3643338"/>
          </a:xfrm>
          <a:prstGeom prst="rect">
            <a:avLst/>
          </a:prstGeom>
          <a:noFill/>
          <a:ln w="9525">
            <a:noFill/>
            <a:miter lim="800000"/>
            <a:headEnd/>
            <a:tailEnd/>
          </a:ln>
          <a:effectLst/>
        </p:spPr>
      </p:pic>
    </p:spTree>
  </p:cSld>
  <p:clrMapOvr>
    <a:masterClrMapping/>
  </p:clrMapOvr>
  <p:transition spd="med">
    <p:blinds dir="vert"/>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down)">
                                      <p:cBhvr>
                                        <p:cTn id="15" dur="500"/>
                                        <p:tgtEl>
                                          <p:spTgt spid="2">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ipe(down)">
                                      <p:cBhvr>
                                        <p:cTn id="18" dur="500"/>
                                        <p:tgtEl>
                                          <p:spTgt spid="2">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down)">
                                      <p:cBhvr>
                                        <p:cTn id="21" dur="500"/>
                                        <p:tgtEl>
                                          <p:spTgt spid="2">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
                                            <p:txEl>
                                              <p:pRg st="12" end="12"/>
                                            </p:txEl>
                                          </p:spTgt>
                                        </p:tgtEl>
                                        <p:attrNameLst>
                                          <p:attrName>style.visibility</p:attrName>
                                        </p:attrNameLst>
                                      </p:cBhvr>
                                      <p:to>
                                        <p:strVal val="visible"/>
                                      </p:to>
                                    </p:set>
                                    <p:animEffect transition="in" filter="wipe(down)">
                                      <p:cBhvr>
                                        <p:cTn id="24" dur="500"/>
                                        <p:tgtEl>
                                          <p:spTgt spid="2">
                                            <p:txEl>
                                              <p:pRg st="12" end="12"/>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animEffect transition="in" filter="wipe(down)">
                                      <p:cBhvr>
                                        <p:cTn id="27" dur="500"/>
                                        <p:tgtEl>
                                          <p:spTgt spid="2">
                                            <p:txEl>
                                              <p:pRg st="13" end="13"/>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
                                            <p:txEl>
                                              <p:pRg st="14" end="14"/>
                                            </p:txEl>
                                          </p:spTgt>
                                        </p:tgtEl>
                                        <p:attrNameLst>
                                          <p:attrName>style.visibility</p:attrName>
                                        </p:attrNameLst>
                                      </p:cBhvr>
                                      <p:to>
                                        <p:strVal val="visible"/>
                                      </p:to>
                                    </p:set>
                                    <p:animEffect transition="in" filter="wipe(down)">
                                      <p:cBhvr>
                                        <p:cTn id="30" dur="500"/>
                                        <p:tgtEl>
                                          <p:spTgt spid="2">
                                            <p:txEl>
                                              <p:pRg st="14" end="14"/>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
                                            <p:txEl>
                                              <p:pRg st="15" end="15"/>
                                            </p:txEl>
                                          </p:spTgt>
                                        </p:tgtEl>
                                        <p:attrNameLst>
                                          <p:attrName>style.visibility</p:attrName>
                                        </p:attrNameLst>
                                      </p:cBhvr>
                                      <p:to>
                                        <p:strVal val="visible"/>
                                      </p:to>
                                    </p:set>
                                    <p:animEffect transition="in" filter="wipe(down)">
                                      <p:cBhvr>
                                        <p:cTn id="33" dur="500"/>
                                        <p:tgtEl>
                                          <p:spTgt spid="2">
                                            <p:txEl>
                                              <p:pRg st="15" end="15"/>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
                                            <p:txEl>
                                              <p:pRg st="16" end="16"/>
                                            </p:txEl>
                                          </p:spTgt>
                                        </p:tgtEl>
                                        <p:attrNameLst>
                                          <p:attrName>style.visibility</p:attrName>
                                        </p:attrNameLst>
                                      </p:cBhvr>
                                      <p:to>
                                        <p:strVal val="visible"/>
                                      </p:to>
                                    </p:set>
                                    <p:animEffect transition="in" filter="wipe(down)">
                                      <p:cBhvr>
                                        <p:cTn id="36" dur="500"/>
                                        <p:tgtEl>
                                          <p:spTgt spid="2">
                                            <p:txEl>
                                              <p:pRg st="16" end="16"/>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animEffect transition="in" filter="wipe(down)">
                                      <p:cBhvr>
                                        <p:cTn id="39" dur="500"/>
                                        <p:tgtEl>
                                          <p:spTgt spid="2">
                                            <p:txEl>
                                              <p:pRg st="18" end="18"/>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
                                            <p:txEl>
                                              <p:pRg st="19" end="19"/>
                                            </p:txEl>
                                          </p:spTgt>
                                        </p:tgtEl>
                                        <p:attrNameLst>
                                          <p:attrName>style.visibility</p:attrName>
                                        </p:attrNameLst>
                                      </p:cBhvr>
                                      <p:to>
                                        <p:strVal val="visible"/>
                                      </p:to>
                                    </p:set>
                                    <p:animEffect transition="in" filter="wipe(down)">
                                      <p:cBhvr>
                                        <p:cTn id="42" dur="500"/>
                                        <p:tgtEl>
                                          <p:spTgt spid="2">
                                            <p:txEl>
                                              <p:pRg st="19" end="19"/>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
                                            <p:txEl>
                                              <p:pRg st="20" end="20"/>
                                            </p:txEl>
                                          </p:spTgt>
                                        </p:tgtEl>
                                        <p:attrNameLst>
                                          <p:attrName>style.visibility</p:attrName>
                                        </p:attrNameLst>
                                      </p:cBhvr>
                                      <p:to>
                                        <p:strVal val="visible"/>
                                      </p:to>
                                    </p:set>
                                    <p:animEffect transition="in" filter="wipe(down)">
                                      <p:cBhvr>
                                        <p:cTn id="45"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1000108"/>
            <a:ext cx="8286808" cy="4714908"/>
          </a:xfrm>
        </p:spPr>
        <p:txBody>
          <a:bodyPr>
            <a:normAutofit/>
          </a:bodyPr>
          <a:lstStyle/>
          <a:p>
            <a:pPr>
              <a:buNone/>
            </a:pPr>
            <a:r>
              <a:rPr lang="zh-CN" altLang="en-US" sz="2000" b="1" dirty="0" smtClean="0">
                <a:latin typeface="宋体" pitchFamily="2" charset="-122"/>
                <a:ea typeface="宋体" pitchFamily="2" charset="-122"/>
              </a:rPr>
              <a:t>安全测试点：</a:t>
            </a:r>
            <a:endParaRPr lang="en-US" altLang="zh-CN" sz="2000" b="1" dirty="0" smtClean="0">
              <a:latin typeface="宋体" pitchFamily="2" charset="-122"/>
              <a:ea typeface="宋体" pitchFamily="2" charset="-122"/>
            </a:endParaRPr>
          </a:p>
          <a:p>
            <a:r>
              <a:rPr lang="zh-CN" altLang="en-US" sz="1500" dirty="0" smtClean="0">
                <a:latin typeface="+mn-ea"/>
              </a:rPr>
              <a:t>敏感信息是否在前端加密，在网络传送过程中是否加密；</a:t>
            </a:r>
            <a:endParaRPr lang="en-US" altLang="zh-CN" sz="1500" dirty="0" smtClean="0">
              <a:latin typeface="+mn-ea"/>
            </a:endParaRPr>
          </a:p>
          <a:p>
            <a:r>
              <a:rPr lang="zh-CN" altLang="en-US" sz="1500" dirty="0" smtClean="0">
                <a:latin typeface="+mn-ea"/>
              </a:rPr>
              <a:t>密码过于简单检查；</a:t>
            </a:r>
            <a:endParaRPr lang="en-US" altLang="zh-CN" sz="1500" dirty="0" smtClean="0">
              <a:latin typeface="+mn-ea"/>
            </a:endParaRPr>
          </a:p>
          <a:p>
            <a:r>
              <a:rPr lang="zh-CN" altLang="en-US" sz="1500" dirty="0" smtClean="0">
                <a:latin typeface="+mn-ea"/>
              </a:rPr>
              <a:t>重要数据，如信用卡密码，支付密码，不会被保存的设备中，且不会被解码；</a:t>
            </a:r>
            <a:endParaRPr lang="en-US" altLang="zh-CN" sz="1500" dirty="0" smtClean="0">
              <a:latin typeface="+mn-ea"/>
            </a:endParaRPr>
          </a:p>
          <a:p>
            <a:r>
              <a:rPr lang="zh-CN" altLang="en-US" sz="1600" dirty="0" smtClean="0"/>
              <a:t>同一个账号在不同的终端登陆，是否有提示；</a:t>
            </a:r>
            <a:endParaRPr lang="en-US" altLang="zh-CN" sz="1600" dirty="0" smtClean="0"/>
          </a:p>
          <a:p>
            <a:r>
              <a:rPr lang="zh-CN" altLang="en-US" sz="1600" dirty="0" smtClean="0"/>
              <a:t>异地登陆是否有提示；</a:t>
            </a:r>
            <a:endParaRPr lang="en-US" altLang="zh-CN" sz="1600" dirty="0" smtClean="0"/>
          </a:p>
          <a:p>
            <a:r>
              <a:rPr lang="zh-CN" altLang="en-US" sz="1600" dirty="0" smtClean="0"/>
              <a:t>系统是否允许多次非法的登陆，是否有次数限制；</a:t>
            </a:r>
            <a:endParaRPr lang="en-US" altLang="zh-CN" sz="1600" dirty="0" smtClean="0"/>
          </a:p>
          <a:p>
            <a:r>
              <a:rPr lang="zh-CN" altLang="en-US" sz="1600" dirty="0" smtClean="0"/>
              <a:t>限制</a:t>
            </a:r>
            <a:r>
              <a:rPr lang="en-US" sz="1600" dirty="0" smtClean="0"/>
              <a:t>/</a:t>
            </a:r>
            <a:r>
              <a:rPr lang="zh-CN" altLang="en-US" sz="1600" dirty="0" smtClean="0"/>
              <a:t>允许使用手机某些功能，如</a:t>
            </a:r>
            <a:r>
              <a:rPr lang="en-US" sz="1600" dirty="0" smtClean="0"/>
              <a:t>:</a:t>
            </a:r>
            <a:r>
              <a:rPr lang="zh-CN" altLang="en-US" sz="1600" dirty="0" smtClean="0"/>
              <a:t>读取联系人信息，调取相机，接入网络等；</a:t>
            </a:r>
            <a:endParaRPr lang="en-US" altLang="zh-CN" sz="1600" dirty="0" smtClean="0"/>
          </a:p>
          <a:p>
            <a:r>
              <a:rPr lang="zh-CN" altLang="en-US" sz="1600" dirty="0" smtClean="0"/>
              <a:t>注册的验证码是否能重复使用，是否有超时限制；</a:t>
            </a:r>
            <a:endParaRPr lang="en-US" altLang="zh-CN" sz="1600" dirty="0" smtClean="0"/>
          </a:p>
          <a:p>
            <a:r>
              <a:rPr lang="zh-CN" altLang="en-US" sz="1600" dirty="0" smtClean="0">
                <a:latin typeface="+mn-ea"/>
              </a:rPr>
              <a:t>反编译，即将编译后的数据转换成源代码，进而篡改程序；</a:t>
            </a:r>
            <a:endParaRPr lang="en-US" altLang="zh-CN" sz="1600" dirty="0" smtClean="0">
              <a:latin typeface="+mn-ea"/>
            </a:endParaRPr>
          </a:p>
          <a:p>
            <a:r>
              <a:rPr lang="zh-CN" altLang="en-US" sz="1600" dirty="0" smtClean="0">
                <a:latin typeface="+mn-ea"/>
              </a:rPr>
              <a:t>协议抓取，即对代码进行反编译后，植入非法程序抓取用户和服务器之间的通讯信息，从而获取用户数据</a:t>
            </a:r>
            <a:r>
              <a:rPr lang="zh-CN" altLang="en-US" sz="1600" dirty="0" smtClean="0">
                <a:latin typeface="+mn-ea"/>
              </a:rPr>
              <a:t>。</a:t>
            </a:r>
            <a:endParaRPr lang="en-US" altLang="zh-CN" sz="1600" dirty="0" smtClean="0">
              <a:latin typeface="+mn-ea"/>
            </a:endParaRPr>
          </a:p>
          <a:p>
            <a:endParaRPr lang="en-US" altLang="zh-CN" sz="1600" dirty="0" smtClean="0">
              <a:latin typeface="+mn-ea"/>
            </a:endParaRPr>
          </a:p>
          <a:p>
            <a:pPr>
              <a:buNone/>
            </a:pPr>
            <a:r>
              <a:rPr lang="zh-CN" altLang="en-US" sz="1500" b="1" dirty="0" smtClean="0">
                <a:latin typeface="+mn-ea"/>
              </a:rPr>
              <a:t>免费的安卓</a:t>
            </a:r>
            <a:r>
              <a:rPr lang="en-US" altLang="zh-CN" sz="1500" b="1" dirty="0" smtClean="0">
                <a:latin typeface="+mn-ea"/>
              </a:rPr>
              <a:t>APP</a:t>
            </a:r>
            <a:r>
              <a:rPr lang="zh-CN" altLang="en-US" sz="1500" b="1" dirty="0" smtClean="0">
                <a:latin typeface="+mn-ea"/>
              </a:rPr>
              <a:t>扫描平台</a:t>
            </a:r>
            <a:r>
              <a:rPr lang="zh-CN" altLang="en-US" sz="1500" dirty="0" smtClean="0">
                <a:latin typeface="+mn-ea"/>
              </a:rPr>
              <a:t>：</a:t>
            </a:r>
            <a:endParaRPr lang="en-US" altLang="zh-CN" sz="1500" dirty="0" smtClean="0">
              <a:latin typeface="+mn-ea"/>
            </a:endParaRPr>
          </a:p>
          <a:p>
            <a:pPr>
              <a:buNone/>
            </a:pPr>
            <a:r>
              <a:rPr lang="en-US" altLang="zh-CN" sz="1500" dirty="0" smtClean="0">
                <a:latin typeface="+mn-ea"/>
              </a:rPr>
              <a:t>http://safe.ijiami.cn/</a:t>
            </a:r>
            <a:endParaRPr lang="en-US" altLang="zh-CN" sz="1500" dirty="0" smtClean="0">
              <a:latin typeface="+mn-ea"/>
            </a:endParaRPr>
          </a:p>
        </p:txBody>
      </p:sp>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三、</a:t>
            </a:r>
            <a:r>
              <a:rPr lang="en-US" altLang="zh-CN" sz="3200" dirty="0" smtClean="0"/>
              <a:t>APP</a:t>
            </a:r>
            <a:r>
              <a:rPr lang="zh-CN" altLang="en-US" sz="3200" dirty="0" smtClean="0"/>
              <a:t>测试策略 </a:t>
            </a:r>
            <a:r>
              <a:rPr lang="en-US" altLang="zh-CN" sz="3200" dirty="0" smtClean="0"/>
              <a:t>– 2.</a:t>
            </a:r>
            <a:r>
              <a:rPr lang="zh-CN" altLang="en-US" sz="3200" dirty="0" smtClean="0"/>
              <a:t>安全测试</a:t>
            </a:r>
            <a:endParaRPr lang="zh-CN" altLang="en-US" sz="3200" dirty="0"/>
          </a:p>
        </p:txBody>
      </p:sp>
      <p:pic>
        <p:nvPicPr>
          <p:cNvPr id="8193" name="Picture 1"/>
          <p:cNvPicPr>
            <a:picLocks noChangeAspect="1" noChangeArrowheads="1"/>
          </p:cNvPicPr>
          <p:nvPr/>
        </p:nvPicPr>
        <p:blipFill>
          <a:blip r:embed="rId3"/>
          <a:srcRect/>
          <a:stretch>
            <a:fillRect/>
          </a:stretch>
        </p:blipFill>
        <p:spPr bwMode="auto">
          <a:xfrm>
            <a:off x="3071802" y="4714884"/>
            <a:ext cx="6072198" cy="2143115"/>
          </a:xfrm>
          <a:prstGeom prst="rect">
            <a:avLst/>
          </a:prstGeom>
          <a:noFill/>
          <a:ln w="9525">
            <a:noFill/>
            <a:miter lim="800000"/>
            <a:headEnd/>
            <a:tailEnd/>
          </a:ln>
          <a:effectLst/>
        </p:spPr>
      </p:pic>
    </p:spTree>
  </p:cSld>
  <p:clrMapOvr>
    <a:masterClrMapping/>
  </p:clrMapOvr>
  <p:transition spd="med">
    <p:blinds/>
    <p:sndAc>
      <p:stSnd>
        <p:snd r:embed="rId2" name="camera.wav" builtIn="1"/>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928670"/>
            <a:ext cx="8429684" cy="5643602"/>
          </a:xfrm>
        </p:spPr>
        <p:txBody>
          <a:bodyPr>
            <a:normAutofit/>
          </a:bodyPr>
          <a:lstStyle/>
          <a:p>
            <a:pPr>
              <a:buNone/>
            </a:pPr>
            <a:r>
              <a:rPr lang="en-US" altLang="zh-CN" sz="2000" dirty="0" smtClean="0"/>
              <a:t>		</a:t>
            </a:r>
            <a:r>
              <a:rPr lang="zh-CN" altLang="en-US" sz="2000" dirty="0" smtClean="0"/>
              <a:t>用户体验测试，就是以主观的普通消费者的角度去感知产品或服务的舒适、有用、易用和友好亲切程度。</a:t>
            </a:r>
            <a:endParaRPr lang="en-US" altLang="zh-CN" sz="2000" dirty="0" smtClean="0"/>
          </a:p>
          <a:p>
            <a:pPr>
              <a:buNone/>
            </a:pPr>
            <a:r>
              <a:rPr lang="zh-CN" altLang="en-US" sz="1800" b="1" dirty="0" smtClean="0">
                <a:latin typeface="宋体" pitchFamily="2" charset="-122"/>
                <a:ea typeface="宋体" pitchFamily="2" charset="-122"/>
              </a:rPr>
              <a:t>用户体验测试功能点：</a:t>
            </a:r>
            <a:endParaRPr lang="en-US" altLang="zh-CN" sz="1800" b="1" dirty="0" smtClean="0">
              <a:latin typeface="宋体" pitchFamily="2" charset="-122"/>
              <a:ea typeface="宋体" pitchFamily="2" charset="-122"/>
            </a:endParaRPr>
          </a:p>
          <a:p>
            <a:r>
              <a:rPr lang="zh-CN" altLang="en-US" sz="1500" dirty="0" smtClean="0">
                <a:latin typeface="+mn-ea"/>
              </a:rPr>
              <a:t>是否有空数据界面设计，引导用户去执行操作。</a:t>
            </a:r>
          </a:p>
          <a:p>
            <a:r>
              <a:rPr lang="zh-CN" altLang="en-US" sz="1500" dirty="0" smtClean="0">
                <a:latin typeface="+mn-ea"/>
              </a:rPr>
              <a:t>是否滥用用户引导</a:t>
            </a:r>
          </a:p>
          <a:p>
            <a:r>
              <a:rPr lang="zh-CN" altLang="en-US" sz="1500" dirty="0" smtClean="0">
                <a:latin typeface="+mn-ea"/>
              </a:rPr>
              <a:t>是否有不可点击的效果</a:t>
            </a:r>
          </a:p>
          <a:p>
            <a:r>
              <a:rPr lang="zh-CN" altLang="en-US" sz="1500" dirty="0" smtClean="0">
                <a:latin typeface="+mn-ea"/>
              </a:rPr>
              <a:t>交互流程分支是否太多 </a:t>
            </a:r>
          </a:p>
          <a:p>
            <a:r>
              <a:rPr lang="zh-CN" altLang="en-US" sz="1500" dirty="0" smtClean="0">
                <a:latin typeface="+mn-ea"/>
              </a:rPr>
              <a:t>相关的选项是否离得很远</a:t>
            </a:r>
          </a:p>
          <a:p>
            <a:r>
              <a:rPr lang="zh-CN" altLang="en-US" sz="1500" dirty="0" smtClean="0">
                <a:latin typeface="+mn-ea"/>
              </a:rPr>
              <a:t>一次是否载入太多的数据</a:t>
            </a:r>
          </a:p>
          <a:p>
            <a:r>
              <a:rPr lang="zh-CN" altLang="en-US" sz="1500" dirty="0" smtClean="0">
                <a:latin typeface="+mn-ea"/>
              </a:rPr>
              <a:t>界面中按钮可点击范围是否适中</a:t>
            </a:r>
          </a:p>
          <a:p>
            <a:r>
              <a:rPr lang="zh-CN" altLang="en-US" sz="1500" dirty="0" smtClean="0">
                <a:latin typeface="+mn-ea"/>
              </a:rPr>
              <a:t>标签页是否跟内容有从属关系</a:t>
            </a:r>
          </a:p>
          <a:p>
            <a:r>
              <a:rPr lang="zh-CN" altLang="en-US" sz="1500" dirty="0" smtClean="0">
                <a:latin typeface="+mn-ea"/>
              </a:rPr>
              <a:t>操作应该有主次从属关系</a:t>
            </a:r>
          </a:p>
          <a:p>
            <a:r>
              <a:rPr lang="zh-CN" altLang="en-US" sz="1500" dirty="0" smtClean="0">
                <a:latin typeface="+mn-ea"/>
              </a:rPr>
              <a:t>是否有横屏模式的设计</a:t>
            </a:r>
          </a:p>
          <a:p>
            <a:r>
              <a:rPr lang="zh-CN" altLang="en-US" sz="1500" dirty="0" smtClean="0">
                <a:latin typeface="+mn-ea"/>
              </a:rPr>
              <a:t>系统是否是否定义</a:t>
            </a:r>
            <a:r>
              <a:rPr lang="en-US" altLang="zh-CN" sz="1500" dirty="0" smtClean="0">
                <a:latin typeface="+mn-ea"/>
              </a:rPr>
              <a:t>Back</a:t>
            </a:r>
            <a:r>
              <a:rPr lang="zh-CN" altLang="en-US" sz="1500" dirty="0" smtClean="0">
                <a:latin typeface="+mn-ea"/>
              </a:rPr>
              <a:t>的逻辑，是否在不应该返回的时候返回了</a:t>
            </a:r>
          </a:p>
          <a:p>
            <a:r>
              <a:rPr lang="zh-CN" altLang="en-US" sz="1500" dirty="0" smtClean="0">
                <a:latin typeface="+mn-ea"/>
              </a:rPr>
              <a:t>系统操作是否简单、易理解</a:t>
            </a:r>
          </a:p>
          <a:p>
            <a:r>
              <a:rPr lang="en-US" altLang="zh-CN" sz="1500" dirty="0" smtClean="0">
                <a:latin typeface="+mn-ea"/>
              </a:rPr>
              <a:t>App</a:t>
            </a:r>
            <a:r>
              <a:rPr lang="zh-CN" altLang="en-US" sz="1500" dirty="0" smtClean="0">
                <a:latin typeface="+mn-ea"/>
              </a:rPr>
              <a:t>页面间的切换是否流畅，逻辑是否正确</a:t>
            </a:r>
          </a:p>
          <a:p>
            <a:r>
              <a:rPr lang="zh-CN" altLang="en-US" sz="1500" dirty="0" smtClean="0">
                <a:latin typeface="+mn-ea"/>
              </a:rPr>
              <a:t>出错提醒的</a:t>
            </a:r>
            <a:r>
              <a:rPr lang="en-US" altLang="zh-CN" sz="1500" dirty="0" smtClean="0">
                <a:latin typeface="+mn-ea"/>
              </a:rPr>
              <a:t>UI</a:t>
            </a:r>
            <a:r>
              <a:rPr lang="zh-CN" altLang="en-US" sz="1500" dirty="0" smtClean="0">
                <a:latin typeface="+mn-ea"/>
              </a:rPr>
              <a:t>设计能否接受，错误信息内容是否容易理解</a:t>
            </a:r>
          </a:p>
          <a:p>
            <a:r>
              <a:rPr lang="zh-CN" altLang="en-US" sz="1500" dirty="0" smtClean="0">
                <a:latin typeface="+mn-ea"/>
              </a:rPr>
              <a:t>系统会因为长时间运行而慢慢停止，然后崩溃</a:t>
            </a:r>
          </a:p>
        </p:txBody>
      </p:sp>
      <p:sp>
        <p:nvSpPr>
          <p:cNvPr id="3" name="标题 2"/>
          <p:cNvSpPr>
            <a:spLocks noGrp="1"/>
          </p:cNvSpPr>
          <p:nvPr>
            <p:ph type="title"/>
          </p:nvPr>
        </p:nvSpPr>
        <p:spPr>
          <a:xfrm>
            <a:off x="457200" y="274638"/>
            <a:ext cx="6543692" cy="654032"/>
          </a:xfrm>
        </p:spPr>
        <p:txBody>
          <a:bodyPr>
            <a:normAutofit fontScale="90000"/>
          </a:bodyPr>
          <a:lstStyle/>
          <a:p>
            <a:r>
              <a:rPr lang="zh-CN" altLang="en-US" sz="3200" dirty="0" smtClean="0"/>
              <a:t>三、</a:t>
            </a:r>
            <a:r>
              <a:rPr lang="en-US" altLang="zh-CN" sz="3200" dirty="0" smtClean="0"/>
              <a:t>APP</a:t>
            </a:r>
            <a:r>
              <a:rPr lang="zh-CN" altLang="en-US" sz="3200" dirty="0" smtClean="0"/>
              <a:t>测试策略 </a:t>
            </a:r>
            <a:r>
              <a:rPr lang="en-US" altLang="zh-CN" sz="3200" dirty="0" smtClean="0"/>
              <a:t>– 3.</a:t>
            </a:r>
            <a:r>
              <a:rPr lang="zh-CN" altLang="en-US" sz="3200" dirty="0" smtClean="0"/>
              <a:t>用户体验测试</a:t>
            </a:r>
            <a:endParaRPr lang="zh-CN" altLang="en-US" sz="3200" dirty="0"/>
          </a:p>
        </p:txBody>
      </p:sp>
    </p:spTree>
  </p:cSld>
  <p:clrMapOvr>
    <a:masterClrMapping/>
  </p:clrMapOvr>
  <p:transition spd="med">
    <p:comb dir="vert"/>
    <p:sndAc>
      <p:stSnd>
        <p:snd r:embed="rId2" name="camera.wav" builtIn="1"/>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928670"/>
            <a:ext cx="8429684" cy="5643602"/>
          </a:xfrm>
        </p:spPr>
        <p:txBody>
          <a:bodyPr>
            <a:normAutofit/>
          </a:bodyPr>
          <a:lstStyle/>
          <a:p>
            <a:pPr>
              <a:buNone/>
            </a:pPr>
            <a:r>
              <a:rPr lang="en-US" altLang="zh-CN" sz="2000" dirty="0" smtClean="0"/>
              <a:t>		</a:t>
            </a:r>
            <a:r>
              <a:rPr lang="zh-CN" altLang="en-US" sz="2000" dirty="0" smtClean="0"/>
              <a:t>交叉事件测试，即冲突测试，是指一个功能正在执行过程中，同时另外一个事件或操作对该过程进行干扰的测试。</a:t>
            </a:r>
            <a:endParaRPr lang="en-US" altLang="zh-CN" sz="2000" dirty="0" smtClean="0"/>
          </a:p>
          <a:p>
            <a:pPr>
              <a:buNone/>
            </a:pPr>
            <a:endParaRPr lang="en-US" altLang="zh-CN" sz="2000" dirty="0" smtClean="0"/>
          </a:p>
          <a:p>
            <a:pPr>
              <a:buNone/>
            </a:pPr>
            <a:r>
              <a:rPr lang="zh-CN" altLang="en-US" sz="1800" b="1" dirty="0" smtClean="0">
                <a:latin typeface="宋体" pitchFamily="2" charset="-122"/>
                <a:ea typeface="宋体" pitchFamily="2" charset="-122"/>
              </a:rPr>
              <a:t>交叉测试功能点：</a:t>
            </a:r>
            <a:endParaRPr lang="en-US" altLang="zh-CN" sz="1800" b="1" dirty="0" smtClean="0">
              <a:latin typeface="宋体" pitchFamily="2" charset="-122"/>
              <a:ea typeface="宋体" pitchFamily="2" charset="-122"/>
            </a:endParaRPr>
          </a:p>
          <a:p>
            <a:r>
              <a:rPr lang="zh-CN" altLang="en-US" sz="1800" dirty="0" smtClean="0">
                <a:latin typeface="+mn-ea"/>
              </a:rPr>
              <a:t>多个</a:t>
            </a:r>
            <a:r>
              <a:rPr lang="en-US" altLang="zh-CN" sz="1800" dirty="0" smtClean="0">
                <a:latin typeface="+mn-ea"/>
              </a:rPr>
              <a:t>App</a:t>
            </a:r>
            <a:r>
              <a:rPr lang="zh-CN" altLang="en-US" sz="1800" dirty="0" smtClean="0">
                <a:latin typeface="+mn-ea"/>
              </a:rPr>
              <a:t>同时运行是否影响正常功能</a:t>
            </a:r>
          </a:p>
          <a:p>
            <a:r>
              <a:rPr lang="en-US" altLang="zh-CN" sz="1800" dirty="0" smtClean="0">
                <a:latin typeface="+mn-ea"/>
              </a:rPr>
              <a:t>App</a:t>
            </a:r>
            <a:r>
              <a:rPr lang="zh-CN" altLang="en-US" sz="1800" dirty="0" smtClean="0">
                <a:latin typeface="+mn-ea"/>
              </a:rPr>
              <a:t>运行时前</a:t>
            </a:r>
            <a:r>
              <a:rPr lang="en-US" altLang="zh-CN" sz="1800" dirty="0" smtClean="0">
                <a:latin typeface="+mn-ea"/>
              </a:rPr>
              <a:t>/</a:t>
            </a:r>
            <a:r>
              <a:rPr lang="zh-CN" altLang="en-US" sz="1800" dirty="0" smtClean="0">
                <a:latin typeface="+mn-ea"/>
              </a:rPr>
              <a:t>后台切换是否影响正常功能</a:t>
            </a:r>
          </a:p>
          <a:p>
            <a:r>
              <a:rPr lang="en-US" altLang="zh-CN" sz="1800" dirty="0" smtClean="0">
                <a:latin typeface="+mn-ea"/>
              </a:rPr>
              <a:t>App</a:t>
            </a:r>
            <a:r>
              <a:rPr lang="zh-CN" altLang="en-US" sz="1800" dirty="0" smtClean="0">
                <a:latin typeface="+mn-ea"/>
              </a:rPr>
              <a:t>运行时拨打</a:t>
            </a:r>
            <a:r>
              <a:rPr lang="en-US" altLang="zh-CN" sz="1800" dirty="0" smtClean="0">
                <a:latin typeface="+mn-ea"/>
              </a:rPr>
              <a:t>/</a:t>
            </a:r>
            <a:r>
              <a:rPr lang="zh-CN" altLang="en-US" sz="1800" dirty="0" smtClean="0">
                <a:latin typeface="+mn-ea"/>
              </a:rPr>
              <a:t>接听电话</a:t>
            </a:r>
          </a:p>
          <a:p>
            <a:r>
              <a:rPr lang="en-US" altLang="zh-CN" sz="1800" dirty="0" smtClean="0">
                <a:latin typeface="+mn-ea"/>
              </a:rPr>
              <a:t>App</a:t>
            </a:r>
            <a:r>
              <a:rPr lang="zh-CN" altLang="en-US" sz="1800" dirty="0" smtClean="0">
                <a:latin typeface="+mn-ea"/>
              </a:rPr>
              <a:t>运行时发送</a:t>
            </a:r>
            <a:r>
              <a:rPr lang="en-US" altLang="zh-CN" sz="1800" dirty="0" smtClean="0">
                <a:latin typeface="+mn-ea"/>
              </a:rPr>
              <a:t>/</a:t>
            </a:r>
            <a:r>
              <a:rPr lang="zh-CN" altLang="en-US" sz="1800" dirty="0" smtClean="0">
                <a:latin typeface="+mn-ea"/>
              </a:rPr>
              <a:t>接收信息</a:t>
            </a:r>
          </a:p>
          <a:p>
            <a:r>
              <a:rPr lang="en-US" altLang="zh-CN" sz="1800" dirty="0" smtClean="0">
                <a:latin typeface="+mn-ea"/>
              </a:rPr>
              <a:t>App</a:t>
            </a:r>
            <a:r>
              <a:rPr lang="zh-CN" altLang="en-US" sz="1800" dirty="0" smtClean="0">
                <a:latin typeface="+mn-ea"/>
              </a:rPr>
              <a:t>运行时发送</a:t>
            </a:r>
            <a:r>
              <a:rPr lang="en-US" altLang="zh-CN" sz="1800" dirty="0" smtClean="0">
                <a:latin typeface="+mn-ea"/>
              </a:rPr>
              <a:t>/</a:t>
            </a:r>
            <a:r>
              <a:rPr lang="zh-CN" altLang="en-US" sz="1800" dirty="0" smtClean="0">
                <a:latin typeface="+mn-ea"/>
              </a:rPr>
              <a:t>收取邮件</a:t>
            </a:r>
          </a:p>
          <a:p>
            <a:r>
              <a:rPr lang="en-US" altLang="zh-CN" sz="1800" dirty="0" smtClean="0">
                <a:latin typeface="+mn-ea"/>
              </a:rPr>
              <a:t>App</a:t>
            </a:r>
            <a:r>
              <a:rPr lang="zh-CN" altLang="en-US" sz="1800" dirty="0" smtClean="0">
                <a:latin typeface="+mn-ea"/>
              </a:rPr>
              <a:t>运行时切换网络（</a:t>
            </a:r>
            <a:r>
              <a:rPr lang="en-US" altLang="zh-CN" sz="1800" dirty="0" smtClean="0">
                <a:latin typeface="+mn-ea"/>
              </a:rPr>
              <a:t>2G</a:t>
            </a:r>
            <a:r>
              <a:rPr lang="zh-CN" altLang="en-US" sz="1800" dirty="0" smtClean="0">
                <a:latin typeface="+mn-ea"/>
              </a:rPr>
              <a:t>、</a:t>
            </a:r>
            <a:r>
              <a:rPr lang="en-US" altLang="zh-CN" sz="1800" dirty="0" smtClean="0">
                <a:latin typeface="+mn-ea"/>
              </a:rPr>
              <a:t>3G</a:t>
            </a:r>
            <a:r>
              <a:rPr lang="zh-CN" altLang="en-US" sz="1800" dirty="0" smtClean="0">
                <a:latin typeface="+mn-ea"/>
              </a:rPr>
              <a:t>、</a:t>
            </a:r>
            <a:r>
              <a:rPr lang="en-US" altLang="zh-CN" sz="1800" dirty="0" smtClean="0">
                <a:latin typeface="+mn-ea"/>
              </a:rPr>
              <a:t>4G</a:t>
            </a:r>
            <a:r>
              <a:rPr lang="zh-CN" altLang="en-US" sz="1800" dirty="0" smtClean="0">
                <a:latin typeface="+mn-ea"/>
              </a:rPr>
              <a:t>、</a:t>
            </a:r>
            <a:r>
              <a:rPr lang="en-US" altLang="zh-CN" sz="1800" dirty="0" err="1" smtClean="0">
                <a:latin typeface="+mn-ea"/>
              </a:rPr>
              <a:t>wifi</a:t>
            </a:r>
            <a:r>
              <a:rPr lang="zh-CN" altLang="en-US" sz="1800" dirty="0" smtClean="0">
                <a:latin typeface="+mn-ea"/>
              </a:rPr>
              <a:t>）</a:t>
            </a:r>
          </a:p>
          <a:p>
            <a:r>
              <a:rPr lang="en-US" altLang="zh-CN" sz="1800" dirty="0" smtClean="0">
                <a:latin typeface="+mn-ea"/>
              </a:rPr>
              <a:t>App</a:t>
            </a:r>
            <a:r>
              <a:rPr lang="zh-CN" altLang="en-US" sz="1800" dirty="0" smtClean="0">
                <a:latin typeface="+mn-ea"/>
              </a:rPr>
              <a:t>运行时浏览网络</a:t>
            </a:r>
          </a:p>
          <a:p>
            <a:r>
              <a:rPr lang="en-US" altLang="zh-CN" sz="1800" dirty="0" smtClean="0">
                <a:latin typeface="+mn-ea"/>
              </a:rPr>
              <a:t>App</a:t>
            </a:r>
            <a:r>
              <a:rPr lang="zh-CN" altLang="en-US" sz="1800" dirty="0" smtClean="0">
                <a:latin typeface="+mn-ea"/>
              </a:rPr>
              <a:t>运行时使用蓝牙传送</a:t>
            </a:r>
            <a:r>
              <a:rPr lang="en-US" altLang="zh-CN" sz="1800" dirty="0" smtClean="0">
                <a:latin typeface="+mn-ea"/>
              </a:rPr>
              <a:t>/</a:t>
            </a:r>
            <a:r>
              <a:rPr lang="zh-CN" altLang="en-US" sz="1800" dirty="0" smtClean="0">
                <a:latin typeface="+mn-ea"/>
              </a:rPr>
              <a:t>接收数据</a:t>
            </a:r>
          </a:p>
          <a:p>
            <a:r>
              <a:rPr lang="en-US" altLang="zh-CN" sz="1800" dirty="0" smtClean="0">
                <a:latin typeface="+mn-ea"/>
              </a:rPr>
              <a:t>App</a:t>
            </a:r>
            <a:r>
              <a:rPr lang="zh-CN" altLang="en-US" sz="1800" dirty="0" smtClean="0">
                <a:latin typeface="+mn-ea"/>
              </a:rPr>
              <a:t>运行时使用相机、计算器等手机自带设备</a:t>
            </a:r>
          </a:p>
        </p:txBody>
      </p:sp>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三、</a:t>
            </a:r>
            <a:r>
              <a:rPr lang="en-US" altLang="zh-CN" sz="3200" dirty="0" smtClean="0"/>
              <a:t>APP</a:t>
            </a:r>
            <a:r>
              <a:rPr lang="zh-CN" altLang="en-US" sz="3200" dirty="0" smtClean="0"/>
              <a:t>测试策略 </a:t>
            </a:r>
            <a:r>
              <a:rPr lang="en-US" altLang="zh-CN" sz="3200" dirty="0" smtClean="0"/>
              <a:t>– 4.</a:t>
            </a:r>
            <a:r>
              <a:rPr lang="zh-CN" altLang="en-US" sz="3200" dirty="0" smtClean="0"/>
              <a:t>交叉事件</a:t>
            </a:r>
            <a:endParaRPr lang="zh-CN" altLang="en-US" sz="3200" dirty="0"/>
          </a:p>
        </p:txBody>
      </p:sp>
    </p:spTree>
  </p:cSld>
  <p:clrMapOvr>
    <a:masterClrMapping/>
  </p:clrMapOvr>
  <p:transition spd="med">
    <p:wedge/>
    <p:sndAc>
      <p:stSnd>
        <p:snd r:embed="rId2" name="camera.wav" builtIn="1"/>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928670"/>
            <a:ext cx="8429684" cy="3857652"/>
          </a:xfrm>
        </p:spPr>
        <p:txBody>
          <a:bodyPr>
            <a:normAutofit/>
          </a:bodyPr>
          <a:lstStyle/>
          <a:p>
            <a:pPr>
              <a:buNone/>
            </a:pPr>
            <a:r>
              <a:rPr lang="en-US" altLang="zh-CN" sz="2000" dirty="0" smtClean="0"/>
              <a:t>		</a:t>
            </a:r>
            <a:r>
              <a:rPr lang="zh-CN" altLang="en-US" sz="2000" dirty="0" smtClean="0"/>
              <a:t>兼容性测试，是指测试软件在特定的硬件平台上、不同的应用软件之间、不同的操纵系统平台上、不同的网络等环境中是否能够很友好的运行的测试。</a:t>
            </a:r>
            <a:endParaRPr lang="en-US" altLang="zh-CN" sz="2000" dirty="0" smtClean="0"/>
          </a:p>
          <a:p>
            <a:pPr>
              <a:buNone/>
            </a:pPr>
            <a:endParaRPr lang="en-US" altLang="zh-CN" sz="2000" dirty="0" smtClean="0"/>
          </a:p>
          <a:p>
            <a:pPr>
              <a:lnSpc>
                <a:spcPct val="150000"/>
              </a:lnSpc>
              <a:buNone/>
            </a:pPr>
            <a:r>
              <a:rPr lang="zh-CN" altLang="en-US" sz="1800" b="1" dirty="0" smtClean="0">
                <a:latin typeface="宋体" pitchFamily="2" charset="-122"/>
                <a:ea typeface="宋体" pitchFamily="2" charset="-122"/>
              </a:rPr>
              <a:t>兼容性测试的测试点：</a:t>
            </a:r>
            <a:endParaRPr lang="en-US" altLang="zh-CN" sz="1800" b="1" dirty="0" smtClean="0">
              <a:latin typeface="宋体" pitchFamily="2" charset="-122"/>
              <a:ea typeface="宋体" pitchFamily="2" charset="-122"/>
            </a:endParaRPr>
          </a:p>
          <a:p>
            <a:pPr>
              <a:lnSpc>
                <a:spcPct val="150000"/>
              </a:lnSpc>
            </a:pPr>
            <a:r>
              <a:rPr lang="zh-CN" altLang="en-US" sz="1600" dirty="0" smtClean="0"/>
              <a:t>与本地及主流</a:t>
            </a:r>
            <a:r>
              <a:rPr lang="en-US" sz="1600" dirty="0" smtClean="0"/>
              <a:t>App</a:t>
            </a:r>
            <a:r>
              <a:rPr lang="zh-CN" altLang="en-US" sz="1600" dirty="0" smtClean="0"/>
              <a:t>是否兼容</a:t>
            </a:r>
          </a:p>
          <a:p>
            <a:pPr>
              <a:lnSpc>
                <a:spcPct val="150000"/>
              </a:lnSpc>
            </a:pPr>
            <a:r>
              <a:rPr lang="zh-CN" altLang="en-US" sz="1600" dirty="0" smtClean="0"/>
              <a:t>不同操作系统的兼容性，是否适配</a:t>
            </a:r>
          </a:p>
          <a:p>
            <a:pPr>
              <a:lnSpc>
                <a:spcPct val="150000"/>
              </a:lnSpc>
            </a:pPr>
            <a:r>
              <a:rPr lang="zh-CN" altLang="en-US" sz="1600" dirty="0" smtClean="0"/>
              <a:t>不同手机屏幕分辨率的兼容性</a:t>
            </a:r>
          </a:p>
        </p:txBody>
      </p:sp>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三、</a:t>
            </a:r>
            <a:r>
              <a:rPr lang="en-US" altLang="zh-CN" sz="3200" dirty="0" smtClean="0"/>
              <a:t>APP</a:t>
            </a:r>
            <a:r>
              <a:rPr lang="zh-CN" altLang="en-US" sz="3200" dirty="0" smtClean="0"/>
              <a:t>测试策略 </a:t>
            </a:r>
            <a:r>
              <a:rPr lang="en-US" altLang="zh-CN" sz="3200" dirty="0" smtClean="0"/>
              <a:t>– 5.</a:t>
            </a:r>
            <a:r>
              <a:rPr lang="zh-CN" altLang="en-US" sz="3200" dirty="0" smtClean="0"/>
              <a:t>兼容性测试</a:t>
            </a:r>
            <a:endParaRPr lang="zh-CN" altLang="en-US" sz="3200" dirty="0"/>
          </a:p>
        </p:txBody>
      </p:sp>
    </p:spTree>
  </p:cSld>
  <p:clrMapOvr>
    <a:masterClrMapping/>
  </p:clrMapOvr>
  <p:transition spd="med">
    <p:wedge/>
    <p:sndAc>
      <p:stSnd>
        <p:snd r:embed="rId2" name="camera.wav" builtIn="1"/>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2844" y="1071546"/>
            <a:ext cx="8358246" cy="3929090"/>
          </a:xfrm>
        </p:spPr>
        <p:txBody>
          <a:bodyPr>
            <a:normAutofit/>
          </a:bodyPr>
          <a:lstStyle/>
          <a:p>
            <a:pPr lvl="1">
              <a:buNone/>
            </a:pPr>
            <a:r>
              <a:rPr lang="en-US" altLang="zh-CN" sz="1800" dirty="0" smtClean="0"/>
              <a:t>		App</a:t>
            </a:r>
            <a:r>
              <a:rPr lang="zh-CN" altLang="en-US" sz="1800" dirty="0" smtClean="0"/>
              <a:t>的性能测试，分为服务器端的性能测试和手机端的性能测试。我们这里主要是讨论手机端的。</a:t>
            </a:r>
            <a:endParaRPr lang="en-US" altLang="zh-CN" sz="1800" dirty="0" smtClean="0"/>
          </a:p>
          <a:p>
            <a:pPr lvl="1">
              <a:buNone/>
            </a:pPr>
            <a:endParaRPr lang="en-US" altLang="zh-CN" sz="1800" dirty="0" smtClean="0"/>
          </a:p>
          <a:p>
            <a:pPr lvl="1">
              <a:buNone/>
            </a:pPr>
            <a:r>
              <a:rPr lang="en-US" altLang="zh-CN" sz="1800" dirty="0" smtClean="0"/>
              <a:t>		</a:t>
            </a:r>
            <a:r>
              <a:rPr lang="zh-CN" altLang="en-US" sz="1800" dirty="0" smtClean="0"/>
              <a:t>手机端的</a:t>
            </a:r>
            <a:r>
              <a:rPr lang="en-US" altLang="zh-CN" sz="1800" dirty="0" smtClean="0"/>
              <a:t>app</a:t>
            </a:r>
            <a:r>
              <a:rPr lang="zh-CN" altLang="en-US" sz="1800" dirty="0" smtClean="0"/>
              <a:t>的性能测试，主要关注的性能测试指标是：</a:t>
            </a:r>
            <a:r>
              <a:rPr lang="en-US" altLang="zh-CN" sz="1800" dirty="0" smtClean="0"/>
              <a:t>CPU</a:t>
            </a:r>
            <a:r>
              <a:rPr lang="zh-CN" altLang="en-US" sz="1800" dirty="0" smtClean="0"/>
              <a:t>，内存，上传流量，下载流量，和电量的使用情况，我们稍后会结合</a:t>
            </a:r>
            <a:r>
              <a:rPr lang="en-US" altLang="zh-CN" sz="1800" dirty="0" smtClean="0"/>
              <a:t>monkey</a:t>
            </a:r>
            <a:r>
              <a:rPr lang="zh-CN" altLang="en-US" sz="1800" dirty="0" smtClean="0"/>
              <a:t>和性能测试的监控工具来讲解。</a:t>
            </a:r>
            <a:endParaRPr lang="en-US" altLang="zh-CN" sz="1800" dirty="0" smtClean="0"/>
          </a:p>
          <a:p>
            <a:pPr lvl="1">
              <a:buNone/>
            </a:pPr>
            <a:endParaRPr lang="en-US" altLang="zh-CN" sz="1800" dirty="0" smtClean="0"/>
          </a:p>
          <a:p>
            <a:pPr lvl="1">
              <a:buNone/>
            </a:pPr>
            <a:r>
              <a:rPr lang="en-US" altLang="zh-CN" sz="1800" dirty="0" smtClean="0"/>
              <a:t>		</a:t>
            </a:r>
            <a:r>
              <a:rPr lang="zh-CN" altLang="en-US" sz="1800" dirty="0" smtClean="0"/>
              <a:t>我们知道，现在市面上的手机硬件配置各种各样，内存有</a:t>
            </a:r>
            <a:r>
              <a:rPr lang="en-US" altLang="zh-CN" sz="1800" dirty="0" smtClean="0"/>
              <a:t>2G,3G,4G</a:t>
            </a:r>
            <a:r>
              <a:rPr lang="zh-CN" altLang="en-US" sz="1800" dirty="0" smtClean="0"/>
              <a:t>或者更高的，</a:t>
            </a:r>
            <a:r>
              <a:rPr lang="en-US" altLang="zh-CN" sz="1800" dirty="0" smtClean="0"/>
              <a:t>CPU</a:t>
            </a:r>
            <a:r>
              <a:rPr lang="zh-CN" altLang="en-US" sz="1800" dirty="0" smtClean="0"/>
              <a:t>双核，四核或八核 的，一个</a:t>
            </a:r>
            <a:r>
              <a:rPr lang="en-US" altLang="zh-CN" sz="1800" dirty="0" smtClean="0"/>
              <a:t>APP</a:t>
            </a:r>
            <a:r>
              <a:rPr lang="zh-CN" altLang="en-US" sz="1800" dirty="0" smtClean="0"/>
              <a:t>在不同的硬件上运行，对资源 的占用率肯定是不一样的，那么，怎样确定性能指标的值是多少才是合理的呢？常用的做法是，参考同类型的，功能差不多的</a:t>
            </a:r>
            <a:r>
              <a:rPr lang="en-US" altLang="zh-CN" sz="1800" dirty="0" smtClean="0"/>
              <a:t>APP</a:t>
            </a:r>
            <a:r>
              <a:rPr lang="zh-CN" altLang="en-US" sz="1800" dirty="0" smtClean="0"/>
              <a:t>的资源占用率，并且，</a:t>
            </a:r>
            <a:r>
              <a:rPr lang="en-US" altLang="zh-CN" sz="1800" dirty="0" smtClean="0"/>
              <a:t>APP</a:t>
            </a:r>
            <a:r>
              <a:rPr lang="zh-CN" altLang="en-US" sz="1800" dirty="0" smtClean="0"/>
              <a:t>运行流畅，不卡顿即可。</a:t>
            </a:r>
            <a:endParaRPr lang="en-US" altLang="zh-CN" sz="1800" dirty="0" smtClean="0"/>
          </a:p>
        </p:txBody>
      </p:sp>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三、</a:t>
            </a:r>
            <a:r>
              <a:rPr lang="en-US" altLang="zh-CN" sz="3200" dirty="0" smtClean="0"/>
              <a:t>APP</a:t>
            </a:r>
            <a:r>
              <a:rPr lang="zh-CN" altLang="en-US" sz="3200" dirty="0" smtClean="0"/>
              <a:t>测试策略 </a:t>
            </a:r>
            <a:r>
              <a:rPr lang="en-US" altLang="zh-CN" sz="3200" dirty="0" smtClean="0"/>
              <a:t>– 6.</a:t>
            </a:r>
            <a:r>
              <a:rPr lang="zh-CN" altLang="en-US" sz="3200" dirty="0" smtClean="0"/>
              <a:t>性能测试</a:t>
            </a:r>
            <a:endParaRPr lang="zh-CN" altLang="en-US" sz="3200" dirty="0"/>
          </a:p>
        </p:txBody>
      </p:sp>
    </p:spTree>
  </p:cSld>
  <p:clrMapOvr>
    <a:masterClrMapping/>
  </p:clrMapOvr>
  <p:transition spd="med">
    <p:strips/>
    <p:sndAc>
      <p:stSnd>
        <p:snd r:embed="rId2" name="camera.wav" builtIn="1"/>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928670"/>
            <a:ext cx="8429684" cy="5643602"/>
          </a:xfrm>
        </p:spPr>
        <p:txBody>
          <a:bodyPr>
            <a:normAutofit fontScale="92500" lnSpcReduction="10000"/>
          </a:bodyPr>
          <a:lstStyle/>
          <a:p>
            <a:pPr>
              <a:buNone/>
            </a:pPr>
            <a:r>
              <a:rPr lang="zh-CN" altLang="en-US" sz="1800" dirty="0" smtClean="0"/>
              <a:t>安装测试：</a:t>
            </a:r>
            <a:endParaRPr lang="en-US" altLang="zh-CN" sz="1800" dirty="0" smtClean="0"/>
          </a:p>
          <a:p>
            <a:r>
              <a:rPr lang="zh-CN" altLang="en-US" sz="1500" dirty="0" smtClean="0">
                <a:latin typeface="华文仿宋" pitchFamily="2" charset="-122"/>
                <a:ea typeface="华文仿宋" pitchFamily="2" charset="-122"/>
              </a:rPr>
              <a:t>通过第三方软件协助安装是否正常</a:t>
            </a:r>
          </a:p>
          <a:p>
            <a:r>
              <a:rPr lang="zh-CN" altLang="en-US" sz="1500" dirty="0" smtClean="0">
                <a:latin typeface="华文仿宋" pitchFamily="2" charset="-122"/>
                <a:ea typeface="华文仿宋" pitchFamily="2" charset="-122"/>
              </a:rPr>
              <a:t>在不同操作系统下安装是否正常</a:t>
            </a:r>
          </a:p>
          <a:p>
            <a:r>
              <a:rPr lang="zh-CN" altLang="en-US" sz="1500" dirty="0" smtClean="0">
                <a:latin typeface="华文仿宋" pitchFamily="2" charset="-122"/>
                <a:ea typeface="华文仿宋" pitchFamily="2" charset="-122"/>
              </a:rPr>
              <a:t>安装过程中断网，安装是否能完成</a:t>
            </a:r>
          </a:p>
          <a:p>
            <a:r>
              <a:rPr lang="zh-CN" altLang="en-US" sz="1500" dirty="0" smtClean="0">
                <a:latin typeface="华文仿宋" pitchFamily="2" charset="-122"/>
                <a:ea typeface="华文仿宋" pitchFamily="2" charset="-122"/>
              </a:rPr>
              <a:t>安装后的文件夹及文件是否写到了指定的目录里，且没有生成多余的目录结构和文件</a:t>
            </a:r>
          </a:p>
          <a:p>
            <a:r>
              <a:rPr lang="zh-CN" altLang="en-US" sz="1500" dirty="0" smtClean="0">
                <a:latin typeface="华文仿宋" pitchFamily="2" charset="-122"/>
                <a:ea typeface="华文仿宋" pitchFamily="2" charset="-122"/>
              </a:rPr>
              <a:t>软件安装过程是否可以取消，点击取消后，写入的文件是否如概要设计说明处理</a:t>
            </a:r>
          </a:p>
          <a:p>
            <a:r>
              <a:rPr lang="zh-CN" altLang="en-US" sz="1500" dirty="0" smtClean="0">
                <a:latin typeface="华文仿宋" pitchFamily="2" charset="-122"/>
                <a:ea typeface="华文仿宋" pitchFamily="2" charset="-122"/>
              </a:rPr>
              <a:t>软件安装过程中断电</a:t>
            </a:r>
            <a:r>
              <a:rPr lang="en-US" altLang="zh-CN" sz="1500" dirty="0" smtClean="0">
                <a:latin typeface="华文仿宋" pitchFamily="2" charset="-122"/>
                <a:ea typeface="华文仿宋" pitchFamily="2" charset="-122"/>
              </a:rPr>
              <a:t>/</a:t>
            </a:r>
            <a:r>
              <a:rPr lang="zh-CN" altLang="en-US" sz="1500" dirty="0" smtClean="0">
                <a:latin typeface="华文仿宋" pitchFamily="2" charset="-122"/>
                <a:ea typeface="华文仿宋" pitchFamily="2" charset="-122"/>
              </a:rPr>
              <a:t>重启</a:t>
            </a:r>
            <a:r>
              <a:rPr lang="en-US" altLang="zh-CN" sz="1500" dirty="0" smtClean="0">
                <a:latin typeface="华文仿宋" pitchFamily="2" charset="-122"/>
                <a:ea typeface="华文仿宋" pitchFamily="2" charset="-122"/>
              </a:rPr>
              <a:t>/</a:t>
            </a:r>
            <a:r>
              <a:rPr lang="zh-CN" altLang="en-US" sz="1500" dirty="0" smtClean="0">
                <a:latin typeface="华文仿宋" pitchFamily="2" charset="-122"/>
                <a:ea typeface="华文仿宋" pitchFamily="2" charset="-122"/>
              </a:rPr>
              <a:t>死机</a:t>
            </a:r>
          </a:p>
          <a:p>
            <a:r>
              <a:rPr lang="zh-CN" altLang="en-US" sz="1500" dirty="0" smtClean="0">
                <a:latin typeface="华文仿宋" pitchFamily="2" charset="-122"/>
                <a:ea typeface="华文仿宋" pitchFamily="2" charset="-122"/>
              </a:rPr>
              <a:t>安装空间不足时是否有相应提示</a:t>
            </a:r>
            <a:endParaRPr lang="en-US" altLang="zh-CN" sz="1500" dirty="0" smtClean="0">
              <a:latin typeface="华文仿宋" pitchFamily="2" charset="-122"/>
              <a:ea typeface="华文仿宋" pitchFamily="2" charset="-122"/>
            </a:endParaRPr>
          </a:p>
          <a:p>
            <a:pPr>
              <a:buNone/>
            </a:pPr>
            <a:r>
              <a:rPr lang="zh-CN" altLang="en-US" sz="1800" dirty="0" smtClean="0"/>
              <a:t>卸载测试</a:t>
            </a:r>
            <a:endParaRPr lang="en-US" altLang="zh-CN" sz="1800" dirty="0" smtClean="0"/>
          </a:p>
          <a:p>
            <a:r>
              <a:rPr lang="zh-CN" altLang="en-US" sz="1500" dirty="0" smtClean="0">
                <a:latin typeface="华文仿宋" pitchFamily="2" charset="-122"/>
                <a:ea typeface="华文仿宋" pitchFamily="2" charset="-122"/>
              </a:rPr>
              <a:t>可以通过第三方软件协助卸载</a:t>
            </a:r>
          </a:p>
          <a:p>
            <a:r>
              <a:rPr lang="zh-CN" altLang="en-US" sz="1500" dirty="0" smtClean="0">
                <a:latin typeface="华文仿宋" pitchFamily="2" charset="-122"/>
                <a:ea typeface="华文仿宋" pitchFamily="2" charset="-122"/>
              </a:rPr>
              <a:t>测试卸载后文件是否全部删除所有的安装文件夹</a:t>
            </a:r>
          </a:p>
          <a:p>
            <a:r>
              <a:rPr lang="zh-CN" altLang="en-US" sz="1500" dirty="0" smtClean="0">
                <a:latin typeface="华文仿宋" pitchFamily="2" charset="-122"/>
                <a:ea typeface="华文仿宋" pitchFamily="2" charset="-122"/>
              </a:rPr>
              <a:t>软件卸载过程中断电</a:t>
            </a:r>
            <a:r>
              <a:rPr lang="en-US" altLang="zh-CN" sz="1500" dirty="0" smtClean="0">
                <a:latin typeface="华文仿宋" pitchFamily="2" charset="-122"/>
                <a:ea typeface="华文仿宋" pitchFamily="2" charset="-122"/>
              </a:rPr>
              <a:t>/</a:t>
            </a:r>
            <a:r>
              <a:rPr lang="zh-CN" altLang="en-US" sz="1500" dirty="0" smtClean="0">
                <a:latin typeface="华文仿宋" pitchFamily="2" charset="-122"/>
                <a:ea typeface="华文仿宋" pitchFamily="2" charset="-122"/>
              </a:rPr>
              <a:t>重启</a:t>
            </a:r>
            <a:r>
              <a:rPr lang="en-US" altLang="zh-CN" sz="1500" dirty="0" smtClean="0">
                <a:latin typeface="华文仿宋" pitchFamily="2" charset="-122"/>
                <a:ea typeface="华文仿宋" pitchFamily="2" charset="-122"/>
              </a:rPr>
              <a:t>/</a:t>
            </a:r>
            <a:r>
              <a:rPr lang="zh-CN" altLang="en-US" sz="1500" dirty="0" smtClean="0">
                <a:latin typeface="华文仿宋" pitchFamily="2" charset="-122"/>
                <a:ea typeface="华文仿宋" pitchFamily="2" charset="-122"/>
              </a:rPr>
              <a:t>死机</a:t>
            </a:r>
          </a:p>
          <a:p>
            <a:r>
              <a:rPr lang="zh-CN" altLang="en-US" sz="1500" dirty="0" smtClean="0">
                <a:latin typeface="华文仿宋" pitchFamily="2" charset="-122"/>
                <a:ea typeface="华文仿宋" pitchFamily="2" charset="-122"/>
              </a:rPr>
              <a:t>卸载后是否可以重装</a:t>
            </a:r>
            <a:endParaRPr lang="en-US" altLang="zh-CN" sz="1500" dirty="0" smtClean="0">
              <a:latin typeface="华文仿宋" pitchFamily="2" charset="-122"/>
              <a:ea typeface="华文仿宋" pitchFamily="2" charset="-122"/>
            </a:endParaRPr>
          </a:p>
          <a:p>
            <a:pPr>
              <a:buNone/>
            </a:pPr>
            <a:r>
              <a:rPr lang="zh-CN" altLang="en-US" sz="1800" dirty="0" smtClean="0"/>
              <a:t>升级测试</a:t>
            </a:r>
            <a:endParaRPr lang="en-US" altLang="zh-CN" sz="1800" dirty="0" smtClean="0"/>
          </a:p>
          <a:p>
            <a:r>
              <a:rPr lang="zh-CN" altLang="en-US" sz="1500" dirty="0" smtClean="0">
                <a:latin typeface="华文仿宋" pitchFamily="2" charset="-122"/>
                <a:ea typeface="华文仿宋" pitchFamily="2" charset="-122"/>
              </a:rPr>
              <a:t>在线跨版本升级</a:t>
            </a:r>
          </a:p>
          <a:p>
            <a:r>
              <a:rPr lang="zh-CN" altLang="en-US" sz="1500" dirty="0" smtClean="0">
                <a:latin typeface="华文仿宋" pitchFamily="2" charset="-122"/>
                <a:ea typeface="华文仿宋" pitchFamily="2" charset="-122"/>
              </a:rPr>
              <a:t>通过第三方软件协助升级是否正常</a:t>
            </a:r>
          </a:p>
          <a:p>
            <a:r>
              <a:rPr lang="zh-CN" altLang="en-US" sz="1500" dirty="0" smtClean="0">
                <a:latin typeface="华文仿宋" pitchFamily="2" charset="-122"/>
                <a:ea typeface="华文仿宋" pitchFamily="2" charset="-122"/>
              </a:rPr>
              <a:t>在不同操作系统下升级是否正常</a:t>
            </a:r>
          </a:p>
          <a:p>
            <a:r>
              <a:rPr lang="zh-CN" altLang="en-US" sz="1500" dirty="0" smtClean="0">
                <a:latin typeface="华文仿宋" pitchFamily="2" charset="-122"/>
                <a:ea typeface="华文仿宋" pitchFamily="2" charset="-122"/>
              </a:rPr>
              <a:t>升级过程中断网，升级是否能完成</a:t>
            </a:r>
          </a:p>
          <a:p>
            <a:r>
              <a:rPr lang="zh-CN" altLang="en-US" sz="1500" dirty="0" smtClean="0">
                <a:latin typeface="华文仿宋" pitchFamily="2" charset="-122"/>
                <a:ea typeface="华文仿宋" pitchFamily="2" charset="-122"/>
              </a:rPr>
              <a:t>升级后的文件夹及文件是否写到了指定的目录里，且没有生成多余的目录结构和文件</a:t>
            </a:r>
          </a:p>
          <a:p>
            <a:r>
              <a:rPr lang="zh-CN" altLang="en-US" sz="1500" dirty="0" smtClean="0">
                <a:latin typeface="华文仿宋" pitchFamily="2" charset="-122"/>
                <a:ea typeface="华文仿宋" pitchFamily="2" charset="-122"/>
              </a:rPr>
              <a:t>软件升级过程是否可以取消，点击取消后，写入的文件是否如概要设计说明处理</a:t>
            </a:r>
          </a:p>
          <a:p>
            <a:r>
              <a:rPr lang="zh-CN" altLang="en-US" sz="1500" dirty="0" smtClean="0">
                <a:latin typeface="华文仿宋" pitchFamily="2" charset="-122"/>
                <a:ea typeface="华文仿宋" pitchFamily="2" charset="-122"/>
              </a:rPr>
              <a:t>软件升级过程中断电</a:t>
            </a:r>
            <a:r>
              <a:rPr lang="en-US" altLang="zh-CN" sz="1500" dirty="0" smtClean="0">
                <a:latin typeface="华文仿宋" pitchFamily="2" charset="-122"/>
                <a:ea typeface="华文仿宋" pitchFamily="2" charset="-122"/>
              </a:rPr>
              <a:t>/</a:t>
            </a:r>
            <a:r>
              <a:rPr lang="zh-CN" altLang="en-US" sz="1500" dirty="0" smtClean="0">
                <a:latin typeface="华文仿宋" pitchFamily="2" charset="-122"/>
                <a:ea typeface="华文仿宋" pitchFamily="2" charset="-122"/>
              </a:rPr>
              <a:t>重启</a:t>
            </a:r>
            <a:r>
              <a:rPr lang="en-US" altLang="zh-CN" sz="1500" dirty="0" smtClean="0">
                <a:latin typeface="华文仿宋" pitchFamily="2" charset="-122"/>
                <a:ea typeface="华文仿宋" pitchFamily="2" charset="-122"/>
              </a:rPr>
              <a:t>/</a:t>
            </a:r>
            <a:r>
              <a:rPr lang="zh-CN" altLang="en-US" sz="1500" dirty="0" smtClean="0">
                <a:latin typeface="华文仿宋" pitchFamily="2" charset="-122"/>
                <a:ea typeface="华文仿宋" pitchFamily="2" charset="-122"/>
              </a:rPr>
              <a:t>死机</a:t>
            </a:r>
          </a:p>
          <a:p>
            <a:r>
              <a:rPr lang="zh-CN" altLang="en-US" sz="1500" dirty="0" smtClean="0">
                <a:latin typeface="华文仿宋" pitchFamily="2" charset="-122"/>
                <a:ea typeface="华文仿宋" pitchFamily="2" charset="-122"/>
              </a:rPr>
              <a:t>升级空间不足时是否有相应提示</a:t>
            </a:r>
          </a:p>
          <a:p>
            <a:pPr>
              <a:buNone/>
            </a:pPr>
            <a:endParaRPr lang="zh-CN" altLang="en-US" sz="1800" dirty="0"/>
          </a:p>
        </p:txBody>
      </p:sp>
      <p:sp>
        <p:nvSpPr>
          <p:cNvPr id="3" name="标题 2"/>
          <p:cNvSpPr>
            <a:spLocks noGrp="1"/>
          </p:cNvSpPr>
          <p:nvPr>
            <p:ph type="title"/>
          </p:nvPr>
        </p:nvSpPr>
        <p:spPr>
          <a:xfrm>
            <a:off x="457200" y="274638"/>
            <a:ext cx="6543692" cy="654032"/>
          </a:xfrm>
        </p:spPr>
        <p:txBody>
          <a:bodyPr>
            <a:normAutofit fontScale="90000"/>
          </a:bodyPr>
          <a:lstStyle/>
          <a:p>
            <a:r>
              <a:rPr lang="zh-CN" altLang="en-US" sz="3200" dirty="0" smtClean="0"/>
              <a:t>三、</a:t>
            </a:r>
            <a:r>
              <a:rPr lang="en-US" altLang="zh-CN" sz="2700" dirty="0" smtClean="0"/>
              <a:t>APP</a:t>
            </a:r>
            <a:r>
              <a:rPr lang="zh-CN" altLang="en-US" sz="2700" dirty="0" smtClean="0"/>
              <a:t>测试策略 </a:t>
            </a:r>
            <a:r>
              <a:rPr lang="en-US" altLang="zh-CN" sz="2700" dirty="0" smtClean="0"/>
              <a:t>– 7.</a:t>
            </a:r>
            <a:r>
              <a:rPr lang="zh-CN" altLang="en-US" sz="2700" dirty="0" smtClean="0"/>
              <a:t>安装</a:t>
            </a:r>
            <a:r>
              <a:rPr lang="en-US" altLang="zh-CN" sz="2700" dirty="0" smtClean="0"/>
              <a:t>/</a:t>
            </a:r>
            <a:r>
              <a:rPr lang="zh-CN" altLang="en-US" sz="2700" dirty="0" smtClean="0"/>
              <a:t>升级</a:t>
            </a:r>
            <a:r>
              <a:rPr lang="en-US" altLang="zh-CN" sz="2700" dirty="0" smtClean="0"/>
              <a:t>/</a:t>
            </a:r>
            <a:r>
              <a:rPr lang="zh-CN" altLang="en-US" sz="2700" dirty="0" smtClean="0"/>
              <a:t>卸载测试</a:t>
            </a:r>
            <a:endParaRPr lang="zh-CN" altLang="en-US" sz="2700" dirty="0"/>
          </a:p>
        </p:txBody>
      </p:sp>
    </p:spTree>
  </p:cSld>
  <p:clrMapOvr>
    <a:masterClrMapping/>
  </p:clrMapOvr>
  <p:transition spd="med">
    <p:strips dir="ru"/>
    <p:sndAc>
      <p:stSnd>
        <p:snd r:embed="rId2" name="camera.wav" builtIn="1"/>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928670"/>
            <a:ext cx="8429684" cy="5929330"/>
          </a:xfrm>
        </p:spPr>
        <p:txBody>
          <a:bodyPr>
            <a:normAutofit fontScale="62500" lnSpcReduction="20000"/>
          </a:bodyPr>
          <a:lstStyle/>
          <a:p>
            <a:pPr>
              <a:buNone/>
            </a:pPr>
            <a:r>
              <a:rPr lang="en-US" altLang="zh-CN" sz="2100" dirty="0" smtClean="0">
                <a:latin typeface="华文仿宋" pitchFamily="2" charset="-122"/>
                <a:ea typeface="华文仿宋" pitchFamily="2" charset="-122"/>
              </a:rPr>
              <a:t>	UI</a:t>
            </a:r>
            <a:r>
              <a:rPr lang="zh-CN" altLang="en-US" sz="2100" dirty="0" smtClean="0">
                <a:latin typeface="华文仿宋" pitchFamily="2" charset="-122"/>
                <a:ea typeface="华文仿宋" pitchFamily="2" charset="-122"/>
              </a:rPr>
              <a:t>测试的目标是确保用户界面会通过测试对象的功能来为用户提供相应的访问或浏觅功能。确保用户界面符合公司或行业的标准。包括用户友好性、人性化、易操作性测试。</a:t>
            </a:r>
            <a:endParaRPr lang="en-US" altLang="zh-CN" sz="2100" dirty="0" smtClean="0">
              <a:latin typeface="华文仿宋" pitchFamily="2" charset="-122"/>
              <a:ea typeface="华文仿宋" pitchFamily="2" charset="-122"/>
            </a:endParaRPr>
          </a:p>
          <a:p>
            <a:pPr>
              <a:buNone/>
            </a:pPr>
            <a:r>
              <a:rPr lang="en-US" altLang="zh-CN" sz="2600" b="1" dirty="0" smtClean="0"/>
              <a:t>UI</a:t>
            </a:r>
            <a:r>
              <a:rPr lang="zh-CN" altLang="en-US" sz="2600" b="1" dirty="0" smtClean="0"/>
              <a:t>测试点：</a:t>
            </a:r>
          </a:p>
          <a:p>
            <a:pPr>
              <a:buNone/>
            </a:pPr>
            <a:r>
              <a:rPr lang="zh-CN" altLang="en-US" sz="2600" b="1" dirty="0" smtClean="0"/>
              <a:t>窗口： </a:t>
            </a:r>
          </a:p>
          <a:p>
            <a:pPr>
              <a:buNone/>
            </a:pPr>
            <a:r>
              <a:rPr lang="en-US" altLang="zh-CN" sz="2000" dirty="0" smtClean="0"/>
              <a:t>• </a:t>
            </a:r>
            <a:r>
              <a:rPr lang="zh-CN" altLang="en-US" sz="2000" dirty="0" smtClean="0"/>
              <a:t>窗口能否改变大小、移动和滚动</a:t>
            </a:r>
          </a:p>
          <a:p>
            <a:pPr>
              <a:buNone/>
            </a:pPr>
            <a:r>
              <a:rPr lang="en-US" altLang="zh-CN" sz="2000" dirty="0" smtClean="0"/>
              <a:t>• </a:t>
            </a:r>
            <a:r>
              <a:rPr lang="zh-CN" altLang="en-US" sz="2000" dirty="0" smtClean="0"/>
              <a:t>窗口中的数据内容能否用鼠标、功能键、方向键和键盘访问 </a:t>
            </a:r>
          </a:p>
          <a:p>
            <a:pPr>
              <a:buNone/>
            </a:pPr>
            <a:r>
              <a:rPr lang="en-US" altLang="zh-CN" sz="2000" dirty="0" smtClean="0"/>
              <a:t>• </a:t>
            </a:r>
            <a:r>
              <a:rPr lang="zh-CN" altLang="en-US" sz="2000" dirty="0" smtClean="0"/>
              <a:t>当被覆盖并重新调用后，窗口能否正确地再生 </a:t>
            </a:r>
          </a:p>
          <a:p>
            <a:pPr>
              <a:buNone/>
            </a:pPr>
            <a:r>
              <a:rPr lang="en-US" altLang="zh-CN" sz="2000" dirty="0" smtClean="0"/>
              <a:t>• </a:t>
            </a:r>
            <a:r>
              <a:rPr lang="zh-CN" altLang="en-US" sz="2000" dirty="0" smtClean="0"/>
              <a:t>需要时能否使用所有窗口相关的功能 </a:t>
            </a:r>
            <a:endParaRPr lang="en-US" altLang="zh-CN" sz="2000" dirty="0" smtClean="0"/>
          </a:p>
          <a:p>
            <a:pPr>
              <a:buNone/>
            </a:pPr>
            <a:r>
              <a:rPr lang="en-US" altLang="zh-CN" sz="2000" dirty="0" smtClean="0"/>
              <a:t>• </a:t>
            </a:r>
            <a:r>
              <a:rPr lang="zh-CN" altLang="en-US" sz="2000" dirty="0" smtClean="0"/>
              <a:t>是否有相关的下拉式菜单、工具条、滚动条、对话框、按钮、图标和其他控制可为窗口使用，并适当地显示 </a:t>
            </a:r>
          </a:p>
          <a:p>
            <a:pPr>
              <a:buNone/>
            </a:pPr>
            <a:r>
              <a:rPr lang="en-US" altLang="zh-CN" sz="2000" dirty="0" smtClean="0"/>
              <a:t>• </a:t>
            </a:r>
            <a:r>
              <a:rPr lang="zh-CN" altLang="en-US" sz="2000" dirty="0" smtClean="0"/>
              <a:t>显示多个窗口时，窗口的名称是否被适当地表示</a:t>
            </a:r>
          </a:p>
          <a:p>
            <a:pPr>
              <a:buNone/>
            </a:pPr>
            <a:endParaRPr lang="zh-CN" altLang="en-US" sz="1600" dirty="0" smtClean="0"/>
          </a:p>
          <a:p>
            <a:pPr>
              <a:buNone/>
            </a:pPr>
            <a:r>
              <a:rPr lang="zh-CN" altLang="en-US" sz="2600" b="1" dirty="0" smtClean="0"/>
              <a:t>下拉式菜单和鼠标操作： </a:t>
            </a:r>
          </a:p>
          <a:p>
            <a:pPr>
              <a:buNone/>
            </a:pPr>
            <a:r>
              <a:rPr lang="en-US" altLang="zh-CN" sz="2000" dirty="0" smtClean="0"/>
              <a:t>• </a:t>
            </a:r>
            <a:r>
              <a:rPr lang="zh-CN" altLang="en-US" sz="2000" dirty="0" smtClean="0"/>
              <a:t>菜单条是否显示在合适的语境中</a:t>
            </a:r>
          </a:p>
          <a:p>
            <a:pPr>
              <a:buNone/>
            </a:pPr>
            <a:r>
              <a:rPr lang="en-US" altLang="zh-CN" sz="2000" dirty="0" smtClean="0"/>
              <a:t>• </a:t>
            </a:r>
            <a:r>
              <a:rPr lang="zh-CN" altLang="en-US" sz="2000" dirty="0" smtClean="0"/>
              <a:t>应用程序的菜单条是否显示系统相关的特性（如时钟显示）</a:t>
            </a:r>
          </a:p>
          <a:p>
            <a:pPr>
              <a:buNone/>
            </a:pPr>
            <a:r>
              <a:rPr lang="en-US" altLang="zh-CN" sz="2000" dirty="0" smtClean="0"/>
              <a:t>• </a:t>
            </a:r>
            <a:r>
              <a:rPr lang="zh-CN" altLang="en-US" sz="2000" dirty="0" smtClean="0"/>
              <a:t>下拉式操作能正确工作</a:t>
            </a:r>
            <a:endParaRPr lang="en-US" altLang="zh-CN" sz="2000" dirty="0" smtClean="0"/>
          </a:p>
          <a:p>
            <a:pPr>
              <a:buNone/>
            </a:pPr>
            <a:r>
              <a:rPr lang="zh-CN" altLang="en-US" sz="2000" dirty="0" smtClean="0"/>
              <a:t> </a:t>
            </a:r>
            <a:r>
              <a:rPr lang="en-US" altLang="zh-CN" sz="2000" dirty="0" smtClean="0"/>
              <a:t>• </a:t>
            </a:r>
            <a:r>
              <a:rPr lang="zh-CN" altLang="en-US" sz="2000" dirty="0" smtClean="0"/>
              <a:t>是否适当地列出了所有的菜单功能和下拉式子功能</a:t>
            </a:r>
            <a:endParaRPr lang="en-US" altLang="zh-CN" sz="2000" dirty="0" smtClean="0"/>
          </a:p>
          <a:p>
            <a:pPr>
              <a:buNone/>
            </a:pPr>
            <a:r>
              <a:rPr lang="zh-CN" altLang="en-US" sz="2000" dirty="0" smtClean="0"/>
              <a:t> </a:t>
            </a:r>
            <a:r>
              <a:rPr lang="en-US" altLang="zh-CN" sz="2000" dirty="0" smtClean="0"/>
              <a:t>• </a:t>
            </a:r>
            <a:r>
              <a:rPr lang="zh-CN" altLang="en-US" sz="2000" dirty="0" smtClean="0"/>
              <a:t>文本字体、大小和格式是否正确</a:t>
            </a:r>
          </a:p>
          <a:p>
            <a:pPr>
              <a:buNone/>
            </a:pPr>
            <a:r>
              <a:rPr lang="en-US" altLang="zh-CN" sz="2000" dirty="0" smtClean="0"/>
              <a:t>• </a:t>
            </a:r>
            <a:r>
              <a:rPr lang="zh-CN" altLang="en-US" sz="2000" dirty="0" smtClean="0"/>
              <a:t>是否能够用其他的文本命令激活每个菜单功能 </a:t>
            </a:r>
          </a:p>
          <a:p>
            <a:pPr>
              <a:buNone/>
            </a:pPr>
            <a:r>
              <a:rPr lang="en-US" altLang="zh-CN" sz="2000" dirty="0" smtClean="0"/>
              <a:t>• </a:t>
            </a:r>
            <a:r>
              <a:rPr lang="zh-CN" altLang="en-US" sz="2000" dirty="0" smtClean="0"/>
              <a:t>菜单功能是否随当前的窗口操作加亮或变灰 </a:t>
            </a:r>
            <a:endParaRPr lang="en-US" altLang="zh-CN" sz="2000" dirty="0" smtClean="0"/>
          </a:p>
          <a:p>
            <a:pPr>
              <a:buNone/>
            </a:pPr>
            <a:endParaRPr lang="zh-CN" altLang="en-US" sz="1600" dirty="0" smtClean="0"/>
          </a:p>
          <a:p>
            <a:pPr>
              <a:buNone/>
            </a:pPr>
            <a:r>
              <a:rPr lang="en-US" altLang="zh-CN" sz="2600" b="1" dirty="0" smtClean="0"/>
              <a:t> </a:t>
            </a:r>
            <a:r>
              <a:rPr lang="zh-CN" altLang="en-US" sz="2600" b="1" dirty="0" smtClean="0"/>
              <a:t>数据项： </a:t>
            </a:r>
          </a:p>
          <a:p>
            <a:pPr>
              <a:buNone/>
            </a:pPr>
            <a:r>
              <a:rPr lang="en-US" altLang="zh-CN" sz="2200" dirty="0" smtClean="0"/>
              <a:t>• </a:t>
            </a:r>
            <a:r>
              <a:rPr lang="zh-CN" altLang="en-US" sz="2200" dirty="0" smtClean="0"/>
              <a:t>字母数字数据项是否能够正确回显，并输入到系统中 </a:t>
            </a:r>
          </a:p>
          <a:p>
            <a:pPr>
              <a:buNone/>
            </a:pPr>
            <a:r>
              <a:rPr lang="en-US" altLang="zh-CN" sz="2200" dirty="0" smtClean="0"/>
              <a:t>• </a:t>
            </a:r>
            <a:r>
              <a:rPr lang="zh-CN" altLang="en-US" sz="2200" dirty="0" smtClean="0"/>
              <a:t>图形模式的数据项（如滚动条）是否正常工作</a:t>
            </a:r>
          </a:p>
          <a:p>
            <a:pPr>
              <a:buNone/>
            </a:pPr>
            <a:r>
              <a:rPr lang="en-US" altLang="zh-CN" sz="2200" dirty="0" smtClean="0"/>
              <a:t>• </a:t>
            </a:r>
            <a:r>
              <a:rPr lang="zh-CN" altLang="en-US" sz="2200" dirty="0" smtClean="0"/>
              <a:t>是否能够识别非法数据</a:t>
            </a:r>
          </a:p>
          <a:p>
            <a:pPr>
              <a:buNone/>
            </a:pPr>
            <a:r>
              <a:rPr lang="en-US" altLang="zh-CN" sz="2200" dirty="0" smtClean="0"/>
              <a:t>• </a:t>
            </a:r>
            <a:r>
              <a:rPr lang="zh-CN" altLang="en-US" sz="2200" dirty="0" smtClean="0"/>
              <a:t>数据输入消息是否可理解</a:t>
            </a:r>
          </a:p>
          <a:p>
            <a:pPr>
              <a:buNone/>
            </a:pPr>
            <a:endParaRPr lang="en-US" altLang="zh-CN" sz="1600" dirty="0" smtClean="0"/>
          </a:p>
          <a:p>
            <a:pPr>
              <a:buNone/>
            </a:pPr>
            <a:endParaRPr lang="zh-CN" altLang="en-US" sz="1600" dirty="0" smtClean="0">
              <a:latin typeface="华文仿宋" pitchFamily="2" charset="-122"/>
              <a:ea typeface="华文仿宋" pitchFamily="2" charset="-122"/>
            </a:endParaRPr>
          </a:p>
          <a:p>
            <a:pPr>
              <a:buNone/>
            </a:pPr>
            <a:r>
              <a:rPr lang="en-US" altLang="zh-CN" sz="1600" dirty="0" smtClean="0">
                <a:latin typeface="华文仿宋" pitchFamily="2" charset="-122"/>
                <a:ea typeface="华文仿宋" pitchFamily="2" charset="-122"/>
              </a:rPr>
              <a:t>	</a:t>
            </a:r>
            <a:endParaRPr lang="zh-CN" altLang="en-US" sz="1600" dirty="0">
              <a:latin typeface="华文仿宋" pitchFamily="2" charset="-122"/>
              <a:ea typeface="华文仿宋" pitchFamily="2" charset="-122"/>
            </a:endParaRPr>
          </a:p>
        </p:txBody>
      </p:sp>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三、</a:t>
            </a:r>
            <a:r>
              <a:rPr lang="en-US" altLang="zh-CN" sz="2700" dirty="0" smtClean="0"/>
              <a:t>APP</a:t>
            </a:r>
            <a:r>
              <a:rPr lang="zh-CN" altLang="en-US" sz="2700" dirty="0" smtClean="0"/>
              <a:t>测试策略 </a:t>
            </a:r>
            <a:r>
              <a:rPr lang="en-US" altLang="zh-CN" sz="2700" dirty="0" smtClean="0"/>
              <a:t>– 8. UI</a:t>
            </a:r>
            <a:r>
              <a:rPr lang="zh-CN" altLang="en-US" sz="2700" dirty="0" smtClean="0"/>
              <a:t>测试</a:t>
            </a:r>
            <a:endParaRPr lang="zh-CN" altLang="en-US" sz="2700" dirty="0"/>
          </a:p>
        </p:txBody>
      </p:sp>
    </p:spTree>
  </p:cSld>
  <p:clrMapOvr>
    <a:masterClrMapping/>
  </p:clrMapOvr>
  <p:transition spd="med">
    <p:diamond/>
    <p:sndAc>
      <p:stSnd>
        <p:snd r:embed="rId2" name="camera.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1142976" y="2000240"/>
          <a:ext cx="7358114" cy="4006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2"/>
          <p:cNvSpPr>
            <a:spLocks noGrp="1"/>
          </p:cNvSpPr>
          <p:nvPr>
            <p:ph type="title"/>
          </p:nvPr>
        </p:nvSpPr>
        <p:spPr>
          <a:xfrm>
            <a:off x="457200" y="642918"/>
            <a:ext cx="8229600" cy="1000132"/>
          </a:xfrm>
        </p:spPr>
        <p:txBody>
          <a:bodyPr/>
          <a:lstStyle/>
          <a:p>
            <a:pPr algn="ctr"/>
            <a:r>
              <a:rPr lang="zh-CN" altLang="en-US" dirty="0" smtClean="0"/>
              <a:t>目录</a:t>
            </a:r>
            <a:endParaRPr lang="zh-CN" altLang="en-US" dirty="0"/>
          </a:p>
        </p:txBody>
      </p:sp>
    </p:spTree>
  </p:cSld>
  <p:clrMapOvr>
    <a:masterClrMapping/>
  </p:clrMapOvr>
  <p:transition spd="med">
    <p:wipe dir="d"/>
    <p:sndAc>
      <p:stSnd>
        <p:snd r:embed="rId2" name="camera.wav" builtIn="1"/>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928670"/>
            <a:ext cx="8429684" cy="3071834"/>
          </a:xfrm>
        </p:spPr>
        <p:txBody>
          <a:bodyPr>
            <a:normAutofit fontScale="92500" lnSpcReduction="10000"/>
          </a:bodyPr>
          <a:lstStyle/>
          <a:p>
            <a:pPr>
              <a:buNone/>
            </a:pPr>
            <a:r>
              <a:rPr lang="en-US" altLang="zh-CN" sz="1400" dirty="0" smtClean="0">
                <a:latin typeface="华文仿宋" pitchFamily="2" charset="-122"/>
                <a:ea typeface="华文仿宋" pitchFamily="2" charset="-122"/>
              </a:rPr>
              <a:t>1</a:t>
            </a:r>
            <a:r>
              <a:rPr lang="zh-CN" altLang="en-US" sz="1400" dirty="0" smtClean="0">
                <a:latin typeface="华文仿宋" pitchFamily="2" charset="-122"/>
                <a:ea typeface="华文仿宋" pitchFamily="2" charset="-122"/>
              </a:rPr>
              <a:t>、</a:t>
            </a:r>
            <a:r>
              <a:rPr lang="en-US" altLang="zh-CN" sz="1400" dirty="0" smtClean="0">
                <a:latin typeface="华文仿宋" pitchFamily="2" charset="-122"/>
                <a:ea typeface="华文仿宋" pitchFamily="2" charset="-122"/>
              </a:rPr>
              <a:t>APP</a:t>
            </a:r>
            <a:r>
              <a:rPr lang="zh-CN" altLang="en-US" sz="1400" dirty="0" smtClean="0">
                <a:latin typeface="华文仿宋" pitchFamily="2" charset="-122"/>
                <a:ea typeface="华文仿宋" pitchFamily="2" charset="-122"/>
              </a:rPr>
              <a:t>测试和</a:t>
            </a:r>
            <a:r>
              <a:rPr lang="en-US" altLang="zh-CN" sz="1400" dirty="0" smtClean="0">
                <a:latin typeface="华文仿宋" pitchFamily="2" charset="-122"/>
                <a:ea typeface="华文仿宋" pitchFamily="2" charset="-122"/>
              </a:rPr>
              <a:t>web</a:t>
            </a:r>
            <a:r>
              <a:rPr lang="zh-CN" altLang="en-US" sz="1400" dirty="0" smtClean="0">
                <a:latin typeface="华文仿宋" pitchFamily="2" charset="-122"/>
                <a:ea typeface="华文仿宋" pitchFamily="2" charset="-122"/>
              </a:rPr>
              <a:t>测试的区别</a:t>
            </a:r>
            <a:endParaRPr lang="en-US" altLang="zh-CN" sz="1400" dirty="0" smtClean="0">
              <a:latin typeface="华文仿宋" pitchFamily="2" charset="-122"/>
              <a:ea typeface="华文仿宋" pitchFamily="2" charset="-122"/>
            </a:endParaRPr>
          </a:p>
          <a:p>
            <a:pPr>
              <a:buNone/>
            </a:pPr>
            <a:r>
              <a:rPr lang="zh-CN" altLang="en-US" sz="1400" dirty="0" smtClean="0">
                <a:latin typeface="华文仿宋" pitchFamily="2" charset="-122"/>
                <a:ea typeface="华文仿宋" pitchFamily="2" charset="-122"/>
              </a:rPr>
              <a:t>参考答案：</a:t>
            </a:r>
            <a:r>
              <a:rPr lang="en-US" altLang="zh-CN" sz="1400" dirty="0" smtClean="0">
                <a:latin typeface="华文仿宋" pitchFamily="2" charset="-122"/>
                <a:ea typeface="华文仿宋" pitchFamily="2" charset="-122"/>
              </a:rPr>
              <a:t>app</a:t>
            </a:r>
            <a:r>
              <a:rPr lang="zh-CN" altLang="en-US" sz="1400" dirty="0" smtClean="0">
                <a:latin typeface="华文仿宋" pitchFamily="2" charset="-122"/>
                <a:ea typeface="华文仿宋" pitchFamily="2" charset="-122"/>
              </a:rPr>
              <a:t>要进行前后台切换测试，免登陆，交叉事件测试，流量和电量测试。。。。。。</a:t>
            </a:r>
            <a:endParaRPr lang="en-US" altLang="zh-CN" sz="1400" dirty="0" smtClean="0">
              <a:latin typeface="华文仿宋" pitchFamily="2" charset="-122"/>
              <a:ea typeface="华文仿宋" pitchFamily="2" charset="-122"/>
            </a:endParaRPr>
          </a:p>
          <a:p>
            <a:pPr>
              <a:buNone/>
            </a:pPr>
            <a:r>
              <a:rPr lang="en-US" altLang="zh-CN" sz="1400" dirty="0" smtClean="0">
                <a:latin typeface="华文仿宋" pitchFamily="2" charset="-122"/>
                <a:ea typeface="华文仿宋" pitchFamily="2" charset="-122"/>
              </a:rPr>
              <a:t>2</a:t>
            </a:r>
            <a:r>
              <a:rPr lang="zh-CN" altLang="en-US" sz="1400" dirty="0" smtClean="0">
                <a:latin typeface="华文仿宋" pitchFamily="2" charset="-122"/>
                <a:ea typeface="华文仿宋" pitchFamily="2" charset="-122"/>
              </a:rPr>
              <a:t>、弱网环境怎么模拟</a:t>
            </a:r>
            <a:endParaRPr lang="en-US" altLang="zh-CN" sz="1400" dirty="0" smtClean="0">
              <a:latin typeface="华文仿宋" pitchFamily="2" charset="-122"/>
              <a:ea typeface="华文仿宋" pitchFamily="2" charset="-122"/>
            </a:endParaRPr>
          </a:p>
          <a:p>
            <a:pPr>
              <a:buNone/>
            </a:pPr>
            <a:r>
              <a:rPr lang="en-US" altLang="zh-CN" sz="1400" dirty="0" smtClean="0">
                <a:latin typeface="华文仿宋" pitchFamily="2" charset="-122"/>
                <a:ea typeface="华文仿宋" pitchFamily="2" charset="-122"/>
              </a:rPr>
              <a:t>3</a:t>
            </a:r>
            <a:r>
              <a:rPr lang="zh-CN" altLang="en-US" sz="1400" dirty="0" smtClean="0">
                <a:latin typeface="华文仿宋" pitchFamily="2" charset="-122"/>
                <a:ea typeface="华文仿宋" pitchFamily="2" charset="-122"/>
              </a:rPr>
              <a:t>、一个购物系统，弱网环境下，点击下单按钮，没有响应，再次点击，下了两次单。</a:t>
            </a:r>
            <a:endParaRPr lang="en-US" altLang="zh-CN" sz="1400" dirty="0" smtClean="0">
              <a:latin typeface="华文仿宋" pitchFamily="2" charset="-122"/>
              <a:ea typeface="华文仿宋" pitchFamily="2" charset="-122"/>
            </a:endParaRPr>
          </a:p>
          <a:p>
            <a:pPr>
              <a:buNone/>
            </a:pPr>
            <a:r>
              <a:rPr lang="zh-CN" altLang="en-US" sz="1400" dirty="0" smtClean="0">
                <a:latin typeface="华文仿宋" pitchFamily="2" charset="-122"/>
                <a:ea typeface="华文仿宋" pitchFamily="2" charset="-122"/>
              </a:rPr>
              <a:t>原因：第一次的请求返回较慢，但服务已经处理成功。</a:t>
            </a:r>
            <a:endParaRPr lang="en-US" altLang="zh-CN" sz="1400" dirty="0" smtClean="0">
              <a:latin typeface="华文仿宋" pitchFamily="2" charset="-122"/>
              <a:ea typeface="华文仿宋" pitchFamily="2" charset="-122"/>
            </a:endParaRPr>
          </a:p>
          <a:p>
            <a:pPr>
              <a:buNone/>
            </a:pPr>
            <a:r>
              <a:rPr lang="zh-CN" altLang="en-US" sz="1400" dirty="0" smtClean="0">
                <a:latin typeface="华文仿宋" pitchFamily="2" charset="-122"/>
                <a:ea typeface="华文仿宋" pitchFamily="2" charset="-122"/>
              </a:rPr>
              <a:t>解决方法：在数据加载过程中，设置加载进度提示，把页面对外暴露的控件置为“不可操作”状态，当数据加载完再释放。</a:t>
            </a:r>
            <a:endParaRPr lang="en-US" altLang="zh-CN" sz="1400" dirty="0" smtClean="0">
              <a:latin typeface="华文仿宋" pitchFamily="2" charset="-122"/>
              <a:ea typeface="华文仿宋" pitchFamily="2" charset="-122"/>
            </a:endParaRPr>
          </a:p>
          <a:p>
            <a:pPr>
              <a:buNone/>
            </a:pPr>
            <a:r>
              <a:rPr lang="en-US" altLang="zh-CN" sz="1400" dirty="0" smtClean="0">
                <a:latin typeface="华文仿宋" pitchFamily="2" charset="-122"/>
                <a:ea typeface="华文仿宋" pitchFamily="2" charset="-122"/>
              </a:rPr>
              <a:t>4</a:t>
            </a:r>
            <a:r>
              <a:rPr lang="zh-CN" altLang="en-US" sz="1400" dirty="0" smtClean="0">
                <a:latin typeface="华文仿宋" pitchFamily="2" charset="-122"/>
                <a:ea typeface="华文仿宋" pitchFamily="2" charset="-122"/>
              </a:rPr>
              <a:t>、怎么判断前端还是后端的问题</a:t>
            </a:r>
            <a:endParaRPr lang="en-US" altLang="zh-CN" sz="1400" dirty="0" smtClean="0">
              <a:latin typeface="华文仿宋" pitchFamily="2" charset="-122"/>
              <a:ea typeface="华文仿宋" pitchFamily="2" charset="-122"/>
            </a:endParaRPr>
          </a:p>
          <a:p>
            <a:pPr>
              <a:buNone/>
            </a:pPr>
            <a:r>
              <a:rPr lang="en-US" altLang="zh-CN" sz="1400" dirty="0" smtClean="0">
                <a:latin typeface="华文仿宋" pitchFamily="2" charset="-122"/>
                <a:ea typeface="华文仿宋" pitchFamily="2" charset="-122"/>
              </a:rPr>
              <a:t>5</a:t>
            </a:r>
            <a:r>
              <a:rPr lang="zh-CN" altLang="en-US" sz="1400" dirty="0" smtClean="0">
                <a:latin typeface="华文仿宋" pitchFamily="2" charset="-122"/>
                <a:ea typeface="华文仿宋" pitchFamily="2" charset="-122"/>
              </a:rPr>
              <a:t>、</a:t>
            </a:r>
            <a:r>
              <a:rPr lang="en-US" altLang="zh-CN" sz="1400" dirty="0" smtClean="0">
                <a:latin typeface="华文仿宋" pitchFamily="2" charset="-122"/>
                <a:ea typeface="华文仿宋" pitchFamily="2" charset="-122"/>
              </a:rPr>
              <a:t>H5</a:t>
            </a:r>
            <a:r>
              <a:rPr lang="zh-CN" altLang="en-US" sz="1400" dirty="0" smtClean="0">
                <a:latin typeface="华文仿宋" pitchFamily="2" charset="-122"/>
                <a:ea typeface="华文仿宋" pitchFamily="2" charset="-122"/>
              </a:rPr>
              <a:t>怎么测试？</a:t>
            </a:r>
            <a:endParaRPr lang="en-US" altLang="zh-CN" sz="1400" dirty="0" smtClean="0">
              <a:latin typeface="华文仿宋" pitchFamily="2" charset="-122"/>
              <a:ea typeface="华文仿宋" pitchFamily="2" charset="-122"/>
            </a:endParaRPr>
          </a:p>
          <a:p>
            <a:pPr>
              <a:buNone/>
            </a:pPr>
            <a:r>
              <a:rPr lang="zh-CN" altLang="en-US" sz="1400" dirty="0" smtClean="0">
                <a:latin typeface="华文仿宋" pitchFamily="2" charset="-122"/>
                <a:ea typeface="华文仿宋" pitchFamily="2" charset="-122"/>
              </a:rPr>
              <a:t>参考答案：这个问题，是问用</a:t>
            </a:r>
            <a:r>
              <a:rPr lang="en-US" altLang="zh-CN" sz="1400" dirty="0" smtClean="0">
                <a:latin typeface="华文仿宋" pitchFamily="2" charset="-122"/>
                <a:ea typeface="华文仿宋" pitchFamily="2" charset="-122"/>
              </a:rPr>
              <a:t>html5</a:t>
            </a:r>
            <a:r>
              <a:rPr lang="zh-CN" altLang="en-US" sz="1400" dirty="0" smtClean="0">
                <a:latin typeface="华文仿宋" pitchFamily="2" charset="-122"/>
                <a:ea typeface="华文仿宋" pitchFamily="2" charset="-122"/>
              </a:rPr>
              <a:t>开发的</a:t>
            </a:r>
            <a:r>
              <a:rPr lang="en-US" altLang="zh-CN" sz="1400" dirty="0" smtClean="0">
                <a:latin typeface="华文仿宋" pitchFamily="2" charset="-122"/>
                <a:ea typeface="华文仿宋" pitchFamily="2" charset="-122"/>
              </a:rPr>
              <a:t>APP</a:t>
            </a:r>
            <a:r>
              <a:rPr lang="zh-CN" altLang="en-US" sz="1400" dirty="0" smtClean="0">
                <a:latin typeface="华文仿宋" pitchFamily="2" charset="-122"/>
                <a:ea typeface="华文仿宋" pitchFamily="2" charset="-122"/>
              </a:rPr>
              <a:t>怎么测试。</a:t>
            </a:r>
            <a:r>
              <a:rPr lang="en-US" altLang="zh-CN" sz="1400" dirty="0" smtClean="0">
                <a:latin typeface="华文仿宋" pitchFamily="2" charset="-122"/>
                <a:ea typeface="华文仿宋" pitchFamily="2" charset="-122"/>
              </a:rPr>
              <a:t>APP</a:t>
            </a:r>
            <a:r>
              <a:rPr lang="zh-CN" altLang="en-US" sz="1400" dirty="0" smtClean="0">
                <a:latin typeface="华文仿宋" pitchFamily="2" charset="-122"/>
                <a:ea typeface="华文仿宋" pitchFamily="2" charset="-122"/>
              </a:rPr>
              <a:t>分为</a:t>
            </a:r>
            <a:r>
              <a:rPr lang="zh-CN" altLang="en-US" sz="1400" dirty="0" smtClean="0"/>
              <a:t>原生</a:t>
            </a:r>
            <a:r>
              <a:rPr lang="en-US" altLang="zh-CN" sz="1400" dirty="0" smtClean="0"/>
              <a:t>APP(Native APP)</a:t>
            </a:r>
            <a:r>
              <a:rPr lang="zh-CN" altLang="en-US" sz="1400" dirty="0" smtClean="0"/>
              <a:t>和</a:t>
            </a:r>
            <a:r>
              <a:rPr lang="en-US" altLang="zh-CN" sz="1400" dirty="0" smtClean="0"/>
              <a:t>Web APP(</a:t>
            </a:r>
            <a:r>
              <a:rPr lang="zh-CN" altLang="en-US" sz="1400" dirty="0" smtClean="0"/>
              <a:t>混合</a:t>
            </a:r>
            <a:r>
              <a:rPr lang="en-US" altLang="zh-CN" sz="1400" dirty="0" smtClean="0"/>
              <a:t>APP/ Hibernate app)</a:t>
            </a:r>
            <a:r>
              <a:rPr lang="zh-CN" altLang="en-US" sz="1400" dirty="0" smtClean="0"/>
              <a:t>两种；</a:t>
            </a:r>
          </a:p>
          <a:p>
            <a:pPr>
              <a:buNone/>
            </a:pPr>
            <a:r>
              <a:rPr lang="en-US" altLang="zh-CN" sz="1400" dirty="0" smtClean="0">
                <a:latin typeface="华文仿宋" pitchFamily="2" charset="-122"/>
                <a:ea typeface="华文仿宋" pitchFamily="2" charset="-122"/>
              </a:rPr>
              <a:t> H5</a:t>
            </a:r>
            <a:r>
              <a:rPr lang="zh-CN" altLang="en-US" sz="1400" dirty="0" smtClean="0">
                <a:latin typeface="华文仿宋" pitchFamily="2" charset="-122"/>
                <a:ea typeface="华文仿宋" pitchFamily="2" charset="-122"/>
              </a:rPr>
              <a:t>开发的</a:t>
            </a:r>
            <a:r>
              <a:rPr lang="en-US" altLang="zh-CN" sz="1400" dirty="0" smtClean="0">
                <a:latin typeface="华文仿宋" pitchFamily="2" charset="-122"/>
                <a:ea typeface="华文仿宋" pitchFamily="2" charset="-122"/>
              </a:rPr>
              <a:t>app</a:t>
            </a:r>
            <a:r>
              <a:rPr lang="zh-CN" altLang="en-US" sz="1400" dirty="0" smtClean="0">
                <a:latin typeface="华文仿宋" pitchFamily="2" charset="-122"/>
                <a:ea typeface="华文仿宋" pitchFamily="2" charset="-122"/>
              </a:rPr>
              <a:t>，也称作</a:t>
            </a:r>
            <a:r>
              <a:rPr lang="en-US" altLang="zh-CN" sz="1400" dirty="0" smtClean="0">
                <a:latin typeface="华文仿宋" pitchFamily="2" charset="-122"/>
                <a:ea typeface="华文仿宋" pitchFamily="2" charset="-122"/>
              </a:rPr>
              <a:t>web app</a:t>
            </a:r>
            <a:r>
              <a:rPr lang="zh-CN" altLang="en-US" sz="1400" dirty="0" smtClean="0">
                <a:latin typeface="华文仿宋" pitchFamily="2" charset="-122"/>
                <a:ea typeface="华文仿宋" pitchFamily="2" charset="-122"/>
              </a:rPr>
              <a:t>，用手机浏览器能登陆，或者用谷歌浏览器，</a:t>
            </a:r>
            <a:r>
              <a:rPr lang="en-US" altLang="zh-CN" sz="1400" dirty="0" smtClean="0">
                <a:latin typeface="华文仿宋" pitchFamily="2" charset="-122"/>
                <a:ea typeface="华文仿宋" pitchFamily="2" charset="-122"/>
              </a:rPr>
              <a:t>UC</a:t>
            </a:r>
            <a:r>
              <a:rPr lang="zh-CN" altLang="en-US" sz="1400" dirty="0" smtClean="0">
                <a:latin typeface="华文仿宋" pitchFamily="2" charset="-122"/>
                <a:ea typeface="华文仿宋" pitchFamily="2" charset="-122"/>
              </a:rPr>
              <a:t>浏览器也能打开，如下图</a:t>
            </a:r>
            <a:r>
              <a:rPr lang="en-US" altLang="zh-CN" sz="1400" dirty="0" smtClean="0">
                <a:latin typeface="华文仿宋" pitchFamily="2" charset="-122"/>
                <a:ea typeface="华文仿宋" pitchFamily="2" charset="-122"/>
              </a:rPr>
              <a:t>(demo.wex5.com/</a:t>
            </a:r>
            <a:r>
              <a:rPr lang="en-US" altLang="zh-CN" sz="1400" dirty="0" err="1" smtClean="0">
                <a:latin typeface="华文仿宋" pitchFamily="2" charset="-122"/>
                <a:ea typeface="华文仿宋" pitchFamily="2" charset="-122"/>
              </a:rPr>
              <a:t>taobao</a:t>
            </a:r>
            <a:r>
              <a:rPr lang="en-US" altLang="zh-CN" sz="1400" dirty="0" smtClean="0">
                <a:latin typeface="华文仿宋" pitchFamily="2" charset="-122"/>
                <a:ea typeface="华文仿宋" pitchFamily="2" charset="-122"/>
              </a:rPr>
              <a:t>)</a:t>
            </a:r>
            <a:r>
              <a:rPr lang="zh-CN" altLang="en-US" sz="1400" dirty="0" smtClean="0">
                <a:latin typeface="华文仿宋" pitchFamily="2" charset="-122"/>
                <a:ea typeface="华文仿宋" pitchFamily="2" charset="-122"/>
              </a:rPr>
              <a:t>，不管是什么类型的</a:t>
            </a:r>
            <a:r>
              <a:rPr lang="en-US" altLang="zh-CN" sz="1400" dirty="0" smtClean="0">
                <a:latin typeface="华文仿宋" pitchFamily="2" charset="-122"/>
                <a:ea typeface="华文仿宋" pitchFamily="2" charset="-122"/>
              </a:rPr>
              <a:t>app</a:t>
            </a:r>
            <a:r>
              <a:rPr lang="zh-CN" altLang="en-US" sz="1400" dirty="0" smtClean="0">
                <a:latin typeface="华文仿宋" pitchFamily="2" charset="-122"/>
                <a:ea typeface="华文仿宋" pitchFamily="2" charset="-122"/>
              </a:rPr>
              <a:t>，都根据</a:t>
            </a:r>
            <a:r>
              <a:rPr lang="en-US" altLang="zh-CN" sz="1400" dirty="0" smtClean="0">
                <a:latin typeface="华文仿宋" pitchFamily="2" charset="-122"/>
                <a:ea typeface="华文仿宋" pitchFamily="2" charset="-122"/>
              </a:rPr>
              <a:t>app</a:t>
            </a:r>
            <a:r>
              <a:rPr lang="zh-CN" altLang="en-US" sz="1400" dirty="0" smtClean="0">
                <a:latin typeface="华文仿宋" pitchFamily="2" charset="-122"/>
                <a:ea typeface="华文仿宋" pitchFamily="2" charset="-122"/>
              </a:rPr>
              <a:t>的八大测试点来测试就对了，某些具体的测试点和原生</a:t>
            </a:r>
            <a:r>
              <a:rPr lang="en-US" altLang="zh-CN" sz="1400" dirty="0" smtClean="0">
                <a:latin typeface="华文仿宋" pitchFamily="2" charset="-122"/>
                <a:ea typeface="华文仿宋" pitchFamily="2" charset="-122"/>
              </a:rPr>
              <a:t>app</a:t>
            </a:r>
            <a:r>
              <a:rPr lang="zh-CN" altLang="en-US" sz="1400" dirty="0" smtClean="0">
                <a:latin typeface="华文仿宋" pitchFamily="2" charset="-122"/>
                <a:ea typeface="华文仿宋" pitchFamily="2" charset="-122"/>
              </a:rPr>
              <a:t>会不一样，比如，兼容性测试，就要考虑在不同手机系统的浏览器下进行测试。</a:t>
            </a:r>
            <a:endParaRPr lang="zh-CN" altLang="en-US" sz="1400" dirty="0">
              <a:latin typeface="华文仿宋" pitchFamily="2" charset="-122"/>
              <a:ea typeface="华文仿宋" pitchFamily="2" charset="-122"/>
            </a:endParaRPr>
          </a:p>
        </p:txBody>
      </p:sp>
      <p:sp>
        <p:nvSpPr>
          <p:cNvPr id="3" name="标题 2"/>
          <p:cNvSpPr>
            <a:spLocks noGrp="1"/>
          </p:cNvSpPr>
          <p:nvPr>
            <p:ph type="title"/>
          </p:nvPr>
        </p:nvSpPr>
        <p:spPr>
          <a:xfrm>
            <a:off x="457200" y="274638"/>
            <a:ext cx="6543692" cy="654032"/>
          </a:xfrm>
        </p:spPr>
        <p:txBody>
          <a:bodyPr>
            <a:normAutofit/>
          </a:bodyPr>
          <a:lstStyle/>
          <a:p>
            <a:pPr lvl="0"/>
            <a:r>
              <a:rPr lang="zh-CN" altLang="en-US" sz="3200" dirty="0" smtClean="0"/>
              <a:t>四、</a:t>
            </a:r>
            <a:r>
              <a:rPr lang="en-US" altLang="zh-CN" sz="3200" dirty="0" smtClean="0"/>
              <a:t>APP</a:t>
            </a:r>
            <a:r>
              <a:rPr lang="zh-CN" altLang="en-US" sz="3200" dirty="0" smtClean="0"/>
              <a:t>测试常见问题总结</a:t>
            </a:r>
            <a:endParaRPr lang="zh-CN" altLang="en-US" sz="2700" dirty="0"/>
          </a:p>
        </p:txBody>
      </p:sp>
      <p:pic>
        <p:nvPicPr>
          <p:cNvPr id="1028" name="Picture 4"/>
          <p:cNvPicPr>
            <a:picLocks noChangeAspect="1" noChangeArrowheads="1"/>
          </p:cNvPicPr>
          <p:nvPr/>
        </p:nvPicPr>
        <p:blipFill>
          <a:blip r:embed="rId4"/>
          <a:srcRect/>
          <a:stretch>
            <a:fillRect/>
          </a:stretch>
        </p:blipFill>
        <p:spPr bwMode="auto">
          <a:xfrm>
            <a:off x="714348" y="3997953"/>
            <a:ext cx="4214842" cy="2860046"/>
          </a:xfrm>
          <a:prstGeom prst="rect">
            <a:avLst/>
          </a:prstGeom>
          <a:noFill/>
          <a:ln w="9525">
            <a:noFill/>
            <a:miter lim="800000"/>
            <a:headEnd/>
            <a:tailEnd/>
          </a:ln>
          <a:effectLst/>
        </p:spPr>
      </p:pic>
      <p:graphicFrame>
        <p:nvGraphicFramePr>
          <p:cNvPr id="8" name="对象 7"/>
          <p:cNvGraphicFramePr>
            <a:graphicFrameLocks noChangeAspect="1"/>
          </p:cNvGraphicFramePr>
          <p:nvPr/>
        </p:nvGraphicFramePr>
        <p:xfrm>
          <a:off x="6429388" y="4357694"/>
          <a:ext cx="1785950" cy="1618517"/>
        </p:xfrm>
        <a:graphic>
          <a:graphicData uri="http://schemas.openxmlformats.org/presentationml/2006/ole">
            <p:oleObj spid="_x0000_s1031" name="文档" showAsIcon="1" r:id="rId5" imgW="914400" imgH="828720" progId="Word.Document.12">
              <p:embed/>
            </p:oleObj>
          </a:graphicData>
        </a:graphic>
      </p:graphicFrame>
    </p:spTree>
  </p:cSld>
  <p:clrMapOvr>
    <a:masterClrMapping/>
  </p:clrMapOvr>
  <p:transition spd="med">
    <p:diamond/>
    <p:sndAc>
      <p:stSnd>
        <p:snd r:embed="rId3" name="camera.wav" builtIn="1"/>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857232"/>
            <a:ext cx="8429684" cy="857256"/>
          </a:xfrm>
        </p:spPr>
        <p:txBody>
          <a:bodyPr>
            <a:normAutofit fontScale="92500" lnSpcReduction="10000"/>
          </a:bodyPr>
          <a:lstStyle/>
          <a:p>
            <a:pPr>
              <a:buNone/>
            </a:pPr>
            <a:r>
              <a:rPr lang="en-US" altLang="zh-CN" sz="1400" dirty="0" smtClean="0">
                <a:latin typeface="华文仿宋" pitchFamily="2" charset="-122"/>
                <a:ea typeface="华文仿宋" pitchFamily="2" charset="-122"/>
              </a:rPr>
              <a:t>		</a:t>
            </a:r>
            <a:r>
              <a:rPr lang="zh-CN" altLang="en-US" sz="1400" dirty="0" smtClean="0">
                <a:latin typeface="华文仿宋" pitchFamily="2" charset="-122"/>
                <a:ea typeface="华文仿宋" pitchFamily="2" charset="-122"/>
              </a:rPr>
              <a:t>现在在企业中做</a:t>
            </a:r>
            <a:r>
              <a:rPr lang="en-US" altLang="zh-CN" sz="1400" dirty="0" smtClean="0">
                <a:latin typeface="华文仿宋" pitchFamily="2" charset="-122"/>
                <a:ea typeface="华文仿宋" pitchFamily="2" charset="-122"/>
              </a:rPr>
              <a:t>APP</a:t>
            </a:r>
            <a:r>
              <a:rPr lang="zh-CN" altLang="en-US" sz="1400" dirty="0" smtClean="0">
                <a:latin typeface="华文仿宋" pitchFamily="2" charset="-122"/>
                <a:ea typeface="华文仿宋" pitchFamily="2" charset="-122"/>
              </a:rPr>
              <a:t>的兼容性测试，安全测试，自动化测试，越来越倾向于使用商用的云测试平台，这些平台具有大量的真实机器供有偿使用，且价格相对低廉。比较好的云测试平台有阿里移动质量中心</a:t>
            </a:r>
            <a:r>
              <a:rPr lang="en-US" altLang="zh-CN" sz="1400" dirty="0" smtClean="0">
                <a:latin typeface="华文仿宋" pitchFamily="2" charset="-122"/>
                <a:ea typeface="华文仿宋" pitchFamily="2" charset="-122"/>
              </a:rPr>
              <a:t>(</a:t>
            </a:r>
            <a:r>
              <a:rPr lang="zh-CN" altLang="en-US" sz="1400" dirty="0" smtClean="0">
                <a:latin typeface="华文仿宋" pitchFamily="2" charset="-122"/>
                <a:ea typeface="华文仿宋" pitchFamily="2" charset="-122"/>
              </a:rPr>
              <a:t>简称</a:t>
            </a:r>
            <a:r>
              <a:rPr lang="en-US" altLang="zh-CN" sz="1400" dirty="0" smtClean="0">
                <a:latin typeface="华文仿宋" pitchFamily="2" charset="-122"/>
                <a:ea typeface="华文仿宋" pitchFamily="2" charset="-122"/>
              </a:rPr>
              <a:t>:MQC</a:t>
            </a:r>
            <a:r>
              <a:rPr lang="zh-CN" altLang="en-US" sz="1400" dirty="0" smtClean="0">
                <a:latin typeface="华文仿宋" pitchFamily="2" charset="-122"/>
                <a:ea typeface="华文仿宋" pitchFamily="2" charset="-122"/>
              </a:rPr>
              <a:t>：</a:t>
            </a:r>
            <a:r>
              <a:rPr lang="en-US" altLang="zh-CN" sz="1400" dirty="0" smtClean="0">
                <a:latin typeface="华文仿宋" pitchFamily="2" charset="-122"/>
                <a:ea typeface="华文仿宋" pitchFamily="2" charset="-122"/>
              </a:rPr>
              <a:t> https://mqc.yunos.com)</a:t>
            </a:r>
            <a:r>
              <a:rPr lang="zh-CN" altLang="en-US" sz="1400" dirty="0" smtClean="0">
                <a:latin typeface="华文仿宋" pitchFamily="2" charset="-122"/>
                <a:ea typeface="华文仿宋" pitchFamily="2" charset="-122"/>
              </a:rPr>
              <a:t>，腾讯优测：</a:t>
            </a:r>
            <a:r>
              <a:rPr lang="en-US" altLang="zh-CN" sz="1400" dirty="0" smtClean="0">
                <a:latin typeface="华文仿宋" pitchFamily="2" charset="-122"/>
                <a:ea typeface="华文仿宋" pitchFamily="2" charset="-122"/>
              </a:rPr>
              <a:t> </a:t>
            </a:r>
            <a:r>
              <a:rPr lang="en-US" altLang="zh-CN" sz="1400" dirty="0" smtClean="0">
                <a:latin typeface="华文仿宋" pitchFamily="2" charset="-122"/>
                <a:ea typeface="华文仿宋" pitchFamily="2" charset="-122"/>
                <a:hlinkClick r:id="rId3"/>
              </a:rPr>
              <a:t>http://remote.utest.qq.com</a:t>
            </a:r>
            <a:r>
              <a:rPr lang="zh-CN" altLang="en-US" sz="1400" dirty="0" smtClean="0">
                <a:latin typeface="华文仿宋" pitchFamily="2" charset="-122"/>
                <a:ea typeface="华文仿宋" pitchFamily="2" charset="-122"/>
              </a:rPr>
              <a:t>，</a:t>
            </a:r>
            <a:r>
              <a:rPr lang="en-US" altLang="zh-CN" sz="1400" dirty="0" err="1" smtClean="0">
                <a:latin typeface="华文仿宋" pitchFamily="2" charset="-122"/>
                <a:ea typeface="华文仿宋" pitchFamily="2" charset="-122"/>
              </a:rPr>
              <a:t>testin</a:t>
            </a:r>
            <a:r>
              <a:rPr lang="zh-CN" altLang="en-US" sz="1400" dirty="0" smtClean="0">
                <a:latin typeface="华文仿宋" pitchFamily="2" charset="-122"/>
                <a:ea typeface="华文仿宋" pitchFamily="2" charset="-122"/>
              </a:rPr>
              <a:t>云测平台：</a:t>
            </a:r>
            <a:r>
              <a:rPr lang="en-US" sz="1400" u="sng" dirty="0" smtClean="0">
                <a:hlinkClick r:id="rId4"/>
              </a:rPr>
              <a:t>http://www.testin.cn</a:t>
            </a:r>
            <a:r>
              <a:rPr lang="zh-CN" altLang="en-US" sz="1400" dirty="0" smtClean="0"/>
              <a:t>，百度</a:t>
            </a:r>
            <a:r>
              <a:rPr lang="en-US" altLang="zh-CN" sz="1400" dirty="0" smtClean="0"/>
              <a:t>MTC</a:t>
            </a:r>
            <a:r>
              <a:rPr lang="zh-CN" altLang="en-US" sz="1400" dirty="0" smtClean="0"/>
              <a:t>云测试平台：</a:t>
            </a:r>
            <a:r>
              <a:rPr lang="en-US" altLang="zh-CN" sz="1400" dirty="0" smtClean="0"/>
              <a:t> http://mtc.baidu.com</a:t>
            </a:r>
            <a:endParaRPr lang="zh-CN" altLang="en-US" sz="1400" dirty="0" smtClean="0"/>
          </a:p>
          <a:p>
            <a:pPr>
              <a:buNone/>
            </a:pPr>
            <a:endParaRPr lang="zh-CN" altLang="en-US" sz="1400" dirty="0">
              <a:latin typeface="华文仿宋" pitchFamily="2" charset="-122"/>
              <a:ea typeface="华文仿宋" pitchFamily="2" charset="-122"/>
            </a:endParaRPr>
          </a:p>
        </p:txBody>
      </p:sp>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五、常用云测试平台介绍</a:t>
            </a:r>
            <a:endParaRPr lang="zh-CN" altLang="en-US" sz="2700" dirty="0"/>
          </a:p>
        </p:txBody>
      </p:sp>
      <p:pic>
        <p:nvPicPr>
          <p:cNvPr id="34819" name="Picture 3"/>
          <p:cNvPicPr>
            <a:picLocks noChangeAspect="1" noChangeArrowheads="1"/>
          </p:cNvPicPr>
          <p:nvPr/>
        </p:nvPicPr>
        <p:blipFill>
          <a:blip r:embed="rId5"/>
          <a:srcRect/>
          <a:stretch>
            <a:fillRect/>
          </a:stretch>
        </p:blipFill>
        <p:spPr bwMode="auto">
          <a:xfrm>
            <a:off x="285720" y="2107793"/>
            <a:ext cx="4214842" cy="3750099"/>
          </a:xfrm>
          <a:prstGeom prst="rect">
            <a:avLst/>
          </a:prstGeom>
          <a:noFill/>
          <a:ln w="9525">
            <a:noFill/>
            <a:miter lim="800000"/>
            <a:headEnd/>
            <a:tailEnd/>
          </a:ln>
          <a:effectLst/>
        </p:spPr>
      </p:pic>
      <p:pic>
        <p:nvPicPr>
          <p:cNvPr id="34820" name="Picture 4"/>
          <p:cNvPicPr>
            <a:picLocks noChangeAspect="1" noChangeArrowheads="1"/>
          </p:cNvPicPr>
          <p:nvPr/>
        </p:nvPicPr>
        <p:blipFill>
          <a:blip r:embed="rId6"/>
          <a:srcRect/>
          <a:stretch>
            <a:fillRect/>
          </a:stretch>
        </p:blipFill>
        <p:spPr bwMode="auto">
          <a:xfrm>
            <a:off x="4714876" y="2071678"/>
            <a:ext cx="4286280" cy="3857652"/>
          </a:xfrm>
          <a:prstGeom prst="rect">
            <a:avLst/>
          </a:prstGeom>
          <a:noFill/>
          <a:ln w="9525">
            <a:noFill/>
            <a:miter lim="800000"/>
            <a:headEnd/>
            <a:tailEnd/>
          </a:ln>
          <a:effectLst/>
        </p:spPr>
      </p:pic>
      <p:sp>
        <p:nvSpPr>
          <p:cNvPr id="6" name="内容占位符 1"/>
          <p:cNvSpPr txBox="1">
            <a:spLocks/>
          </p:cNvSpPr>
          <p:nvPr/>
        </p:nvSpPr>
        <p:spPr>
          <a:xfrm>
            <a:off x="214282" y="1643050"/>
            <a:ext cx="1214446" cy="35719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1400" b="0" i="0" u="none" strike="noStrike" kern="1200" cap="none" spc="0" normalizeH="0" baseline="0" noProof="0" dirty="0" smtClean="0">
                <a:ln>
                  <a:noFill/>
                </a:ln>
                <a:solidFill>
                  <a:schemeClr val="tx1"/>
                </a:solidFill>
                <a:effectLst/>
                <a:uLnTx/>
                <a:uFillTx/>
                <a:latin typeface="华文仿宋" pitchFamily="2" charset="-122"/>
                <a:ea typeface="华文仿宋" pitchFamily="2" charset="-122"/>
                <a:cs typeface="+mn-cs"/>
              </a:rPr>
              <a:t>MQC</a:t>
            </a:r>
            <a:endParaRPr kumimoji="0" lang="zh-CN" altLang="en-US" sz="1400" b="0" i="0" u="none" strike="noStrike" kern="1200" cap="none" spc="0" normalizeH="0" baseline="0" noProof="0" dirty="0">
              <a:ln>
                <a:noFill/>
              </a:ln>
              <a:solidFill>
                <a:schemeClr val="tx1"/>
              </a:solidFill>
              <a:effectLst/>
              <a:uLnTx/>
              <a:uFillTx/>
              <a:latin typeface="华文仿宋" pitchFamily="2" charset="-122"/>
              <a:ea typeface="华文仿宋" pitchFamily="2" charset="-122"/>
              <a:cs typeface="+mn-cs"/>
            </a:endParaRPr>
          </a:p>
        </p:txBody>
      </p:sp>
      <p:sp>
        <p:nvSpPr>
          <p:cNvPr id="7" name="内容占位符 1"/>
          <p:cNvSpPr txBox="1">
            <a:spLocks/>
          </p:cNvSpPr>
          <p:nvPr/>
        </p:nvSpPr>
        <p:spPr>
          <a:xfrm>
            <a:off x="4786314" y="1714488"/>
            <a:ext cx="1214446" cy="35719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zh-CN" altLang="en-US" sz="1400" dirty="0" smtClean="0">
                <a:latin typeface="华文仿宋" pitchFamily="2" charset="-122"/>
                <a:ea typeface="华文仿宋" pitchFamily="2" charset="-122"/>
              </a:rPr>
              <a:t>腾讯优测</a:t>
            </a:r>
            <a:endParaRPr lang="en-US" altLang="zh-CN" sz="1400" dirty="0" smtClean="0">
              <a:latin typeface="华文仿宋" pitchFamily="2" charset="-122"/>
              <a:ea typeface="华文仿宋" pitchFamily="2" charset="-122"/>
            </a:endParaRPr>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五、常用云测试平台介绍</a:t>
            </a:r>
            <a:endParaRPr lang="zh-CN" altLang="en-US" sz="2700" dirty="0"/>
          </a:p>
        </p:txBody>
      </p:sp>
      <p:sp>
        <p:nvSpPr>
          <p:cNvPr id="6" name="内容占位符 1"/>
          <p:cNvSpPr txBox="1">
            <a:spLocks/>
          </p:cNvSpPr>
          <p:nvPr/>
        </p:nvSpPr>
        <p:spPr>
          <a:xfrm>
            <a:off x="214282" y="1071546"/>
            <a:ext cx="1714512" cy="428628"/>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1400" b="0" i="0" u="none" strike="noStrike" kern="1200" cap="none" spc="0" normalizeH="0" baseline="0" noProof="0" dirty="0" err="1" smtClean="0">
                <a:ln>
                  <a:noFill/>
                </a:ln>
                <a:solidFill>
                  <a:schemeClr val="tx1"/>
                </a:solidFill>
                <a:effectLst/>
                <a:uLnTx/>
                <a:uFillTx/>
                <a:latin typeface="华文仿宋" pitchFamily="2" charset="-122"/>
                <a:ea typeface="华文仿宋" pitchFamily="2" charset="-122"/>
                <a:cs typeface="+mn-cs"/>
              </a:rPr>
              <a:t>Testin</a:t>
            </a:r>
            <a:r>
              <a:rPr kumimoji="0" lang="zh-CN" altLang="en-US" sz="1400" b="0" i="0" u="none" strike="noStrike" kern="1200" cap="none" spc="0" normalizeH="0" baseline="0" noProof="0" dirty="0" smtClean="0">
                <a:ln>
                  <a:noFill/>
                </a:ln>
                <a:solidFill>
                  <a:schemeClr val="tx1"/>
                </a:solidFill>
                <a:effectLst/>
                <a:uLnTx/>
                <a:uFillTx/>
                <a:latin typeface="华文仿宋" pitchFamily="2" charset="-122"/>
                <a:ea typeface="华文仿宋" pitchFamily="2" charset="-122"/>
                <a:cs typeface="+mn-cs"/>
              </a:rPr>
              <a:t>云测试平台</a:t>
            </a:r>
            <a:endParaRPr kumimoji="0" lang="en-US" altLang="zh-CN" sz="1400" b="0" i="0" u="none" strike="noStrike" kern="1200" cap="none" spc="0" normalizeH="0" baseline="0" noProof="0" dirty="0" smtClean="0">
              <a:ln>
                <a:noFill/>
              </a:ln>
              <a:solidFill>
                <a:schemeClr val="tx1"/>
              </a:solidFill>
              <a:effectLst/>
              <a:uLnTx/>
              <a:uFillTx/>
              <a:latin typeface="华文仿宋" pitchFamily="2" charset="-122"/>
              <a:ea typeface="华文仿宋" pitchFamily="2" charset="-122"/>
              <a:cs typeface="+mn-cs"/>
            </a:endParaRPr>
          </a:p>
        </p:txBody>
      </p:sp>
      <p:sp>
        <p:nvSpPr>
          <p:cNvPr id="7" name="内容占位符 1"/>
          <p:cNvSpPr txBox="1">
            <a:spLocks/>
          </p:cNvSpPr>
          <p:nvPr/>
        </p:nvSpPr>
        <p:spPr>
          <a:xfrm>
            <a:off x="4714876" y="1071546"/>
            <a:ext cx="1785950" cy="357190"/>
          </a:xfrm>
          <a:prstGeom prst="rect">
            <a:avLst/>
          </a:prstGeom>
        </p:spPr>
        <p:txBody>
          <a:bodyPr vert="horz">
            <a:normAutofit fontScale="85000" lnSpcReduction="10000"/>
          </a:bodyPr>
          <a:lstStyle/>
          <a:p>
            <a:pPr marL="365760" lvl="0" indent="-256032">
              <a:spcBef>
                <a:spcPts val="400"/>
              </a:spcBef>
              <a:buClr>
                <a:schemeClr val="accent1"/>
              </a:buClr>
              <a:buSzPct val="68000"/>
            </a:pPr>
            <a:r>
              <a:rPr lang="zh-CN" altLang="en-US" sz="1400" dirty="0" smtClean="0"/>
              <a:t>百度</a:t>
            </a:r>
            <a:r>
              <a:rPr lang="en-US" altLang="zh-CN" sz="1400" dirty="0" smtClean="0"/>
              <a:t>MTC</a:t>
            </a:r>
            <a:r>
              <a:rPr lang="zh-CN" altLang="en-US" sz="1400" dirty="0" smtClean="0"/>
              <a:t>云测试平台</a:t>
            </a:r>
            <a:endParaRPr lang="en-US" altLang="zh-CN" sz="1400" dirty="0" smtClean="0">
              <a:latin typeface="华文仿宋" pitchFamily="2" charset="-122"/>
              <a:ea typeface="华文仿宋" pitchFamily="2" charset="-122"/>
            </a:endParaRPr>
          </a:p>
        </p:txBody>
      </p:sp>
      <p:pic>
        <p:nvPicPr>
          <p:cNvPr id="37890" name="Picture 2"/>
          <p:cNvPicPr>
            <a:picLocks noChangeAspect="1" noChangeArrowheads="1"/>
          </p:cNvPicPr>
          <p:nvPr/>
        </p:nvPicPr>
        <p:blipFill>
          <a:blip r:embed="rId3"/>
          <a:srcRect/>
          <a:stretch>
            <a:fillRect/>
          </a:stretch>
        </p:blipFill>
        <p:spPr bwMode="auto">
          <a:xfrm>
            <a:off x="214282" y="1428736"/>
            <a:ext cx="4286280" cy="4143404"/>
          </a:xfrm>
          <a:prstGeom prst="rect">
            <a:avLst/>
          </a:prstGeom>
          <a:noFill/>
          <a:ln w="9525">
            <a:noFill/>
            <a:miter lim="800000"/>
            <a:headEnd/>
            <a:tailEnd/>
          </a:ln>
          <a:effectLst/>
        </p:spPr>
      </p:pic>
      <p:pic>
        <p:nvPicPr>
          <p:cNvPr id="37891" name="Picture 3"/>
          <p:cNvPicPr>
            <a:picLocks noChangeAspect="1" noChangeArrowheads="1"/>
          </p:cNvPicPr>
          <p:nvPr/>
        </p:nvPicPr>
        <p:blipFill>
          <a:blip r:embed="rId4"/>
          <a:srcRect/>
          <a:stretch>
            <a:fillRect/>
          </a:stretch>
        </p:blipFill>
        <p:spPr bwMode="auto">
          <a:xfrm>
            <a:off x="4510131" y="1428736"/>
            <a:ext cx="4633901" cy="4143404"/>
          </a:xfrm>
          <a:prstGeom prst="rect">
            <a:avLst/>
          </a:prstGeom>
          <a:noFill/>
          <a:ln w="9525">
            <a:noFill/>
            <a:miter lim="800000"/>
            <a:headEnd/>
            <a:tailEnd/>
          </a:ln>
          <a:effectLst/>
        </p:spPr>
      </p:pic>
    </p:spTree>
  </p:cSld>
  <p:clrMapOvr>
    <a:masterClrMapping/>
  </p:clrMapOvr>
  <p:transition spd="med">
    <p:comb/>
    <p:sndAc>
      <p:stSnd>
        <p:snd r:embed="rId2" name="camera.wav" builtIn="1"/>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五、常用云测试平台介绍</a:t>
            </a:r>
            <a:endParaRPr lang="zh-CN" altLang="en-US" sz="2700" dirty="0"/>
          </a:p>
        </p:txBody>
      </p:sp>
      <p:sp>
        <p:nvSpPr>
          <p:cNvPr id="6" name="内容占位符 1"/>
          <p:cNvSpPr txBox="1">
            <a:spLocks/>
          </p:cNvSpPr>
          <p:nvPr/>
        </p:nvSpPr>
        <p:spPr>
          <a:xfrm>
            <a:off x="214282" y="1214422"/>
            <a:ext cx="3143272" cy="428628"/>
          </a:xfrm>
          <a:prstGeom prst="rect">
            <a:avLst/>
          </a:prstGeom>
        </p:spPr>
        <p:txBody>
          <a:bodyPr vert="horz">
            <a:normAutofit/>
          </a:bodyPr>
          <a:lstStyle/>
          <a:p>
            <a:r>
              <a:rPr lang="zh-CN" altLang="en-US" sz="1400" b="1" dirty="0" smtClean="0"/>
              <a:t>补：</a:t>
            </a:r>
            <a:r>
              <a:rPr lang="en-US" sz="1400" b="1" dirty="0" smtClean="0"/>
              <a:t>Android App</a:t>
            </a:r>
            <a:r>
              <a:rPr lang="zh-CN" altLang="en-US" sz="1400" b="1" dirty="0" smtClean="0"/>
              <a:t>优化</a:t>
            </a:r>
            <a:endParaRPr lang="zh-CN" altLang="en-US" sz="1400" b="1" dirty="0"/>
          </a:p>
        </p:txBody>
      </p:sp>
      <p:sp>
        <p:nvSpPr>
          <p:cNvPr id="7" name="内容占位符 1"/>
          <p:cNvSpPr txBox="1">
            <a:spLocks/>
          </p:cNvSpPr>
          <p:nvPr/>
        </p:nvSpPr>
        <p:spPr>
          <a:xfrm>
            <a:off x="1071538" y="1928802"/>
            <a:ext cx="4857784" cy="571504"/>
          </a:xfrm>
          <a:prstGeom prst="rect">
            <a:avLst/>
          </a:prstGeom>
        </p:spPr>
        <p:txBody>
          <a:bodyPr vert="horz">
            <a:normAutofit/>
          </a:bodyPr>
          <a:lstStyle/>
          <a:p>
            <a:pPr marL="365760" lvl="0" indent="-256032">
              <a:spcBef>
                <a:spcPts val="400"/>
              </a:spcBef>
              <a:buClr>
                <a:schemeClr val="accent1"/>
              </a:buClr>
              <a:buSzPct val="68000"/>
            </a:pPr>
            <a:r>
              <a:rPr lang="en-US" altLang="zh-CN" sz="1400" dirty="0" smtClean="0"/>
              <a:t>http://www.jianshu.com/p/f7006ab64da7</a:t>
            </a:r>
            <a:endParaRPr lang="en-US" altLang="zh-CN" sz="1400" dirty="0" smtClean="0">
              <a:latin typeface="华文仿宋" pitchFamily="2" charset="-122"/>
              <a:ea typeface="华文仿宋" pitchFamily="2" charset="-122"/>
            </a:endParaRPr>
          </a:p>
        </p:txBody>
      </p:sp>
      <p:pic>
        <p:nvPicPr>
          <p:cNvPr id="33794" name="Picture 2"/>
          <p:cNvPicPr>
            <a:picLocks noChangeAspect="1" noChangeArrowheads="1"/>
          </p:cNvPicPr>
          <p:nvPr/>
        </p:nvPicPr>
        <p:blipFill>
          <a:blip r:embed="rId3"/>
          <a:srcRect/>
          <a:stretch>
            <a:fillRect/>
          </a:stretch>
        </p:blipFill>
        <p:spPr bwMode="auto">
          <a:xfrm>
            <a:off x="2857488" y="2428868"/>
            <a:ext cx="4171950" cy="3752850"/>
          </a:xfrm>
          <a:prstGeom prst="rect">
            <a:avLst/>
          </a:prstGeom>
          <a:noFill/>
          <a:ln w="9525">
            <a:noFill/>
            <a:miter lim="800000"/>
            <a:headEnd/>
            <a:tailEnd/>
          </a:ln>
          <a:effectLst/>
        </p:spPr>
      </p:pic>
    </p:spTree>
  </p:cSld>
  <p:clrMapOvr>
    <a:masterClrMapping/>
  </p:clrMapOvr>
  <p:transition spd="med">
    <p:comb/>
    <p:sndAc>
      <p:stSnd>
        <p:snd r:embed="rId2" name="camera.wav" builtIn="1"/>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714357"/>
            <a:ext cx="8143932" cy="5143536"/>
          </a:xfrm>
        </p:spPr>
        <p:style>
          <a:lnRef idx="3">
            <a:schemeClr val="lt1"/>
          </a:lnRef>
          <a:fillRef idx="1">
            <a:schemeClr val="accent1"/>
          </a:fillRef>
          <a:effectRef idx="1">
            <a:schemeClr val="accent1"/>
          </a:effectRef>
          <a:fontRef idx="minor">
            <a:schemeClr val="lt1"/>
          </a:fontRef>
        </p:style>
        <p:txBody>
          <a:bodyPr>
            <a:normAutofit/>
          </a:bodyPr>
          <a:lstStyle/>
          <a:p>
            <a:pPr algn="ctr">
              <a:buNone/>
            </a:pPr>
            <a:endParaRPr lang="en-US" altLang="zh-CN" sz="6000" dirty="0" smtClean="0"/>
          </a:p>
          <a:p>
            <a:pPr algn="ctr">
              <a:buNone/>
            </a:pPr>
            <a:r>
              <a:rPr lang="zh-CN" altLang="en-US" sz="6000" dirty="0" smtClean="0"/>
              <a:t>完！谢谢</a:t>
            </a:r>
            <a:endParaRPr lang="zh-CN" altLang="en-US" sz="6000" dirty="0"/>
          </a:p>
        </p:txBody>
      </p:sp>
      <p:pic>
        <p:nvPicPr>
          <p:cNvPr id="35842" name="Picture 2" descr="http://i.dimg.cc/f8/7d/ab/d2/03/15/47/ea/5c/80/1a/2c/d4/5b/b4/c3.jpg"/>
          <p:cNvPicPr>
            <a:picLocks noChangeAspect="1" noChangeArrowheads="1"/>
          </p:cNvPicPr>
          <p:nvPr/>
        </p:nvPicPr>
        <p:blipFill>
          <a:blip r:embed="rId3"/>
          <a:srcRect/>
          <a:stretch>
            <a:fillRect/>
          </a:stretch>
        </p:blipFill>
        <p:spPr bwMode="auto">
          <a:xfrm>
            <a:off x="2643174" y="3690953"/>
            <a:ext cx="4191000" cy="2095501"/>
          </a:xfrm>
          <a:prstGeom prst="rect">
            <a:avLst/>
          </a:prstGeom>
          <a:noFill/>
        </p:spPr>
      </p:pic>
    </p:spTree>
  </p:cSld>
  <p:clrMapOvr>
    <a:masterClrMapping/>
  </p:clrMapOvr>
  <p:transition spd="med">
    <p:wipe dir="d"/>
    <p:sndAc>
      <p:stSnd>
        <p:snd r:embed="rId2" name="camera.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14422"/>
            <a:ext cx="8401080" cy="4857783"/>
          </a:xfrm>
        </p:spPr>
        <p:txBody>
          <a:bodyPr>
            <a:normAutofit fontScale="85000" lnSpcReduction="10000"/>
          </a:bodyPr>
          <a:lstStyle/>
          <a:p>
            <a:pPr>
              <a:lnSpc>
                <a:spcPct val="150000"/>
              </a:lnSpc>
            </a:pPr>
            <a:r>
              <a:rPr lang="en-US" altLang="zh-CN" sz="1800" dirty="0" smtClean="0">
                <a:solidFill>
                  <a:srgbClr val="002060"/>
                </a:solidFill>
              </a:rPr>
              <a:t>1</a:t>
            </a:r>
            <a:r>
              <a:rPr lang="zh-CN" altLang="en-US" sz="1800" dirty="0" smtClean="0">
                <a:solidFill>
                  <a:srgbClr val="002060"/>
                </a:solidFill>
              </a:rPr>
              <a:t>、在移动终端领域，到目前为止，最流行的移动终端操作系统，就是安卓和</a:t>
            </a:r>
            <a:r>
              <a:rPr lang="en-US" altLang="zh-CN" sz="1800" dirty="0" smtClean="0">
                <a:solidFill>
                  <a:srgbClr val="002060"/>
                </a:solidFill>
              </a:rPr>
              <a:t>IOS</a:t>
            </a:r>
            <a:r>
              <a:rPr lang="zh-CN" altLang="en-US" sz="1800" dirty="0" smtClean="0">
                <a:solidFill>
                  <a:srgbClr val="002060"/>
                </a:solidFill>
              </a:rPr>
              <a:t>。</a:t>
            </a:r>
            <a:endParaRPr lang="en-US" altLang="zh-CN" sz="1800" dirty="0" smtClean="0">
              <a:solidFill>
                <a:srgbClr val="002060"/>
              </a:solidFill>
            </a:endParaRPr>
          </a:p>
          <a:p>
            <a:pPr>
              <a:lnSpc>
                <a:spcPct val="150000"/>
              </a:lnSpc>
            </a:pPr>
            <a:r>
              <a:rPr lang="en-US" altLang="zh-CN" sz="1800" dirty="0" smtClean="0">
                <a:solidFill>
                  <a:srgbClr val="002060"/>
                </a:solidFill>
              </a:rPr>
              <a:t>2</a:t>
            </a:r>
            <a:r>
              <a:rPr lang="zh-CN" altLang="en-US" sz="1800" dirty="0" smtClean="0">
                <a:solidFill>
                  <a:srgbClr val="002060"/>
                </a:solidFill>
              </a:rPr>
              <a:t>、安卓系统，是基于</a:t>
            </a:r>
            <a:r>
              <a:rPr lang="en-US" altLang="zh-CN" sz="1800" dirty="0" err="1" smtClean="0">
                <a:solidFill>
                  <a:srgbClr val="002060"/>
                </a:solidFill>
              </a:rPr>
              <a:t>linux</a:t>
            </a:r>
            <a:r>
              <a:rPr lang="zh-CN" altLang="en-US" sz="1800" dirty="0" smtClean="0">
                <a:solidFill>
                  <a:srgbClr val="002060"/>
                </a:solidFill>
              </a:rPr>
              <a:t>系统的内核进行开发的开源的操作系统，运行在安卓系统上的</a:t>
            </a:r>
            <a:r>
              <a:rPr lang="en-US" altLang="zh-CN" sz="1800" dirty="0" smtClean="0">
                <a:solidFill>
                  <a:srgbClr val="002060"/>
                </a:solidFill>
              </a:rPr>
              <a:t>app</a:t>
            </a:r>
            <a:r>
              <a:rPr lang="zh-CN" altLang="en-US" sz="1800" dirty="0" smtClean="0">
                <a:solidFill>
                  <a:srgbClr val="002060"/>
                </a:solidFill>
              </a:rPr>
              <a:t>采用</a:t>
            </a:r>
            <a:r>
              <a:rPr lang="en-US" altLang="zh-CN" sz="1800" dirty="0" smtClean="0">
                <a:solidFill>
                  <a:srgbClr val="002060"/>
                </a:solidFill>
              </a:rPr>
              <a:t>java</a:t>
            </a:r>
            <a:r>
              <a:rPr lang="zh-CN" altLang="en-US" sz="1800" dirty="0" smtClean="0">
                <a:solidFill>
                  <a:srgbClr val="002060"/>
                </a:solidFill>
              </a:rPr>
              <a:t>语言编写，安卓</a:t>
            </a:r>
            <a:r>
              <a:rPr lang="en-US" altLang="zh-CN" sz="1800" dirty="0" smtClean="0">
                <a:solidFill>
                  <a:srgbClr val="002060"/>
                </a:solidFill>
              </a:rPr>
              <a:t>APP</a:t>
            </a:r>
            <a:r>
              <a:rPr lang="zh-CN" altLang="en-US" sz="1800" dirty="0" smtClean="0">
                <a:solidFill>
                  <a:srgbClr val="002060"/>
                </a:solidFill>
              </a:rPr>
              <a:t>软件包的后缀为</a:t>
            </a:r>
            <a:r>
              <a:rPr lang="en-US" altLang="zh-CN" sz="1800" dirty="0" smtClean="0">
                <a:solidFill>
                  <a:srgbClr val="002060"/>
                </a:solidFill>
              </a:rPr>
              <a:t>.</a:t>
            </a:r>
            <a:r>
              <a:rPr lang="en-US" altLang="zh-CN" sz="1800" dirty="0" err="1" smtClean="0">
                <a:solidFill>
                  <a:srgbClr val="002060"/>
                </a:solidFill>
              </a:rPr>
              <a:t>apk</a:t>
            </a:r>
            <a:r>
              <a:rPr lang="zh-CN" altLang="en-US" sz="1800" dirty="0" smtClean="0">
                <a:solidFill>
                  <a:srgbClr val="002060"/>
                </a:solidFill>
              </a:rPr>
              <a:t>，目前，可以用来开发安卓</a:t>
            </a:r>
            <a:r>
              <a:rPr lang="en-US" altLang="zh-CN" sz="1800" dirty="0" smtClean="0">
                <a:solidFill>
                  <a:srgbClr val="002060"/>
                </a:solidFill>
              </a:rPr>
              <a:t>app</a:t>
            </a:r>
            <a:r>
              <a:rPr lang="zh-CN" altLang="en-US" sz="1800" dirty="0" smtClean="0">
                <a:solidFill>
                  <a:srgbClr val="002060"/>
                </a:solidFill>
              </a:rPr>
              <a:t>的开发工具有</a:t>
            </a:r>
            <a:r>
              <a:rPr lang="en-US" altLang="zh-CN" sz="1800" dirty="0" smtClean="0">
                <a:solidFill>
                  <a:srgbClr val="002060"/>
                </a:solidFill>
              </a:rPr>
              <a:t>eclipse</a:t>
            </a:r>
            <a:r>
              <a:rPr lang="zh-CN" altLang="en-US" sz="1800" dirty="0" smtClean="0">
                <a:solidFill>
                  <a:srgbClr val="002060"/>
                </a:solidFill>
              </a:rPr>
              <a:t>和</a:t>
            </a:r>
            <a:r>
              <a:rPr lang="en-US" altLang="zh-CN" sz="1800" dirty="0" smtClean="0">
                <a:solidFill>
                  <a:srgbClr val="002060"/>
                </a:solidFill>
              </a:rPr>
              <a:t>Android </a:t>
            </a:r>
            <a:r>
              <a:rPr lang="en-US" altLang="zh-CN" sz="1800" dirty="0" err="1" smtClean="0">
                <a:solidFill>
                  <a:srgbClr val="002060"/>
                </a:solidFill>
              </a:rPr>
              <a:t>stidio</a:t>
            </a:r>
            <a:r>
              <a:rPr lang="zh-CN" altLang="en-US" sz="1800" dirty="0" smtClean="0">
                <a:solidFill>
                  <a:srgbClr val="002060"/>
                </a:solidFill>
              </a:rPr>
              <a:t>，其中，</a:t>
            </a:r>
            <a:r>
              <a:rPr lang="en-US" altLang="zh-CN" sz="1800" dirty="0" smtClean="0">
                <a:solidFill>
                  <a:srgbClr val="002060"/>
                </a:solidFill>
              </a:rPr>
              <a:t> eclipse</a:t>
            </a:r>
            <a:r>
              <a:rPr lang="zh-CN" altLang="en-US" sz="1800" dirty="0" smtClean="0">
                <a:solidFill>
                  <a:srgbClr val="002060"/>
                </a:solidFill>
              </a:rPr>
              <a:t>工具，谷歌已不再维护，而把精力转移到</a:t>
            </a:r>
            <a:r>
              <a:rPr lang="en-US" altLang="zh-CN" sz="1800" dirty="0" smtClean="0">
                <a:solidFill>
                  <a:srgbClr val="002060"/>
                </a:solidFill>
              </a:rPr>
              <a:t>Android studio</a:t>
            </a:r>
            <a:r>
              <a:rPr lang="zh-CN" altLang="en-US" sz="1800" dirty="0" smtClean="0">
                <a:solidFill>
                  <a:srgbClr val="002060"/>
                </a:solidFill>
              </a:rPr>
              <a:t>上。</a:t>
            </a:r>
            <a:endParaRPr lang="en-US" altLang="zh-CN" sz="1800" dirty="0" smtClean="0">
              <a:solidFill>
                <a:srgbClr val="002060"/>
              </a:solidFill>
            </a:endParaRPr>
          </a:p>
          <a:p>
            <a:pPr>
              <a:lnSpc>
                <a:spcPct val="150000"/>
              </a:lnSpc>
            </a:pPr>
            <a:r>
              <a:rPr lang="en-US" altLang="zh-CN" sz="1800" dirty="0" smtClean="0">
                <a:solidFill>
                  <a:srgbClr val="002060"/>
                </a:solidFill>
              </a:rPr>
              <a:t>3</a:t>
            </a:r>
            <a:r>
              <a:rPr lang="zh-CN" altLang="en-US" sz="1800" dirty="0" smtClean="0">
                <a:solidFill>
                  <a:srgbClr val="002060"/>
                </a:solidFill>
              </a:rPr>
              <a:t>、我们现在手里拿的安卓手机，比如：华为，努比亚，</a:t>
            </a:r>
            <a:r>
              <a:rPr lang="en-US" altLang="zh-CN" sz="1800" dirty="0" smtClean="0">
                <a:solidFill>
                  <a:srgbClr val="002060"/>
                </a:solidFill>
              </a:rPr>
              <a:t>vivo</a:t>
            </a:r>
            <a:r>
              <a:rPr lang="zh-CN" altLang="en-US" sz="1800" dirty="0" smtClean="0">
                <a:solidFill>
                  <a:srgbClr val="002060"/>
                </a:solidFill>
              </a:rPr>
              <a:t>等等，假设他们都是基于同一个版本的安卓系统，但是，我们会发现，这些手机的界面显示，内置的软件，用户的操作体验都会不一样，为什么呢？因为这些厂商会在原生态系统的基础上做二次开发，改变了原来系统的内核，因此，如果我们想要做</a:t>
            </a:r>
            <a:r>
              <a:rPr lang="en-US" altLang="zh-CN" sz="1800" dirty="0" smtClean="0">
                <a:solidFill>
                  <a:srgbClr val="002060"/>
                </a:solidFill>
              </a:rPr>
              <a:t>app</a:t>
            </a:r>
            <a:r>
              <a:rPr lang="zh-CN" altLang="en-US" sz="1800" dirty="0" smtClean="0">
                <a:solidFill>
                  <a:srgbClr val="002060"/>
                </a:solidFill>
              </a:rPr>
              <a:t>对这些手机的兼容性，就要在这些不同的手机上测试。</a:t>
            </a:r>
            <a:endParaRPr lang="en-US" altLang="zh-CN" sz="1800" dirty="0" smtClean="0">
              <a:solidFill>
                <a:srgbClr val="002060"/>
              </a:solidFill>
            </a:endParaRPr>
          </a:p>
          <a:p>
            <a:pPr>
              <a:lnSpc>
                <a:spcPct val="150000"/>
              </a:lnSpc>
            </a:pPr>
            <a:r>
              <a:rPr lang="en-US" altLang="zh-CN" sz="1800" dirty="0" smtClean="0">
                <a:solidFill>
                  <a:srgbClr val="002060"/>
                </a:solidFill>
              </a:rPr>
              <a:t>4</a:t>
            </a:r>
            <a:r>
              <a:rPr lang="zh-CN" altLang="en-US" sz="1800" dirty="0" smtClean="0">
                <a:solidFill>
                  <a:srgbClr val="002060"/>
                </a:solidFill>
              </a:rPr>
              <a:t>、</a:t>
            </a:r>
            <a:r>
              <a:rPr lang="en-US" altLang="zh-CN" sz="1800" dirty="0" smtClean="0">
                <a:solidFill>
                  <a:srgbClr val="002060"/>
                </a:solidFill>
              </a:rPr>
              <a:t>IOS</a:t>
            </a:r>
            <a:r>
              <a:rPr lang="zh-CN" altLang="en-US" sz="1800" dirty="0" smtClean="0">
                <a:solidFill>
                  <a:srgbClr val="002060"/>
                </a:solidFill>
              </a:rPr>
              <a:t>系统，是苹果公司开发的一款移动终端操作系统，以运行稳定，资源消耗低等优点闻名于世。</a:t>
            </a:r>
            <a:r>
              <a:rPr lang="en-US" altLang="zh-CN" sz="1800" dirty="0" smtClean="0">
                <a:solidFill>
                  <a:srgbClr val="002060"/>
                </a:solidFill>
              </a:rPr>
              <a:t>IOS</a:t>
            </a:r>
            <a:r>
              <a:rPr lang="zh-CN" altLang="en-US" sz="1800" dirty="0" smtClean="0">
                <a:solidFill>
                  <a:srgbClr val="002060"/>
                </a:solidFill>
              </a:rPr>
              <a:t>的</a:t>
            </a:r>
            <a:r>
              <a:rPr lang="en-US" altLang="zh-CN" sz="1800" dirty="0" smtClean="0">
                <a:solidFill>
                  <a:srgbClr val="002060"/>
                </a:solidFill>
              </a:rPr>
              <a:t>APP</a:t>
            </a:r>
            <a:r>
              <a:rPr lang="zh-CN" altLang="en-US" sz="1800" dirty="0" smtClean="0">
                <a:solidFill>
                  <a:srgbClr val="002060"/>
                </a:solidFill>
              </a:rPr>
              <a:t>开发语言涉及到</a:t>
            </a:r>
            <a:r>
              <a:rPr lang="en-US" altLang="zh-CN" sz="1800" dirty="0" smtClean="0">
                <a:solidFill>
                  <a:srgbClr val="002060"/>
                </a:solidFill>
              </a:rPr>
              <a:t>C</a:t>
            </a:r>
            <a:r>
              <a:rPr lang="zh-CN" altLang="en-US" sz="1800" dirty="0" smtClean="0">
                <a:solidFill>
                  <a:srgbClr val="002060"/>
                </a:solidFill>
              </a:rPr>
              <a:t>、</a:t>
            </a:r>
            <a:r>
              <a:rPr lang="en-US" altLang="zh-CN" sz="1800" dirty="0" smtClean="0">
                <a:solidFill>
                  <a:srgbClr val="002060"/>
                </a:solidFill>
              </a:rPr>
              <a:t>Object-C</a:t>
            </a:r>
            <a:r>
              <a:rPr lang="zh-CN" altLang="en-US" sz="1800" dirty="0" smtClean="0">
                <a:solidFill>
                  <a:srgbClr val="002060"/>
                </a:solidFill>
              </a:rPr>
              <a:t>、</a:t>
            </a:r>
            <a:r>
              <a:rPr lang="en-US" altLang="zh-CN" sz="1800" dirty="0" smtClean="0">
                <a:solidFill>
                  <a:srgbClr val="002060"/>
                </a:solidFill>
              </a:rPr>
              <a:t>Swift</a:t>
            </a:r>
            <a:r>
              <a:rPr lang="zh-CN" altLang="en-US" sz="1800" dirty="0" smtClean="0">
                <a:solidFill>
                  <a:srgbClr val="002060"/>
                </a:solidFill>
              </a:rPr>
              <a:t>、</a:t>
            </a:r>
            <a:r>
              <a:rPr lang="en-US" altLang="zh-CN" sz="1800" dirty="0" smtClean="0">
                <a:solidFill>
                  <a:srgbClr val="002060"/>
                </a:solidFill>
              </a:rPr>
              <a:t>C++</a:t>
            </a:r>
            <a:r>
              <a:rPr lang="zh-CN" altLang="en-US" sz="1800" dirty="0" smtClean="0">
                <a:solidFill>
                  <a:srgbClr val="002060"/>
                </a:solidFill>
              </a:rPr>
              <a:t>等，后缀名为</a:t>
            </a:r>
            <a:r>
              <a:rPr lang="en-US" altLang="zh-CN" sz="1800" dirty="0" smtClean="0">
                <a:solidFill>
                  <a:srgbClr val="002060"/>
                </a:solidFill>
              </a:rPr>
              <a:t>.</a:t>
            </a:r>
            <a:r>
              <a:rPr lang="en-US" altLang="zh-CN" sz="1800" dirty="0" err="1" smtClean="0">
                <a:solidFill>
                  <a:srgbClr val="002060"/>
                </a:solidFill>
              </a:rPr>
              <a:t>ipa</a:t>
            </a:r>
            <a:r>
              <a:rPr lang="zh-CN" altLang="en-US" sz="1800" dirty="0" smtClean="0">
                <a:solidFill>
                  <a:srgbClr val="002060"/>
                </a:solidFill>
              </a:rPr>
              <a:t>。刚开发出来的</a:t>
            </a:r>
            <a:r>
              <a:rPr lang="en-US" altLang="zh-CN" sz="1800" dirty="0" smtClean="0">
                <a:solidFill>
                  <a:srgbClr val="002060"/>
                </a:solidFill>
              </a:rPr>
              <a:t>.</a:t>
            </a:r>
            <a:r>
              <a:rPr lang="en-US" altLang="zh-CN" sz="1800" dirty="0" err="1" smtClean="0">
                <a:solidFill>
                  <a:srgbClr val="002060"/>
                </a:solidFill>
              </a:rPr>
              <a:t>ipa</a:t>
            </a:r>
            <a:r>
              <a:rPr lang="zh-CN" altLang="en-US" sz="1800" dirty="0" smtClean="0">
                <a:solidFill>
                  <a:srgbClr val="002060"/>
                </a:solidFill>
              </a:rPr>
              <a:t>需要有苹果公司授权的签名号才能安装，而这个签名号一般不对测试人员公开，因此，在测试的时候，需要开发人员帮忙安装。</a:t>
            </a:r>
            <a:endParaRPr lang="zh-CN" altLang="en-US" sz="1800" dirty="0">
              <a:solidFill>
                <a:srgbClr val="002060"/>
              </a:solidFill>
            </a:endParaRPr>
          </a:p>
        </p:txBody>
      </p:sp>
      <p:sp>
        <p:nvSpPr>
          <p:cNvPr id="3" name="标题 2"/>
          <p:cNvSpPr>
            <a:spLocks noGrp="1"/>
          </p:cNvSpPr>
          <p:nvPr>
            <p:ph type="title"/>
          </p:nvPr>
        </p:nvSpPr>
        <p:spPr>
          <a:xfrm>
            <a:off x="457200" y="274638"/>
            <a:ext cx="8229600" cy="654032"/>
          </a:xfrm>
        </p:spPr>
        <p:txBody>
          <a:bodyPr>
            <a:normAutofit fontScale="90000"/>
          </a:bodyPr>
          <a:lstStyle/>
          <a:p>
            <a:pPr lvl="0"/>
            <a:r>
              <a:rPr lang="zh-CN" altLang="en-US" dirty="0" smtClean="0"/>
              <a:t>一、</a:t>
            </a:r>
            <a:r>
              <a:rPr lang="en-US" altLang="zh-CN" dirty="0" smtClean="0"/>
              <a:t>APP</a:t>
            </a:r>
            <a:r>
              <a:rPr lang="zh-CN" altLang="en-US" dirty="0" smtClean="0"/>
              <a:t>相关知识</a:t>
            </a:r>
            <a:endParaRPr lang="zh-CN" altLang="en-US" dirty="0"/>
          </a:p>
        </p:txBody>
      </p:sp>
    </p:spTree>
  </p:cSld>
  <p:clrMapOvr>
    <a:masterClrMapping/>
  </p:clrMapOvr>
  <p:transition spd="med">
    <p:wedge/>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285884"/>
          </a:xfrm>
        </p:spPr>
        <p:txBody>
          <a:bodyPr>
            <a:normAutofit fontScale="77500" lnSpcReduction="20000"/>
          </a:bodyPr>
          <a:lstStyle/>
          <a:p>
            <a:r>
              <a:rPr lang="en-US" altLang="zh-CN" dirty="0" smtClean="0"/>
              <a:t>5</a:t>
            </a:r>
            <a:r>
              <a:rPr lang="zh-CN" altLang="en-US" dirty="0" smtClean="0"/>
              <a:t>、</a:t>
            </a:r>
            <a:r>
              <a:rPr lang="en-US" altLang="zh-CN" dirty="0" smtClean="0"/>
              <a:t>APP</a:t>
            </a:r>
            <a:r>
              <a:rPr lang="zh-CN" altLang="en-US" dirty="0" smtClean="0"/>
              <a:t>的环境架构</a:t>
            </a:r>
            <a:endParaRPr lang="en-US" altLang="zh-CN" dirty="0" smtClean="0"/>
          </a:p>
          <a:p>
            <a:pPr lvl="1"/>
            <a:r>
              <a:rPr lang="zh-CN" altLang="en-US" dirty="0" smtClean="0"/>
              <a:t>一般情况下，</a:t>
            </a:r>
            <a:r>
              <a:rPr lang="en-US" altLang="zh-CN" dirty="0" smtClean="0"/>
              <a:t>APP</a:t>
            </a:r>
            <a:r>
              <a:rPr lang="zh-CN" altLang="en-US" dirty="0" smtClean="0"/>
              <a:t>的</a:t>
            </a:r>
            <a:r>
              <a:rPr lang="en-US" altLang="zh-CN" dirty="0" smtClean="0"/>
              <a:t>web</a:t>
            </a:r>
            <a:r>
              <a:rPr lang="zh-CN" altLang="en-US" dirty="0" smtClean="0"/>
              <a:t>应用服务器会采用</a:t>
            </a:r>
            <a:r>
              <a:rPr lang="en-US" altLang="zh-CN" dirty="0" err="1" smtClean="0"/>
              <a:t>Nginx</a:t>
            </a:r>
            <a:r>
              <a:rPr lang="zh-CN" altLang="en-US" dirty="0" smtClean="0"/>
              <a:t>，数据库采用</a:t>
            </a:r>
            <a:r>
              <a:rPr lang="en-US" altLang="zh-CN" dirty="0" err="1" smtClean="0"/>
              <a:t>MySQL</a:t>
            </a:r>
            <a:r>
              <a:rPr lang="zh-CN" altLang="en-US" dirty="0" smtClean="0"/>
              <a:t>。但这样看情况，也有用</a:t>
            </a:r>
            <a:r>
              <a:rPr lang="en-US" altLang="zh-CN" dirty="0" smtClean="0"/>
              <a:t>tomcat</a:t>
            </a:r>
            <a:r>
              <a:rPr lang="zh-CN" altLang="en-US" dirty="0" smtClean="0"/>
              <a:t>等其他容器做</a:t>
            </a:r>
            <a:r>
              <a:rPr lang="en-US" altLang="zh-CN" dirty="0" smtClean="0"/>
              <a:t>web</a:t>
            </a:r>
            <a:r>
              <a:rPr lang="zh-CN" altLang="en-US" dirty="0" smtClean="0"/>
              <a:t>服务器的，数据库也有用</a:t>
            </a:r>
            <a:r>
              <a:rPr lang="en-US" altLang="zh-CN" dirty="0" smtClean="0"/>
              <a:t>oracle</a:t>
            </a:r>
            <a:r>
              <a:rPr lang="zh-CN" altLang="en-US" dirty="0" smtClean="0"/>
              <a:t>或其他类型的数据库。一般访问量不大的</a:t>
            </a:r>
            <a:r>
              <a:rPr lang="en-US" altLang="zh-CN" dirty="0" smtClean="0"/>
              <a:t>app</a:t>
            </a:r>
            <a:r>
              <a:rPr lang="zh-CN" altLang="en-US" dirty="0" smtClean="0"/>
              <a:t>，一台</a:t>
            </a:r>
            <a:r>
              <a:rPr lang="en-US" altLang="zh-CN" dirty="0" smtClean="0"/>
              <a:t>web</a:t>
            </a:r>
            <a:r>
              <a:rPr lang="zh-CN" altLang="en-US" dirty="0" smtClean="0"/>
              <a:t>服务器，一个数据库服务器就够了，访问量大，安全性要求高的，服务器会多些。</a:t>
            </a:r>
            <a:endParaRPr lang="en-US" altLang="zh-CN" dirty="0" smtClean="0"/>
          </a:p>
          <a:p>
            <a:endParaRPr lang="zh-CN" altLang="en-US" dirty="0"/>
          </a:p>
        </p:txBody>
      </p:sp>
      <p:sp>
        <p:nvSpPr>
          <p:cNvPr id="3" name="标题 2"/>
          <p:cNvSpPr>
            <a:spLocks noGrp="1"/>
          </p:cNvSpPr>
          <p:nvPr>
            <p:ph type="title"/>
          </p:nvPr>
        </p:nvSpPr>
        <p:spPr>
          <a:xfrm>
            <a:off x="457200" y="274638"/>
            <a:ext cx="8229600" cy="654032"/>
          </a:xfrm>
        </p:spPr>
        <p:txBody>
          <a:bodyPr>
            <a:normAutofit fontScale="90000"/>
          </a:bodyPr>
          <a:lstStyle/>
          <a:p>
            <a:pPr lvl="0"/>
            <a:r>
              <a:rPr lang="zh-CN" altLang="en-US" dirty="0" smtClean="0"/>
              <a:t>一、</a:t>
            </a:r>
            <a:r>
              <a:rPr lang="en-US" altLang="zh-CN" dirty="0" smtClean="0"/>
              <a:t>APP</a:t>
            </a:r>
            <a:r>
              <a:rPr lang="zh-CN" altLang="en-US" dirty="0" smtClean="0"/>
              <a:t>相关知识</a:t>
            </a:r>
            <a:endParaRPr lang="zh-CN" altLang="en-US" dirty="0"/>
          </a:p>
        </p:txBody>
      </p:sp>
      <p:pic>
        <p:nvPicPr>
          <p:cNvPr id="18434" name="Picture 2"/>
          <p:cNvPicPr>
            <a:picLocks noChangeAspect="1" noChangeArrowheads="1"/>
          </p:cNvPicPr>
          <p:nvPr/>
        </p:nvPicPr>
        <p:blipFill>
          <a:blip r:embed="rId3"/>
          <a:srcRect/>
          <a:stretch>
            <a:fillRect/>
          </a:stretch>
        </p:blipFill>
        <p:spPr bwMode="auto">
          <a:xfrm>
            <a:off x="785786" y="3071810"/>
            <a:ext cx="3143272" cy="3143272"/>
          </a:xfrm>
          <a:prstGeom prst="rect">
            <a:avLst/>
          </a:prstGeom>
          <a:noFill/>
          <a:ln w="9525">
            <a:noFill/>
            <a:miter lim="800000"/>
            <a:headEnd/>
            <a:tailEnd/>
          </a:ln>
          <a:effectLst/>
        </p:spPr>
      </p:pic>
      <p:sp>
        <p:nvSpPr>
          <p:cNvPr id="5" name="内容占位符 1"/>
          <p:cNvSpPr txBox="1">
            <a:spLocks/>
          </p:cNvSpPr>
          <p:nvPr/>
        </p:nvSpPr>
        <p:spPr>
          <a:xfrm>
            <a:off x="652434" y="2643182"/>
            <a:ext cx="1419236" cy="357190"/>
          </a:xfrm>
          <a:prstGeom prst="rect">
            <a:avLst/>
          </a:prstGeom>
        </p:spPr>
        <p:txBody>
          <a:bodyPr vert="horz">
            <a:normAutofit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服务器：</a:t>
            </a:r>
            <a:endParaRPr kumimoji="0" lang="zh-CN" alt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6" name="内容占位符 1"/>
          <p:cNvSpPr txBox="1">
            <a:spLocks/>
          </p:cNvSpPr>
          <p:nvPr/>
        </p:nvSpPr>
        <p:spPr>
          <a:xfrm>
            <a:off x="4143372" y="2643182"/>
            <a:ext cx="1847864" cy="357190"/>
          </a:xfrm>
          <a:prstGeom prst="rect">
            <a:avLst/>
          </a:prstGeom>
        </p:spPr>
        <p:txBody>
          <a:bodyPr vert="horz">
            <a:normAutofit fontScale="925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zh-CN" b="0" i="0" u="none" strike="noStrike" kern="1200" cap="none" spc="0" normalizeH="0" baseline="0" noProof="0" dirty="0" smtClean="0">
                <a:ln>
                  <a:noFill/>
                </a:ln>
                <a:solidFill>
                  <a:schemeClr val="tx1"/>
                </a:solidFill>
                <a:effectLst/>
                <a:uLnTx/>
                <a:uFillTx/>
                <a:latin typeface="+mn-lt"/>
                <a:ea typeface="+mn-ea"/>
                <a:cs typeface="+mn-cs"/>
              </a:rPr>
              <a:t>App</a:t>
            </a: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通讯组图</a:t>
            </a:r>
            <a:endParaRPr kumimoji="0" lang="zh-CN" altLang="en-US" b="0" i="0" u="none" strike="noStrike" kern="1200" cap="none" spc="0" normalizeH="0" baseline="0" noProof="0" dirty="0">
              <a:ln>
                <a:noFill/>
              </a:ln>
              <a:solidFill>
                <a:schemeClr val="tx1"/>
              </a:solidFill>
              <a:effectLst/>
              <a:uLnTx/>
              <a:uFillTx/>
              <a:latin typeface="+mn-lt"/>
              <a:ea typeface="+mn-ea"/>
              <a:cs typeface="+mn-cs"/>
            </a:endParaRPr>
          </a:p>
        </p:txBody>
      </p:sp>
      <p:pic>
        <p:nvPicPr>
          <p:cNvPr id="2051" name="Picture 3"/>
          <p:cNvPicPr>
            <a:picLocks noChangeAspect="1" noChangeArrowheads="1"/>
          </p:cNvPicPr>
          <p:nvPr/>
        </p:nvPicPr>
        <p:blipFill>
          <a:blip r:embed="rId4"/>
          <a:srcRect/>
          <a:stretch>
            <a:fillRect/>
          </a:stretch>
        </p:blipFill>
        <p:spPr bwMode="auto">
          <a:xfrm>
            <a:off x="4143372" y="3071810"/>
            <a:ext cx="5000628" cy="3143272"/>
          </a:xfrm>
          <a:prstGeom prst="rect">
            <a:avLst/>
          </a:prstGeom>
          <a:noFill/>
          <a:ln w="9525">
            <a:noFill/>
            <a:miter lim="800000"/>
            <a:headEnd/>
            <a:tailEnd/>
          </a:ln>
          <a:effectLst/>
        </p:spPr>
      </p:pic>
    </p:spTree>
  </p:cSld>
  <p:clrMapOvr>
    <a:masterClrMapping/>
  </p:clrMapOvr>
  <p:transition>
    <p:pull dir="d"/>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2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434"/>
                                        </p:tgtEl>
                                        <p:attrNameLst>
                                          <p:attrName>style.visibility</p:attrName>
                                        </p:attrNameLst>
                                      </p:cBhvr>
                                      <p:to>
                                        <p:strVal val="visible"/>
                                      </p:to>
                                    </p:set>
                                    <p:anim calcmode="lin" valueType="num">
                                      <p:cBhvr additive="base">
                                        <p:cTn id="20" dur="500" fill="hold"/>
                                        <p:tgtEl>
                                          <p:spTgt spid="18434"/>
                                        </p:tgtEl>
                                        <p:attrNameLst>
                                          <p:attrName>ppt_x</p:attrName>
                                        </p:attrNameLst>
                                      </p:cBhvr>
                                      <p:tavLst>
                                        <p:tav tm="0">
                                          <p:val>
                                            <p:strVal val="#ppt_x"/>
                                          </p:val>
                                        </p:tav>
                                        <p:tav tm="100000">
                                          <p:val>
                                            <p:strVal val="#ppt_x"/>
                                          </p:val>
                                        </p:tav>
                                      </p:tavLst>
                                    </p:anim>
                                    <p:anim calcmode="lin" valueType="num">
                                      <p:cBhvr additive="base">
                                        <p:cTn id="21"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 calcmode="lin" valueType="num">
                                      <p:cBhvr additive="base">
                                        <p:cTn id="2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51"/>
                                        </p:tgtEl>
                                        <p:attrNameLst>
                                          <p:attrName>style.visibility</p:attrName>
                                        </p:attrNameLst>
                                      </p:cBhvr>
                                      <p:to>
                                        <p:strVal val="visible"/>
                                      </p:to>
                                    </p:set>
                                    <p:anim calcmode="lin" valueType="num">
                                      <p:cBhvr additive="base">
                                        <p:cTn id="32" dur="500" fill="hold"/>
                                        <p:tgtEl>
                                          <p:spTgt spid="2051"/>
                                        </p:tgtEl>
                                        <p:attrNameLst>
                                          <p:attrName>ppt_x</p:attrName>
                                        </p:attrNameLst>
                                      </p:cBhvr>
                                      <p:tavLst>
                                        <p:tav tm="0">
                                          <p:val>
                                            <p:strVal val="#ppt_x"/>
                                          </p:val>
                                        </p:tav>
                                        <p:tav tm="100000">
                                          <p:val>
                                            <p:strVal val="#ppt_x"/>
                                          </p:val>
                                        </p:tav>
                                      </p:tavLst>
                                    </p:anim>
                                    <p:anim calcmode="lin" valueType="num">
                                      <p:cBhvr additive="base">
                                        <p:cTn id="33"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5" grpId="0" build="allAtOnce"/>
      <p:bldP spid="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285884"/>
          </a:xfrm>
        </p:spPr>
        <p:txBody>
          <a:bodyPr>
            <a:normAutofit/>
          </a:bodyPr>
          <a:lstStyle/>
          <a:p>
            <a:r>
              <a:rPr lang="en-US" altLang="zh-CN" sz="1800" dirty="0" smtClean="0"/>
              <a:t>1</a:t>
            </a:r>
            <a:r>
              <a:rPr lang="zh-CN" altLang="en-US" sz="1800" dirty="0" smtClean="0"/>
              <a:t>、</a:t>
            </a:r>
            <a:r>
              <a:rPr lang="en-US" altLang="zh-CN" sz="1800" dirty="0" smtClean="0"/>
              <a:t>App</a:t>
            </a:r>
            <a:r>
              <a:rPr lang="zh-CN" altLang="en-US" sz="1800" dirty="0" smtClean="0"/>
              <a:t>的开发测试流程，参考下安卓版的</a:t>
            </a:r>
            <a:r>
              <a:rPr lang="en-US" altLang="zh-CN" sz="1800" dirty="0" smtClean="0"/>
              <a:t>QQ</a:t>
            </a:r>
            <a:r>
              <a:rPr lang="zh-CN" altLang="en-US" sz="1800" dirty="0" smtClean="0"/>
              <a:t>的流程，如以下：</a:t>
            </a:r>
            <a:endParaRPr lang="zh-CN" altLang="en-US" sz="1800" dirty="0"/>
          </a:p>
        </p:txBody>
      </p:sp>
      <p:sp>
        <p:nvSpPr>
          <p:cNvPr id="3" name="标题 2"/>
          <p:cNvSpPr>
            <a:spLocks noGrp="1"/>
          </p:cNvSpPr>
          <p:nvPr>
            <p:ph type="title"/>
          </p:nvPr>
        </p:nvSpPr>
        <p:spPr>
          <a:xfrm>
            <a:off x="457200" y="274638"/>
            <a:ext cx="8229600" cy="654032"/>
          </a:xfrm>
        </p:spPr>
        <p:txBody>
          <a:bodyPr>
            <a:normAutofit fontScale="90000"/>
          </a:bodyPr>
          <a:lstStyle/>
          <a:p>
            <a:pPr lvl="0"/>
            <a:r>
              <a:rPr lang="zh-CN" altLang="en-US" dirty="0" smtClean="0"/>
              <a:t>二、</a:t>
            </a:r>
            <a:r>
              <a:rPr lang="en-US" altLang="zh-CN" dirty="0" smtClean="0"/>
              <a:t>APP</a:t>
            </a:r>
            <a:r>
              <a:rPr lang="zh-CN" altLang="en-US" dirty="0" smtClean="0"/>
              <a:t>测试流程</a:t>
            </a:r>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785786" y="1500174"/>
            <a:ext cx="7929618" cy="5357825"/>
          </a:xfrm>
          <a:prstGeom prst="rect">
            <a:avLst/>
          </a:prstGeom>
          <a:noFill/>
          <a:ln w="9525">
            <a:noFill/>
            <a:miter lim="800000"/>
            <a:headEnd/>
            <a:tailEnd/>
          </a:ln>
          <a:effectLst/>
        </p:spPr>
      </p:pic>
    </p:spTree>
  </p:cSld>
  <p:clrMapOvr>
    <a:masterClrMapping/>
  </p:clrMapOvr>
  <p:transition spd="med">
    <p:pull/>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85818"/>
          </a:xfrm>
        </p:spPr>
        <p:txBody>
          <a:bodyPr>
            <a:normAutofit/>
          </a:bodyPr>
          <a:lstStyle/>
          <a:p>
            <a:pPr>
              <a:buNone/>
            </a:pPr>
            <a:r>
              <a:rPr lang="zh-CN" altLang="en-US" sz="1600" dirty="0" smtClean="0"/>
              <a:t>我们可以看到，</a:t>
            </a:r>
            <a:r>
              <a:rPr lang="en-US" altLang="zh-CN" sz="1600" dirty="0" smtClean="0"/>
              <a:t>QQ</a:t>
            </a:r>
            <a:r>
              <a:rPr lang="zh-CN" altLang="en-US" sz="1600" dirty="0" smtClean="0"/>
              <a:t>的测试流程，和我们上课讲的测试流程大同小异，其实，大部分的软件测试流程都是差不多的。</a:t>
            </a:r>
            <a:endParaRPr lang="zh-CN" altLang="en-US" sz="1600" dirty="0"/>
          </a:p>
        </p:txBody>
      </p:sp>
      <p:sp>
        <p:nvSpPr>
          <p:cNvPr id="3" name="标题 2"/>
          <p:cNvSpPr>
            <a:spLocks noGrp="1"/>
          </p:cNvSpPr>
          <p:nvPr>
            <p:ph type="title"/>
          </p:nvPr>
        </p:nvSpPr>
        <p:spPr>
          <a:xfrm>
            <a:off x="457200" y="274638"/>
            <a:ext cx="8229600" cy="654032"/>
          </a:xfrm>
        </p:spPr>
        <p:txBody>
          <a:bodyPr>
            <a:normAutofit fontScale="90000"/>
          </a:bodyPr>
          <a:lstStyle/>
          <a:p>
            <a:pPr lvl="0"/>
            <a:r>
              <a:rPr lang="zh-CN" altLang="en-US" dirty="0" smtClean="0"/>
              <a:t>二、</a:t>
            </a:r>
            <a:r>
              <a:rPr lang="en-US" altLang="zh-CN" dirty="0" smtClean="0"/>
              <a:t>APP</a:t>
            </a:r>
            <a:r>
              <a:rPr lang="zh-CN" altLang="en-US" dirty="0" smtClean="0"/>
              <a:t>测试流程</a:t>
            </a:r>
            <a:endParaRPr lang="zh-CN" altLang="en-US" dirty="0"/>
          </a:p>
        </p:txBody>
      </p:sp>
      <p:sp>
        <p:nvSpPr>
          <p:cNvPr id="5" name="内容占位符 1"/>
          <p:cNvSpPr txBox="1">
            <a:spLocks/>
          </p:cNvSpPr>
          <p:nvPr/>
        </p:nvSpPr>
        <p:spPr>
          <a:xfrm>
            <a:off x="428596" y="2000240"/>
            <a:ext cx="8429684" cy="500066"/>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App</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测试周期</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内容占位符 1"/>
          <p:cNvSpPr txBox="1">
            <a:spLocks/>
          </p:cNvSpPr>
          <p:nvPr/>
        </p:nvSpPr>
        <p:spPr>
          <a:xfrm>
            <a:off x="428596" y="2428868"/>
            <a:ext cx="8429684" cy="785818"/>
          </a:xfrm>
          <a:prstGeom prst="rect">
            <a:avLst/>
          </a:prstGeom>
        </p:spPr>
        <p:txBody>
          <a:bodyPr vert="horz">
            <a:normAutofit fontScale="70000" lnSpcReduction="20000"/>
          </a:bodyPr>
          <a:lstStyle/>
          <a:p>
            <a:pPr marL="365760" lvl="0" indent="-256032">
              <a:spcBef>
                <a:spcPts val="400"/>
              </a:spcBef>
              <a:buClr>
                <a:schemeClr val="accent1"/>
              </a:buClr>
              <a:buSzPct val="68000"/>
            </a:pPr>
            <a:r>
              <a:rPr lang="en-US" altLang="zh-CN" sz="2400" dirty="0" smtClean="0"/>
              <a:t>		</a:t>
            </a:r>
            <a:r>
              <a:rPr lang="zh-CN" altLang="en-US" sz="2400" dirty="0" smtClean="0"/>
              <a:t>测试周期可按项目的开发周期来确定测试时间，一般测试时间为两三周（即</a:t>
            </a:r>
            <a:r>
              <a:rPr lang="en-US" sz="2400" dirty="0" smtClean="0"/>
              <a:t>15</a:t>
            </a:r>
            <a:r>
              <a:rPr lang="zh-CN" altLang="en-US" sz="2400" dirty="0" smtClean="0"/>
              <a:t>个工作日），根据项目情况以及版本质量可适当缩短或延长测试时间。正式测试前先向主管确认项目排期。</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内容占位符 1"/>
          <p:cNvSpPr txBox="1">
            <a:spLocks/>
          </p:cNvSpPr>
          <p:nvPr/>
        </p:nvSpPr>
        <p:spPr>
          <a:xfrm>
            <a:off x="428596" y="3500438"/>
            <a:ext cx="8429684" cy="500066"/>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n-US" altLang="zh-CN" sz="2400" dirty="0" smtClean="0"/>
              <a:t>3</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App</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测试前的准备工作。</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内容占位符 1"/>
          <p:cNvSpPr txBox="1">
            <a:spLocks/>
          </p:cNvSpPr>
          <p:nvPr/>
        </p:nvSpPr>
        <p:spPr>
          <a:xfrm>
            <a:off x="580996" y="4000504"/>
            <a:ext cx="8429684" cy="1928826"/>
          </a:xfrm>
          <a:prstGeom prst="rect">
            <a:avLst/>
          </a:prstGeom>
        </p:spPr>
        <p:txBody>
          <a:bodyPr vert="horz">
            <a:normAutofit/>
          </a:bodyPr>
          <a:lstStyle/>
          <a:p>
            <a:r>
              <a:rPr lang="zh-CN" altLang="en-US" sz="2000" b="1" dirty="0" smtClean="0">
                <a:latin typeface="仿宋" pitchFamily="49" charset="-122"/>
                <a:ea typeface="仿宋" pitchFamily="49" charset="-122"/>
              </a:rPr>
              <a:t>测试任务开始前，检查各项测试资源：</a:t>
            </a:r>
          </a:p>
          <a:p>
            <a:r>
              <a:rPr lang="en-US" sz="2000" b="1" dirty="0" smtClean="0">
                <a:latin typeface="仿宋" pitchFamily="49" charset="-122"/>
                <a:ea typeface="仿宋" pitchFamily="49" charset="-122"/>
              </a:rPr>
              <a:t>--</a:t>
            </a:r>
            <a:r>
              <a:rPr lang="zh-CN" altLang="en-US" sz="2000" b="1" dirty="0" smtClean="0">
                <a:latin typeface="仿宋" pitchFamily="49" charset="-122"/>
                <a:ea typeface="仿宋" pitchFamily="49" charset="-122"/>
              </a:rPr>
              <a:t>产品功能需求文档；</a:t>
            </a:r>
          </a:p>
          <a:p>
            <a:r>
              <a:rPr lang="en-US" sz="2000" b="1" dirty="0" smtClean="0">
                <a:latin typeface="仿宋" pitchFamily="49" charset="-122"/>
                <a:ea typeface="仿宋" pitchFamily="49" charset="-122"/>
              </a:rPr>
              <a:t>--</a:t>
            </a:r>
            <a:r>
              <a:rPr lang="zh-CN" altLang="en-US" sz="2000" b="1" dirty="0" smtClean="0">
                <a:latin typeface="仿宋" pitchFamily="49" charset="-122"/>
                <a:ea typeface="仿宋" pitchFamily="49" charset="-122"/>
              </a:rPr>
              <a:t>产品原型图；</a:t>
            </a:r>
          </a:p>
          <a:p>
            <a:r>
              <a:rPr lang="en-US" sz="2000" b="1" dirty="0" smtClean="0">
                <a:latin typeface="仿宋" pitchFamily="49" charset="-122"/>
                <a:ea typeface="仿宋" pitchFamily="49" charset="-122"/>
              </a:rPr>
              <a:t>--</a:t>
            </a:r>
            <a:r>
              <a:rPr lang="zh-CN" altLang="en-US" sz="2000" b="1" dirty="0" smtClean="0">
                <a:latin typeface="仿宋" pitchFamily="49" charset="-122"/>
                <a:ea typeface="仿宋" pitchFamily="49" charset="-122"/>
              </a:rPr>
              <a:t>测试设备（真实的手机，如：</a:t>
            </a:r>
            <a:r>
              <a:rPr lang="en-US" sz="2000" b="1" dirty="0" smtClean="0">
                <a:latin typeface="仿宋" pitchFamily="49" charset="-122"/>
                <a:ea typeface="仿宋" pitchFamily="49" charset="-122"/>
              </a:rPr>
              <a:t>iPhone6</a:t>
            </a:r>
            <a:r>
              <a:rPr lang="zh-CN" altLang="en-US" sz="2000" b="1" dirty="0" smtClean="0">
                <a:latin typeface="仿宋" pitchFamily="49" charset="-122"/>
                <a:ea typeface="仿宋" pitchFamily="49" charset="-122"/>
              </a:rPr>
              <a:t>，</a:t>
            </a:r>
            <a:r>
              <a:rPr lang="en-US" sz="2000" b="1" dirty="0" smtClean="0">
                <a:latin typeface="仿宋" pitchFamily="49" charset="-122"/>
                <a:ea typeface="仿宋" pitchFamily="49" charset="-122"/>
              </a:rPr>
              <a:t>6plus</a:t>
            </a:r>
            <a:r>
              <a:rPr lang="zh-CN" altLang="en-US" sz="2000" b="1" dirty="0" smtClean="0">
                <a:latin typeface="仿宋" pitchFamily="49" charset="-122"/>
                <a:ea typeface="仿宋" pitchFamily="49" charset="-122"/>
              </a:rPr>
              <a:t>，小米</a:t>
            </a:r>
            <a:r>
              <a:rPr lang="en-US" sz="2000" b="1" dirty="0" smtClean="0">
                <a:latin typeface="仿宋" pitchFamily="49" charset="-122"/>
                <a:ea typeface="仿宋" pitchFamily="49" charset="-122"/>
              </a:rPr>
              <a:t>4</a:t>
            </a:r>
            <a:r>
              <a:rPr lang="zh-CN" altLang="en-US" sz="2000" b="1" dirty="0" smtClean="0">
                <a:latin typeface="仿宋" pitchFamily="49" charset="-122"/>
                <a:ea typeface="仿宋" pitchFamily="49" charset="-122"/>
              </a:rPr>
              <a:t>、</a:t>
            </a:r>
            <a:r>
              <a:rPr lang="en-US" sz="2000" b="1" dirty="0" smtClean="0">
                <a:latin typeface="仿宋" pitchFamily="49" charset="-122"/>
                <a:ea typeface="仿宋" pitchFamily="49" charset="-122"/>
              </a:rPr>
              <a:t>3</a:t>
            </a:r>
            <a:r>
              <a:rPr lang="zh-CN" altLang="en-US" sz="2000" b="1" dirty="0" smtClean="0">
                <a:latin typeface="仿宋" pitchFamily="49" charset="-122"/>
                <a:ea typeface="仿宋" pitchFamily="49" charset="-122"/>
              </a:rPr>
              <a:t>，红米，红米</a:t>
            </a:r>
            <a:r>
              <a:rPr lang="en-US" sz="2000" b="1" dirty="0" smtClean="0">
                <a:latin typeface="仿宋" pitchFamily="49" charset="-122"/>
                <a:ea typeface="仿宋" pitchFamily="49" charset="-122"/>
              </a:rPr>
              <a:t>note</a:t>
            </a:r>
            <a:r>
              <a:rPr lang="zh-CN" altLang="en-US" sz="2000" b="1" dirty="0" smtClean="0">
                <a:latin typeface="仿宋" pitchFamily="49" charset="-122"/>
                <a:ea typeface="仿宋" pitchFamily="49" charset="-122"/>
              </a:rPr>
              <a:t>，三星</a:t>
            </a:r>
            <a:r>
              <a:rPr lang="en-US" sz="2000" b="1" dirty="0" smtClean="0">
                <a:latin typeface="仿宋" pitchFamily="49" charset="-122"/>
                <a:ea typeface="仿宋" pitchFamily="49" charset="-122"/>
              </a:rPr>
              <a:t>s6</a:t>
            </a:r>
            <a:r>
              <a:rPr lang="zh-CN" altLang="en-US" sz="2000" b="1" dirty="0" smtClean="0">
                <a:latin typeface="仿宋" pitchFamily="49" charset="-122"/>
                <a:ea typeface="仿宋" pitchFamily="49" charset="-122"/>
              </a:rPr>
              <a:t>，华为</a:t>
            </a:r>
            <a:r>
              <a:rPr lang="en-US" sz="2000" b="1" dirty="0" smtClean="0">
                <a:latin typeface="仿宋" pitchFamily="49" charset="-122"/>
                <a:ea typeface="仿宋" pitchFamily="49" charset="-122"/>
              </a:rPr>
              <a:t>p10</a:t>
            </a:r>
            <a:r>
              <a:rPr lang="zh-CN" altLang="en-US" sz="2000" b="1" dirty="0" smtClean="0">
                <a:latin typeface="仿宋" pitchFamily="49" charset="-122"/>
                <a:ea typeface="仿宋" pitchFamily="49" charset="-122"/>
              </a:rPr>
              <a:t>，</a:t>
            </a:r>
            <a:r>
              <a:rPr lang="en-US" sz="2000" b="1" dirty="0" smtClean="0">
                <a:latin typeface="仿宋" pitchFamily="49" charset="-122"/>
                <a:ea typeface="仿宋" pitchFamily="49" charset="-122"/>
              </a:rPr>
              <a:t>mate7</a:t>
            </a:r>
            <a:r>
              <a:rPr lang="zh-CN" altLang="en-US" sz="2000" b="1" dirty="0" smtClean="0">
                <a:latin typeface="仿宋" pitchFamily="49" charset="-122"/>
                <a:ea typeface="仿宋" pitchFamily="49" charset="-122"/>
              </a:rPr>
              <a:t>，</a:t>
            </a:r>
            <a:r>
              <a:rPr lang="en-US" sz="2000" b="1" dirty="0" smtClean="0">
                <a:latin typeface="仿宋" pitchFamily="49" charset="-122"/>
                <a:ea typeface="仿宋" pitchFamily="49" charset="-122"/>
              </a:rPr>
              <a:t>pro 6</a:t>
            </a:r>
            <a:r>
              <a:rPr lang="zh-CN" altLang="en-US" sz="2000" b="1" dirty="0" smtClean="0">
                <a:latin typeface="仿宋" pitchFamily="49" charset="-122"/>
                <a:ea typeface="仿宋" pitchFamily="49" charset="-122"/>
              </a:rPr>
              <a:t>，联想，酷派）</a:t>
            </a:r>
            <a:endParaRPr lang="zh-CN" altLang="en-US" sz="2000" b="1" dirty="0">
              <a:latin typeface="仿宋" pitchFamily="49" charset="-122"/>
              <a:ea typeface="仿宋" pitchFamily="49" charset="-122"/>
            </a:endParaRPr>
          </a:p>
        </p:txBody>
      </p:sp>
    </p:spTree>
  </p:cSld>
  <p:clrMapOvr>
    <a:masterClrMapping/>
  </p:clrMapOvr>
  <p:transition spd="med">
    <p:wheel spokes="2"/>
    <p:sndAc>
      <p:stSnd>
        <p:snd r:embed="rId2" name="camera.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85818"/>
          </a:xfrm>
        </p:spPr>
        <p:txBody>
          <a:bodyPr>
            <a:normAutofit/>
          </a:bodyPr>
          <a:lstStyle/>
          <a:p>
            <a:pPr>
              <a:buNone/>
            </a:pPr>
            <a:r>
              <a:rPr lang="en-US" altLang="zh-CN" sz="1600" dirty="0" smtClean="0"/>
              <a:t>APP</a:t>
            </a:r>
            <a:r>
              <a:rPr lang="zh-CN" altLang="en-US" sz="1600" dirty="0" smtClean="0"/>
              <a:t>测试点很多，我们把</a:t>
            </a:r>
            <a:r>
              <a:rPr lang="en-US" altLang="zh-CN" sz="1600" dirty="0" smtClean="0"/>
              <a:t>APP</a:t>
            </a:r>
            <a:r>
              <a:rPr lang="zh-CN" altLang="en-US" sz="1600" dirty="0" smtClean="0"/>
              <a:t>测试策略总结成了以下八种类型：</a:t>
            </a:r>
            <a:endParaRPr lang="zh-CN" altLang="en-US" sz="1600" dirty="0"/>
          </a:p>
        </p:txBody>
      </p:sp>
      <p:sp>
        <p:nvSpPr>
          <p:cNvPr id="3" name="标题 2"/>
          <p:cNvSpPr>
            <a:spLocks noGrp="1"/>
          </p:cNvSpPr>
          <p:nvPr>
            <p:ph type="title"/>
          </p:nvPr>
        </p:nvSpPr>
        <p:spPr>
          <a:xfrm>
            <a:off x="457200" y="274638"/>
            <a:ext cx="4114800" cy="654032"/>
          </a:xfrm>
        </p:spPr>
        <p:txBody>
          <a:bodyPr>
            <a:normAutofit fontScale="90000"/>
          </a:bodyPr>
          <a:lstStyle/>
          <a:p>
            <a:r>
              <a:rPr lang="zh-CN" altLang="en-US" dirty="0" smtClean="0"/>
              <a:t>三、</a:t>
            </a:r>
            <a:r>
              <a:rPr lang="en-US" altLang="zh-CN" dirty="0" smtClean="0"/>
              <a:t>APP</a:t>
            </a:r>
            <a:r>
              <a:rPr lang="zh-CN" altLang="en-US" dirty="0" smtClean="0"/>
              <a:t>测试策略</a:t>
            </a:r>
            <a:endParaRPr lang="zh-CN" altLang="en-US" dirty="0"/>
          </a:p>
        </p:txBody>
      </p:sp>
      <p:pic>
        <p:nvPicPr>
          <p:cNvPr id="3074" name="Picture 2"/>
          <p:cNvPicPr>
            <a:picLocks noChangeAspect="1" noChangeArrowheads="1"/>
          </p:cNvPicPr>
          <p:nvPr/>
        </p:nvPicPr>
        <p:blipFill>
          <a:blip r:embed="rId3"/>
          <a:srcRect/>
          <a:stretch>
            <a:fillRect/>
          </a:stretch>
        </p:blipFill>
        <p:spPr bwMode="auto">
          <a:xfrm>
            <a:off x="1571604" y="2071678"/>
            <a:ext cx="6076402" cy="3071834"/>
          </a:xfrm>
          <a:prstGeom prst="rect">
            <a:avLst/>
          </a:prstGeom>
          <a:noFill/>
          <a:ln w="9525">
            <a:noFill/>
            <a:miter lim="800000"/>
            <a:headEnd/>
            <a:tailEnd/>
          </a:ln>
          <a:effectLst/>
        </p:spPr>
      </p:pic>
    </p:spTree>
  </p:cSld>
  <p:clrMapOvr>
    <a:masterClrMapping/>
  </p:clrMapOvr>
  <p:transition spd="med">
    <p:comb/>
    <p:sndAc>
      <p:stSnd>
        <p:snd r:embed="rId2" name="camera.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1214422"/>
            <a:ext cx="8001056" cy="3500462"/>
          </a:xfrm>
        </p:spPr>
        <p:txBody>
          <a:bodyPr>
            <a:normAutofit/>
          </a:bodyPr>
          <a:lstStyle/>
          <a:p>
            <a:pPr>
              <a:buNone/>
            </a:pPr>
            <a:r>
              <a:rPr lang="en-US" altLang="zh-CN" sz="1600" b="1" dirty="0" smtClean="0">
                <a:latin typeface="宋体" pitchFamily="2" charset="-122"/>
                <a:ea typeface="宋体" pitchFamily="2" charset="-122"/>
              </a:rPr>
              <a:t>		</a:t>
            </a:r>
            <a:r>
              <a:rPr lang="zh-CN" altLang="en-US" sz="1600" b="1" dirty="0" smtClean="0">
                <a:latin typeface="宋体" pitchFamily="2" charset="-122"/>
                <a:ea typeface="宋体" pitchFamily="2" charset="-122"/>
              </a:rPr>
              <a:t>和</a:t>
            </a:r>
            <a:r>
              <a:rPr lang="en-US" altLang="zh-CN" sz="1600" b="1" dirty="0" smtClean="0">
                <a:latin typeface="宋体" pitchFamily="2" charset="-122"/>
                <a:ea typeface="宋体" pitchFamily="2" charset="-122"/>
              </a:rPr>
              <a:t>PC</a:t>
            </a:r>
            <a:r>
              <a:rPr lang="zh-CN" altLang="en-US" sz="1600" b="1" dirty="0" smtClean="0">
                <a:latin typeface="宋体" pitchFamily="2" charset="-122"/>
                <a:ea typeface="宋体" pitchFamily="2" charset="-122"/>
              </a:rPr>
              <a:t>端测试一样，</a:t>
            </a:r>
            <a:r>
              <a:rPr lang="en-US" altLang="zh-CN" sz="1600" b="1" dirty="0" smtClean="0">
                <a:latin typeface="宋体" pitchFamily="2" charset="-122"/>
                <a:ea typeface="宋体" pitchFamily="2" charset="-122"/>
              </a:rPr>
              <a:t>APP</a:t>
            </a:r>
            <a:r>
              <a:rPr lang="zh-CN" altLang="en-US" sz="1600" b="1" dirty="0" smtClean="0">
                <a:latin typeface="宋体" pitchFamily="2" charset="-122"/>
                <a:ea typeface="宋体" pitchFamily="2" charset="-122"/>
              </a:rPr>
              <a:t>测试也要根据软件说明或用户需求来验证</a:t>
            </a:r>
            <a:r>
              <a:rPr lang="en-US" sz="1600" b="1" dirty="0" smtClean="0">
                <a:latin typeface="宋体" pitchFamily="2" charset="-122"/>
                <a:ea typeface="宋体" pitchFamily="2" charset="-122"/>
              </a:rPr>
              <a:t>App</a:t>
            </a:r>
            <a:r>
              <a:rPr lang="zh-CN" altLang="en-US" sz="1600" b="1" dirty="0" smtClean="0">
                <a:latin typeface="宋体" pitchFamily="2" charset="-122"/>
                <a:ea typeface="宋体" pitchFamily="2" charset="-122"/>
              </a:rPr>
              <a:t>的各个功能实现，采用如下方法实现并评估功能测试过程：</a:t>
            </a:r>
            <a:endParaRPr lang="en-US" altLang="zh-CN" sz="1600" b="1" dirty="0" smtClean="0">
              <a:latin typeface="宋体" pitchFamily="2" charset="-122"/>
              <a:ea typeface="宋体" pitchFamily="2" charset="-122"/>
            </a:endParaRPr>
          </a:p>
          <a:p>
            <a:pPr>
              <a:buNone/>
            </a:pPr>
            <a:endParaRPr lang="zh-CN" altLang="en-US" sz="1600" b="1" dirty="0" smtClean="0">
              <a:latin typeface="宋体" pitchFamily="2" charset="-122"/>
              <a:ea typeface="宋体" pitchFamily="2" charset="-122"/>
            </a:endParaRPr>
          </a:p>
          <a:p>
            <a:r>
              <a:rPr lang="en-US" sz="1600" dirty="0" smtClean="0">
                <a:latin typeface="宋体" pitchFamily="2" charset="-122"/>
                <a:ea typeface="宋体" pitchFamily="2" charset="-122"/>
              </a:rPr>
              <a:t>1)</a:t>
            </a:r>
            <a:r>
              <a:rPr lang="zh-CN" altLang="en-US" sz="1600" dirty="0" smtClean="0">
                <a:latin typeface="宋体" pitchFamily="2" charset="-122"/>
                <a:ea typeface="宋体" pitchFamily="2" charset="-122"/>
              </a:rPr>
              <a:t>根据用户需求提炼</a:t>
            </a:r>
            <a:r>
              <a:rPr lang="en-US" sz="1600" dirty="0" smtClean="0">
                <a:latin typeface="宋体" pitchFamily="2" charset="-122"/>
                <a:ea typeface="宋体" pitchFamily="2" charset="-122"/>
              </a:rPr>
              <a:t>App</a:t>
            </a:r>
            <a:r>
              <a:rPr lang="zh-CN" altLang="en-US" sz="1600" dirty="0" smtClean="0">
                <a:latin typeface="宋体" pitchFamily="2" charset="-122"/>
                <a:ea typeface="宋体" pitchFamily="2" charset="-122"/>
              </a:rPr>
              <a:t>的用户使用场景，构建测试点，并明确测试标准，若用户需求中无明确标准遵循，则需要参考行业或相关国际标准或准则。</a:t>
            </a:r>
            <a:endParaRPr lang="en-US" altLang="zh-CN" sz="1600" dirty="0" smtClean="0">
              <a:latin typeface="宋体" pitchFamily="2" charset="-122"/>
              <a:ea typeface="宋体" pitchFamily="2" charset="-122"/>
            </a:endParaRPr>
          </a:p>
          <a:p>
            <a:endParaRPr lang="zh-CN" altLang="en-US" sz="1600" dirty="0" smtClean="0">
              <a:latin typeface="宋体" pitchFamily="2" charset="-122"/>
              <a:ea typeface="宋体" pitchFamily="2" charset="-122"/>
            </a:endParaRPr>
          </a:p>
          <a:p>
            <a:r>
              <a:rPr lang="en-US" sz="1600" dirty="0" smtClean="0">
                <a:latin typeface="宋体" pitchFamily="2" charset="-122"/>
                <a:ea typeface="宋体" pitchFamily="2" charset="-122"/>
              </a:rPr>
              <a:t>2)</a:t>
            </a:r>
            <a:r>
              <a:rPr lang="zh-CN" altLang="en-US" sz="1600" dirty="0" smtClean="0">
                <a:latin typeface="宋体" pitchFamily="2" charset="-122"/>
                <a:ea typeface="宋体" pitchFamily="2" charset="-122"/>
              </a:rPr>
              <a:t>根据被测功能点的特性列出相应类型的测试用例对其进行覆盖，如；涉及输入的地方需要考虑等价类、边界值、判定表、探索性测试方法等对其进行覆盖。</a:t>
            </a:r>
            <a:endParaRPr lang="en-US" altLang="zh-CN" sz="1600" dirty="0" smtClean="0">
              <a:latin typeface="宋体" pitchFamily="2" charset="-122"/>
              <a:ea typeface="宋体" pitchFamily="2" charset="-122"/>
            </a:endParaRPr>
          </a:p>
          <a:p>
            <a:endParaRPr lang="zh-CN" altLang="en-US" sz="1600" dirty="0" smtClean="0">
              <a:latin typeface="宋体" pitchFamily="2" charset="-122"/>
              <a:ea typeface="宋体" pitchFamily="2" charset="-122"/>
            </a:endParaRPr>
          </a:p>
          <a:p>
            <a:r>
              <a:rPr lang="en-US" sz="1600" dirty="0" smtClean="0">
                <a:latin typeface="宋体" pitchFamily="2" charset="-122"/>
                <a:ea typeface="宋体" pitchFamily="2" charset="-122"/>
              </a:rPr>
              <a:t>3)</a:t>
            </a:r>
            <a:r>
              <a:rPr lang="zh-CN" altLang="en-US" sz="1600" dirty="0" smtClean="0">
                <a:latin typeface="宋体" pitchFamily="2" charset="-122"/>
                <a:ea typeface="宋体" pitchFamily="2" charset="-122"/>
              </a:rPr>
              <a:t>在测试实现的各个阶段跟踪测试实现与需求输入的覆盖情况，及时修正业务或需求理解错误。</a:t>
            </a:r>
            <a:endParaRPr lang="zh-CN" altLang="en-US" sz="1600" dirty="0">
              <a:latin typeface="宋体" pitchFamily="2" charset="-122"/>
              <a:ea typeface="宋体" pitchFamily="2" charset="-122"/>
            </a:endParaRPr>
          </a:p>
        </p:txBody>
      </p:sp>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三、</a:t>
            </a:r>
            <a:r>
              <a:rPr lang="en-US" altLang="zh-CN" sz="3200" dirty="0" smtClean="0"/>
              <a:t>APP</a:t>
            </a:r>
            <a:r>
              <a:rPr lang="zh-CN" altLang="en-US" sz="3200" dirty="0" smtClean="0"/>
              <a:t>测试策略 </a:t>
            </a:r>
            <a:r>
              <a:rPr lang="en-US" altLang="zh-CN" sz="3200" dirty="0" smtClean="0"/>
              <a:t>–1.</a:t>
            </a:r>
            <a:r>
              <a:rPr lang="zh-CN" altLang="en-US" sz="3200" dirty="0" smtClean="0"/>
              <a:t>功能测试</a:t>
            </a:r>
            <a:endParaRPr lang="zh-CN" altLang="en-US" sz="3200" dirty="0"/>
          </a:p>
        </p:txBody>
      </p:sp>
    </p:spTree>
  </p:cSld>
  <p:clrMapOvr>
    <a:masterClrMapping/>
  </p:clrMapOvr>
  <p:transition spd="med">
    <p:split orient="vert" dir="in"/>
    <p:sndAc>
      <p:stSnd>
        <p:snd r:embed="rId2" name="camera.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57224" y="857232"/>
            <a:ext cx="8001056" cy="5429288"/>
          </a:xfrm>
        </p:spPr>
        <p:txBody>
          <a:bodyPr>
            <a:normAutofit fontScale="85000" lnSpcReduction="20000"/>
          </a:bodyPr>
          <a:lstStyle/>
          <a:p>
            <a:pPr>
              <a:buNone/>
            </a:pPr>
            <a:r>
              <a:rPr lang="zh-CN" altLang="en-US" sz="1600" b="1" dirty="0" smtClean="0">
                <a:latin typeface="宋体" pitchFamily="2" charset="-122"/>
                <a:ea typeface="宋体" pitchFamily="2" charset="-122"/>
              </a:rPr>
              <a:t>功能测试点：</a:t>
            </a:r>
            <a:endParaRPr lang="en-US" altLang="zh-CN" sz="1600" b="1" dirty="0" smtClean="0">
              <a:latin typeface="宋体" pitchFamily="2" charset="-122"/>
              <a:ea typeface="宋体" pitchFamily="2" charset="-122"/>
            </a:endParaRPr>
          </a:p>
          <a:p>
            <a:pPr>
              <a:buNone/>
            </a:pPr>
            <a:r>
              <a:rPr lang="en-US" altLang="zh-CN" sz="1600" b="1" dirty="0" smtClean="0">
                <a:latin typeface="宋体" pitchFamily="2" charset="-122"/>
                <a:ea typeface="宋体" pitchFamily="2" charset="-122"/>
              </a:rPr>
              <a:t>1</a:t>
            </a:r>
            <a:r>
              <a:rPr lang="zh-CN" altLang="en-US" sz="1600" b="1" dirty="0" smtClean="0">
                <a:latin typeface="宋体" pitchFamily="2" charset="-122"/>
                <a:ea typeface="宋体" pitchFamily="2" charset="-122"/>
              </a:rPr>
              <a:t>、运行</a:t>
            </a:r>
            <a:endParaRPr lang="en-US" altLang="zh-CN" sz="1600" b="1" dirty="0" smtClean="0">
              <a:latin typeface="宋体" pitchFamily="2" charset="-122"/>
              <a:ea typeface="宋体" pitchFamily="2" charset="-122"/>
            </a:endParaRPr>
          </a:p>
          <a:p>
            <a:r>
              <a:rPr lang="en-US" sz="1600" dirty="0" smtClean="0"/>
              <a:t>1</a:t>
            </a:r>
            <a:r>
              <a:rPr lang="zh-CN" altLang="en-US" sz="1600" dirty="0" smtClean="0"/>
              <a:t>）</a:t>
            </a:r>
            <a:r>
              <a:rPr lang="en-US" sz="1600" dirty="0" smtClean="0"/>
              <a:t>App</a:t>
            </a:r>
            <a:r>
              <a:rPr lang="zh-CN" altLang="en-US" sz="1600" dirty="0" smtClean="0"/>
              <a:t>安装完成后的试运行，可正常打开软件。</a:t>
            </a:r>
          </a:p>
          <a:p>
            <a:r>
              <a:rPr lang="en-US" sz="1600" dirty="0" smtClean="0"/>
              <a:t>2</a:t>
            </a:r>
            <a:r>
              <a:rPr lang="zh-CN" altLang="en-US" sz="1600" dirty="0" smtClean="0"/>
              <a:t>）</a:t>
            </a:r>
            <a:r>
              <a:rPr lang="en-US" sz="1600" dirty="0" smtClean="0"/>
              <a:t>App</a:t>
            </a:r>
            <a:r>
              <a:rPr lang="zh-CN" altLang="en-US" sz="1600" dirty="0" smtClean="0"/>
              <a:t>打开测试，是否有加载状态进度提示。</a:t>
            </a:r>
          </a:p>
          <a:p>
            <a:r>
              <a:rPr lang="en-US" sz="1600" dirty="0" smtClean="0"/>
              <a:t>3</a:t>
            </a:r>
            <a:r>
              <a:rPr lang="zh-CN" altLang="en-US" sz="1600" dirty="0" smtClean="0"/>
              <a:t>）</a:t>
            </a:r>
            <a:r>
              <a:rPr lang="en-US" sz="1600" dirty="0" smtClean="0"/>
              <a:t>App</a:t>
            </a:r>
            <a:r>
              <a:rPr lang="zh-CN" altLang="en-US" sz="1600" dirty="0" smtClean="0"/>
              <a:t>打开速度测试，速度是否可观。</a:t>
            </a:r>
          </a:p>
          <a:p>
            <a:r>
              <a:rPr lang="en-US" sz="1600" dirty="0" smtClean="0"/>
              <a:t>4</a:t>
            </a:r>
            <a:r>
              <a:rPr lang="zh-CN" altLang="en-US" sz="1600" dirty="0" smtClean="0"/>
              <a:t>）</a:t>
            </a:r>
            <a:r>
              <a:rPr lang="en-US" sz="1600" dirty="0" smtClean="0"/>
              <a:t>App</a:t>
            </a:r>
            <a:r>
              <a:rPr lang="zh-CN" altLang="en-US" sz="1600" dirty="0" smtClean="0"/>
              <a:t>页面间的切换是否流畅，逻辑是否正确</a:t>
            </a:r>
            <a:endParaRPr lang="en-US" altLang="zh-CN" sz="1600" dirty="0" smtClean="0"/>
          </a:p>
          <a:p>
            <a:endParaRPr lang="en-US" altLang="zh-CN" sz="1600" dirty="0" smtClean="0"/>
          </a:p>
          <a:p>
            <a:pPr>
              <a:buNone/>
            </a:pPr>
            <a:r>
              <a:rPr lang="en-US" altLang="zh-CN" sz="1600" dirty="0" smtClean="0"/>
              <a:t>2</a:t>
            </a:r>
            <a:r>
              <a:rPr lang="zh-CN" altLang="en-US" sz="1600" dirty="0" smtClean="0"/>
              <a:t>、注册</a:t>
            </a:r>
            <a:endParaRPr lang="en-US" altLang="zh-CN" sz="1600" dirty="0" smtClean="0"/>
          </a:p>
          <a:p>
            <a:r>
              <a:rPr lang="zh-CN" altLang="en-US" sz="1600" dirty="0" smtClean="0"/>
              <a:t>注册时，用户名和密码长度是否有限制，格式是否有要求</a:t>
            </a:r>
          </a:p>
          <a:p>
            <a:r>
              <a:rPr lang="zh-CN" altLang="en-US" sz="1600" dirty="0" smtClean="0"/>
              <a:t>注册已存在的用户时，处理是否合理</a:t>
            </a:r>
          </a:p>
          <a:p>
            <a:r>
              <a:rPr lang="zh-CN" altLang="en-US" sz="1600" dirty="0" smtClean="0"/>
              <a:t>注册成功后是否给出提示或登录到提示页面</a:t>
            </a:r>
          </a:p>
          <a:p>
            <a:r>
              <a:rPr lang="zh-CN" altLang="en-US" sz="1600" dirty="0" smtClean="0"/>
              <a:t>后台管理页面是否可以查询到注册用户数据，数据是否跟注册时一致</a:t>
            </a:r>
            <a:endParaRPr lang="en-US" altLang="zh-CN" sz="1600" dirty="0" smtClean="0"/>
          </a:p>
          <a:p>
            <a:pPr>
              <a:buNone/>
            </a:pPr>
            <a:endParaRPr lang="en-US" altLang="zh-CN" sz="1600" dirty="0" smtClean="0"/>
          </a:p>
          <a:p>
            <a:pPr>
              <a:buNone/>
            </a:pPr>
            <a:r>
              <a:rPr lang="en-US" altLang="zh-CN" sz="1600" dirty="0" smtClean="0"/>
              <a:t>3</a:t>
            </a:r>
            <a:r>
              <a:rPr lang="zh-CN" altLang="en-US" sz="1600" dirty="0" smtClean="0"/>
              <a:t>、登陆</a:t>
            </a:r>
            <a:endParaRPr lang="en-US" altLang="zh-CN" sz="1600" dirty="0" smtClean="0"/>
          </a:p>
          <a:p>
            <a:r>
              <a:rPr lang="zh-CN" altLang="en-US" sz="1600" dirty="0" smtClean="0"/>
              <a:t>合法用户可以登录系统</a:t>
            </a:r>
          </a:p>
          <a:p>
            <a:r>
              <a:rPr lang="zh-CN" altLang="en-US" sz="1600" dirty="0" smtClean="0"/>
              <a:t>系统是否允许多次非法的登录，是否有次数限制。 </a:t>
            </a:r>
          </a:p>
          <a:p>
            <a:r>
              <a:rPr lang="zh-CN" altLang="en-US" sz="1600" dirty="0" smtClean="0"/>
              <a:t>使用禁用的账号登录系统是否正确处理</a:t>
            </a:r>
          </a:p>
          <a:p>
            <a:r>
              <a:rPr lang="zh-CN" altLang="en-US" sz="1600" dirty="0" smtClean="0"/>
              <a:t>使用已经登录的账号登录系统是否正确处理</a:t>
            </a:r>
          </a:p>
          <a:p>
            <a:r>
              <a:rPr lang="zh-CN" altLang="en-US" sz="1600" dirty="0" smtClean="0"/>
              <a:t>使用后台已删除的用户登录</a:t>
            </a:r>
          </a:p>
          <a:p>
            <a:r>
              <a:rPr lang="zh-CN" altLang="en-US" sz="1600" dirty="0" smtClean="0"/>
              <a:t>使用错误的用户名或密码登录时，处理是否合理</a:t>
            </a:r>
          </a:p>
          <a:p>
            <a:r>
              <a:rPr lang="zh-CN" altLang="en-US" sz="1600" dirty="0" smtClean="0"/>
              <a:t>登录后，页面中的登录信息是否准确，登录后展示页面是否合理</a:t>
            </a:r>
          </a:p>
          <a:p>
            <a:r>
              <a:rPr lang="zh-CN" altLang="en-US" sz="1600" dirty="0" smtClean="0"/>
              <a:t>登录超时的处理</a:t>
            </a:r>
          </a:p>
          <a:p>
            <a:r>
              <a:rPr lang="zh-CN" altLang="en-US" sz="1600" dirty="0" smtClean="0"/>
              <a:t>使用第三方账号登录</a:t>
            </a:r>
          </a:p>
          <a:p>
            <a:r>
              <a:rPr lang="zh-CN" altLang="en-US" sz="1600" dirty="0" smtClean="0"/>
              <a:t>在第三方账号上取消授权后无法自动登录</a:t>
            </a:r>
          </a:p>
          <a:p>
            <a:pPr>
              <a:buNone/>
            </a:pPr>
            <a:endParaRPr lang="zh-CN" altLang="en-US" sz="1600" dirty="0" smtClean="0"/>
          </a:p>
          <a:p>
            <a:pPr>
              <a:buNone/>
            </a:pPr>
            <a:endParaRPr lang="zh-CN" altLang="en-US" sz="1600" dirty="0" smtClean="0"/>
          </a:p>
          <a:p>
            <a:pPr>
              <a:buNone/>
            </a:pPr>
            <a:endParaRPr lang="en-US" altLang="zh-CN" sz="1600" b="1" dirty="0" smtClean="0">
              <a:latin typeface="宋体" pitchFamily="2" charset="-122"/>
              <a:ea typeface="宋体" pitchFamily="2" charset="-122"/>
            </a:endParaRPr>
          </a:p>
          <a:p>
            <a:pPr>
              <a:buNone/>
            </a:pPr>
            <a:endParaRPr lang="zh-CN" altLang="en-US" sz="1600" b="1" dirty="0">
              <a:latin typeface="宋体" pitchFamily="2" charset="-122"/>
              <a:ea typeface="宋体" pitchFamily="2" charset="-122"/>
            </a:endParaRPr>
          </a:p>
        </p:txBody>
      </p:sp>
      <p:sp>
        <p:nvSpPr>
          <p:cNvPr id="3" name="标题 2"/>
          <p:cNvSpPr>
            <a:spLocks noGrp="1"/>
          </p:cNvSpPr>
          <p:nvPr>
            <p:ph type="title"/>
          </p:nvPr>
        </p:nvSpPr>
        <p:spPr>
          <a:xfrm>
            <a:off x="457200" y="274638"/>
            <a:ext cx="6543692" cy="654032"/>
          </a:xfrm>
        </p:spPr>
        <p:txBody>
          <a:bodyPr>
            <a:normAutofit/>
          </a:bodyPr>
          <a:lstStyle/>
          <a:p>
            <a:r>
              <a:rPr lang="zh-CN" altLang="en-US" sz="3200" dirty="0" smtClean="0"/>
              <a:t>三、</a:t>
            </a:r>
            <a:r>
              <a:rPr lang="en-US" altLang="zh-CN" sz="3200" dirty="0" smtClean="0"/>
              <a:t>APP</a:t>
            </a:r>
            <a:r>
              <a:rPr lang="zh-CN" altLang="en-US" sz="3200" dirty="0" smtClean="0"/>
              <a:t>测试策略 </a:t>
            </a:r>
            <a:r>
              <a:rPr lang="en-US" altLang="zh-CN" sz="3200" dirty="0" smtClean="0"/>
              <a:t>–1.</a:t>
            </a:r>
            <a:r>
              <a:rPr lang="zh-CN" altLang="en-US" sz="3200" dirty="0" smtClean="0"/>
              <a:t>功能测试</a:t>
            </a:r>
            <a:endParaRPr lang="zh-CN" altLang="en-US" sz="3200" dirty="0"/>
          </a:p>
        </p:txBody>
      </p:sp>
    </p:spTree>
  </p:cSld>
  <p:clrMapOvr>
    <a:masterClrMapping/>
  </p:clrMapOvr>
  <p:transition spd="med">
    <p:cover dir="ru"/>
    <p:sndAc>
      <p:stSnd>
        <p:snd r:embed="rId2" name="camera.wav" builtIn="1"/>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529</TotalTime>
  <Words>2293</Words>
  <PresentationFormat>全屏显示(4:3)</PresentationFormat>
  <Paragraphs>261</Paragraphs>
  <Slides>24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聚合</vt:lpstr>
      <vt:lpstr>文档</vt:lpstr>
      <vt:lpstr>移动APP测试</vt:lpstr>
      <vt:lpstr>目录</vt:lpstr>
      <vt:lpstr>一、APP相关知识</vt:lpstr>
      <vt:lpstr>一、APP相关知识</vt:lpstr>
      <vt:lpstr>二、APP测试流程</vt:lpstr>
      <vt:lpstr>二、APP测试流程</vt:lpstr>
      <vt:lpstr>三、APP测试策略</vt:lpstr>
      <vt:lpstr>三、APP测试策略 –1.功能测试</vt:lpstr>
      <vt:lpstr>三、APP测试策略 –1.功能测试</vt:lpstr>
      <vt:lpstr>三、APP测试策略 – 1.功能测试</vt:lpstr>
      <vt:lpstr>三、APP测试策略 – 1.功能测试</vt:lpstr>
      <vt:lpstr>三、APP测试策略 – 1.功能测试</vt:lpstr>
      <vt:lpstr>三、APP测试策略 – 2.安全测试</vt:lpstr>
      <vt:lpstr>三、APP测试策略 – 3.用户体验测试</vt:lpstr>
      <vt:lpstr>三、APP测试策略 – 4.交叉事件</vt:lpstr>
      <vt:lpstr>三、APP测试策略 – 5.兼容性测试</vt:lpstr>
      <vt:lpstr>三、APP测试策略 – 6.性能测试</vt:lpstr>
      <vt:lpstr>三、APP测试策略 – 7.安装/升级/卸载测试</vt:lpstr>
      <vt:lpstr>三、APP测试策略 – 8. UI测试</vt:lpstr>
      <vt:lpstr>四、APP测试常见问题总结</vt:lpstr>
      <vt:lpstr>五、常用云测试平台介绍</vt:lpstr>
      <vt:lpstr>五、常用云测试平台介绍</vt:lpstr>
      <vt:lpstr>五、常用云测试平台介绍</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My</cp:lastModifiedBy>
  <cp:revision>101</cp:revision>
  <dcterms:created xsi:type="dcterms:W3CDTF">2017-04-25T14:39:59Z</dcterms:created>
  <dcterms:modified xsi:type="dcterms:W3CDTF">2017-07-19T06:31:19Z</dcterms:modified>
</cp:coreProperties>
</file>