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73" r:id="rId3"/>
    <p:sldId id="274" r:id="rId4"/>
    <p:sldId id="257" r:id="rId5"/>
    <p:sldId id="258" r:id="rId6"/>
    <p:sldId id="256" r:id="rId7"/>
    <p:sldId id="259" r:id="rId8"/>
    <p:sldId id="260" r:id="rId9"/>
    <p:sldId id="261" r:id="rId10"/>
    <p:sldId id="262" r:id="rId11"/>
    <p:sldId id="272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3519" autoAdjust="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B7FA1-5AD9-4572-A75F-5C1DCFD27CEB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9F3DB-6F2F-4660-9083-DC317D823B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CD3DD-19A7-4DCE-8001-33BA8E93F869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C00CC-4423-4B1D-B651-EDFA0E4D86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503511-7DF9-4670-9E43-9524300FD7D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b="1" dirty="0" smtClean="0">
                <a:latin typeface="+mn-ea"/>
              </a:rPr>
              <a:t>备注：</a:t>
            </a:r>
            <a:endParaRPr lang="en-US" altLang="zh-CN" b="1" dirty="0" smtClean="0">
              <a:latin typeface="+mn-ea"/>
            </a:endParaRPr>
          </a:p>
          <a:p>
            <a:pPr>
              <a:defRPr/>
            </a:pPr>
            <a:r>
              <a:rPr lang="zh-CN" altLang="en-US" b="1" dirty="0" smtClean="0">
                <a:latin typeface="+mn-ea"/>
              </a:rPr>
              <a:t>一：</a:t>
            </a:r>
            <a:r>
              <a:rPr lang="en-US" altLang="zh-CN" b="1" dirty="0" smtClean="0">
                <a:latin typeface="+mn-ea"/>
              </a:rPr>
              <a:t>B/S</a:t>
            </a:r>
            <a:r>
              <a:rPr lang="zh-CN" altLang="en-US" b="1" dirty="0" smtClean="0">
                <a:latin typeface="+mn-ea"/>
              </a:rPr>
              <a:t>特点</a:t>
            </a:r>
            <a:endParaRPr lang="en-US" altLang="zh-CN" b="1" dirty="0" smtClean="0">
              <a:latin typeface="+mn-ea"/>
            </a:endParaRPr>
          </a:p>
          <a:p>
            <a:pPr>
              <a:defRPr/>
            </a:pP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B/S</a:t>
            </a:r>
            <a:r>
              <a:rPr lang="zh-CN" altLang="en-US" dirty="0" smtClean="0">
                <a:latin typeface="+mn-ea"/>
              </a:rPr>
              <a:t>最大的优点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最简单：</a:t>
            </a:r>
            <a:r>
              <a:rPr lang="en-US" altLang="zh-CN" dirty="0" smtClean="0">
                <a:latin typeface="+mn-ea"/>
              </a:rPr>
              <a:t>B/S</a:t>
            </a:r>
            <a:r>
              <a:rPr lang="zh-CN" altLang="en-US" dirty="0" smtClean="0">
                <a:latin typeface="+mn-ea"/>
              </a:rPr>
              <a:t>最大优势：客户端不用维护，适用于用户群庞大，或客户需求经常发生变化的情况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ii)</a:t>
            </a:r>
            <a:r>
              <a:rPr lang="zh-CN" altLang="en-US" dirty="0" smtClean="0">
                <a:latin typeface="+mn-ea"/>
              </a:rPr>
              <a:t>、可以在任何地方进行操作而不用安装任何专门的软件。只要有一台能上网的电脑就能使用，客户端零维护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iii)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B/S</a:t>
            </a:r>
            <a:r>
              <a:rPr lang="zh-CN" altLang="en-US" dirty="0" smtClean="0">
                <a:latin typeface="+mn-ea"/>
              </a:rPr>
              <a:t>架构的软件对一个稍微大一点单位来说，系统管理人员不需要在几百甚至上千部电脑之间来回奔跑，只需要管理服务器就行了，所有的客户端只是浏览器，根本不需要做任何的维护。无论用户的规模有多大，有多少分支机构都不会增加任何维护升级的工作量，所有的操作只需要针对服务器进行；如果是异地，只需要把服务器连接专网即可，实现远程维护、升级和共享。所以客户机越来越“瘦”，而服务器越来越“胖”是将来信息化发展的主流方向</a:t>
            </a:r>
          </a:p>
          <a:p>
            <a:pPr>
              <a:defRPr/>
            </a:pPr>
            <a:r>
              <a:rPr lang="en-US" altLang="zh-CN" dirty="0" err="1" smtClean="0">
                <a:latin typeface="+mn-ea"/>
              </a:rPr>
              <a:t>iiii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B/S </a:t>
            </a:r>
            <a:r>
              <a:rPr lang="zh-CN" altLang="en-US" dirty="0" smtClean="0">
                <a:latin typeface="+mn-ea"/>
              </a:rPr>
              <a:t>建立在广域网上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面向不同的用户群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分散地域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这是</a:t>
            </a:r>
            <a:r>
              <a:rPr lang="en-US" altLang="zh-CN" dirty="0" smtClean="0">
                <a:latin typeface="+mn-ea"/>
              </a:rPr>
              <a:t>C/S</a:t>
            </a:r>
            <a:r>
              <a:rPr lang="zh-CN" altLang="en-US" dirty="0" smtClean="0">
                <a:latin typeface="+mn-ea"/>
              </a:rPr>
              <a:t>无法作到的或者说不擅长的</a:t>
            </a:r>
            <a:r>
              <a:rPr lang="en-US" altLang="zh-CN" dirty="0" smtClean="0">
                <a:latin typeface="+mn-ea"/>
              </a:rPr>
              <a:t>. </a:t>
            </a:r>
            <a:r>
              <a:rPr lang="zh-CN" altLang="en-US" dirty="0" smtClean="0">
                <a:latin typeface="+mn-ea"/>
              </a:rPr>
              <a:t>与操作系统平台关系最小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pPr>
              <a:defRPr/>
            </a:pPr>
            <a:r>
              <a:rPr lang="en-US" altLang="zh-CN" dirty="0" err="1" smtClean="0">
                <a:latin typeface="+mn-ea"/>
              </a:rPr>
              <a:t>iiiii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B/S</a:t>
            </a:r>
            <a:r>
              <a:rPr lang="zh-CN" altLang="en-US" dirty="0" smtClean="0">
                <a:latin typeface="+mn-ea"/>
              </a:rPr>
              <a:t>架构的软件系统的扩展非常容易，只要能上网，系统管理员分配一个用户名和密码，还可以在线申请等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b="1" dirty="0" smtClean="0">
                <a:latin typeface="+mn-ea"/>
              </a:rPr>
              <a:t>二：</a:t>
            </a:r>
            <a:r>
              <a:rPr lang="en-US" altLang="zh-CN" b="1" dirty="0" smtClean="0">
                <a:latin typeface="+mn-ea"/>
              </a:rPr>
              <a:t>C/S</a:t>
            </a:r>
            <a:r>
              <a:rPr lang="zh-CN" altLang="en-US" b="1" dirty="0" smtClean="0">
                <a:latin typeface="+mn-ea"/>
              </a:rPr>
              <a:t>特点</a:t>
            </a:r>
            <a:endParaRPr lang="en-US" altLang="zh-CN" b="1" dirty="0" smtClean="0">
              <a:latin typeface="+mn-ea"/>
            </a:endParaRPr>
          </a:p>
          <a:p>
            <a:pPr>
              <a:defRPr/>
            </a:pP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C/S</a:t>
            </a:r>
            <a:r>
              <a:rPr lang="zh-CN" altLang="en-US" dirty="0" smtClean="0">
                <a:latin typeface="+mn-ea"/>
              </a:rPr>
              <a:t>的优点（最简单：可以减轻服务器端压力，如果用户的需求特别复杂，用</a:t>
            </a:r>
            <a:r>
              <a:rPr lang="en-US" altLang="zh-CN" dirty="0" smtClean="0">
                <a:latin typeface="+mn-ea"/>
              </a:rPr>
              <a:t>C/S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ii)</a:t>
            </a:r>
            <a:r>
              <a:rPr lang="zh-CN" altLang="en-US" dirty="0" smtClean="0">
                <a:latin typeface="+mn-ea"/>
              </a:rPr>
              <a:t>、能充分发挥客户端</a:t>
            </a:r>
            <a:r>
              <a:rPr lang="en-US" altLang="zh-CN" dirty="0" smtClean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的处理能力，很多工作可以在客户端处理后再提交给服务器。对应的优点就是客户端响应速度快。缺点主要有以下两点：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1)</a:t>
            </a:r>
            <a:r>
              <a:rPr lang="zh-CN" altLang="en-US" dirty="0" smtClean="0">
                <a:latin typeface="+mn-ea"/>
              </a:rPr>
              <a:t>、只适用于局域网。而随着互联网的飞速发展，移动办公和分布式办公越来越普及，这需要我们的系统具有扩展性。这种方式远程访问需要专门的技术，同时要对系统进行专门的设计来处理分布式的数据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2)</a:t>
            </a:r>
            <a:r>
              <a:rPr lang="zh-CN" altLang="en-US" dirty="0" smtClean="0">
                <a:latin typeface="+mn-ea"/>
              </a:rPr>
              <a:t>、客户端需要安装专用的客户端软件。首先涉及到安装的工作量，其次任何一台电脑出问题，如病毒、硬件损坏，都需要进行安装或维护。特别是有很多分部或专卖店的情况，不是工作量的问题，而是路程的问题。还有，系统软件升级时，每一台客户机需要重新安装，其维护和升级成本非常高</a:t>
            </a:r>
            <a:endParaRPr lang="en-US" altLang="zh-CN" b="1" dirty="0" smtClean="0">
              <a:latin typeface="+mn-ea"/>
            </a:endParaRPr>
          </a:p>
          <a:p>
            <a:pPr>
              <a:defRPr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65EB4-3429-4DAD-90E9-03586FA8BAB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	确保该软件在正常情况和异常情况的不同条件下，例如，进行首次安装、升级、完整的或自定义的安装都能进行安装。异常情况包括磁盘空间不足、缺少目录创建权限等。核实软件在安装后可立即正常运行。安装测试包括测试安装代码以及安装手册。安装手册提供如何进行安装，安装代码提供安装一些程序能够运行的基础数据。</a:t>
            </a:r>
          </a:p>
          <a:p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安装测试：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、软件在不同操作系统下安装的过程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、软件安装后的是否能够正常运行，安装后的文件夹及文件是否写到了指定的目录里。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、软件安装各个选项的组合是否符合概要设计说明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、软件安装向导的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UI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测试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、软件安装过程是否可以取消，点击取消后，写入的文件是否如概要设计说明处理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、软件安装过程中意外情况的处理是否符合需求（如死机，重启，断电）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、安装过程是否是可以回溯的（即是否可以点上一步重新选择）、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、软件安装过程中是否支持快捷键，快捷键的设置是否符合用户要求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、对某些软件要考虑客户端的安装、服务器端的安装、数据库的安装及单机版和网络版的安装</a:t>
            </a:r>
          </a:p>
          <a:p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卸载测试：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、直接删除安装文件夹卸载的提示是否与概要设计说明一致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、测试使用系统自带的添加删除（以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WIDOWSXP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为例）程序卸载的情况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、测试软件自带的卸载程序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、测试卸载后文件是否全部删除包括安装文件夹、注册表、系统环境变量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、卸载过程中出现的意外情况的测试（如死机、断电、重启）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、卸载是否支持取消功能，单击取消后软件卸载的情况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、软件自带卸载程序的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UI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测试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、如果软件有调用系统文件，当卸载文件时，是否有相应的提示</a:t>
            </a:r>
          </a:p>
          <a:p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升级测试：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、测试升级后的功能是否与需求说明一样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、测试与升级模块相关的模块的功能是否与需求一致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、升级安装意外情况的测试（如死机、断电、重启）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、升级界面的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UI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测试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、不同系统间的升级测试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、对于不同旧版本软件系统，升级程序能否自动检测旧版本，并对不同版本的升级有不同的策略。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、对已经升级的版本再次升级是否能自动识别并给出相应的提示信息</a:t>
            </a: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、当软件有更新时，是否有提示信息，并对新增的部分作出说明，提示用户升级</a:t>
            </a:r>
          </a:p>
          <a:p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5936F-F179-4EFE-A2EA-42E934D953B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备注：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1)</a:t>
            </a:r>
            <a:r>
              <a:rPr lang="zh-CN" altLang="en-US" dirty="0" smtClean="0">
                <a:latin typeface="+mn-ea"/>
              </a:rPr>
              <a:t>、通常</a:t>
            </a:r>
            <a:r>
              <a:rPr lang="en-US" altLang="zh-CN" dirty="0" smtClean="0">
                <a:latin typeface="+mn-ea"/>
              </a:rPr>
              <a:t>Get</a:t>
            </a:r>
            <a:r>
              <a:rPr lang="zh-CN" altLang="en-US" dirty="0" smtClean="0">
                <a:latin typeface="+mn-ea"/>
              </a:rPr>
              <a:t>用来从服务器上获得数据，而</a:t>
            </a:r>
            <a:r>
              <a:rPr lang="en-US" altLang="zh-CN" dirty="0" smtClean="0">
                <a:latin typeface="+mn-ea"/>
              </a:rPr>
              <a:t>Post</a:t>
            </a:r>
            <a:r>
              <a:rPr lang="zh-CN" altLang="en-US" dirty="0" smtClean="0">
                <a:latin typeface="+mn-ea"/>
              </a:rPr>
              <a:t>用来向服务器上传递数据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2)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Get</a:t>
            </a:r>
            <a:r>
              <a:rPr lang="zh-CN" altLang="en-US" dirty="0" smtClean="0">
                <a:latin typeface="+mn-ea"/>
              </a:rPr>
              <a:t>显示提交  </a:t>
            </a:r>
            <a:r>
              <a:rPr lang="en-US" altLang="zh-CN" dirty="0" smtClean="0">
                <a:latin typeface="+mn-ea"/>
              </a:rPr>
              <a:t>Post</a:t>
            </a:r>
            <a:r>
              <a:rPr lang="zh-CN" altLang="en-US" dirty="0" smtClean="0">
                <a:latin typeface="+mn-ea"/>
              </a:rPr>
              <a:t>隐式提交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3)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Get</a:t>
            </a:r>
            <a:r>
              <a:rPr lang="zh-CN" altLang="en-US" dirty="0" smtClean="0">
                <a:latin typeface="+mn-ea"/>
              </a:rPr>
              <a:t>传输的数据量小，这主要是因为受</a:t>
            </a:r>
            <a:r>
              <a:rPr lang="en-US" altLang="zh-CN" dirty="0" smtClean="0">
                <a:latin typeface="+mn-ea"/>
              </a:rPr>
              <a:t>URL</a:t>
            </a:r>
            <a:r>
              <a:rPr lang="zh-CN" altLang="en-US" dirty="0" smtClean="0">
                <a:latin typeface="+mn-ea"/>
              </a:rPr>
              <a:t>长度限制；而</a:t>
            </a:r>
            <a:r>
              <a:rPr lang="en-US" altLang="zh-CN" dirty="0" smtClean="0">
                <a:latin typeface="+mn-ea"/>
              </a:rPr>
              <a:t>Post</a:t>
            </a:r>
            <a:r>
              <a:rPr lang="zh-CN" altLang="en-US" dirty="0" smtClean="0">
                <a:latin typeface="+mn-ea"/>
              </a:rPr>
              <a:t>可以传输大量的数据，所以在上传文件只能使用</a:t>
            </a:r>
            <a:r>
              <a:rPr lang="en-US" altLang="zh-CN" dirty="0" smtClean="0">
                <a:latin typeface="+mn-ea"/>
              </a:rPr>
              <a:t>Post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4DC63-16A7-43FA-9324-EBE77B3857E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11A3B1-FC9C-43BC-A637-67A8F53C1A3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备注：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1)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不是很安全，别人可以分析存放在本地的</a:t>
            </a: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并进行</a:t>
            </a: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欺骗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考虑到安全应当使用</a:t>
            </a:r>
            <a:r>
              <a:rPr lang="en-US" altLang="zh-CN" dirty="0" smtClean="0">
                <a:latin typeface="+mn-ea"/>
              </a:rPr>
              <a:t>session</a:t>
            </a:r>
          </a:p>
          <a:p>
            <a:pPr>
              <a:defRPr/>
            </a:pP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2)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session</a:t>
            </a:r>
            <a:r>
              <a:rPr lang="zh-CN" altLang="en-US" dirty="0" smtClean="0">
                <a:latin typeface="+mn-ea"/>
              </a:rPr>
              <a:t>会在一定时间内保存在服务器上。当访问增多，会比较占用你服务器的性能</a:t>
            </a:r>
            <a:br>
              <a:rPr lang="zh-CN" altLang="en-US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考虑到减轻服务器性能方面，应当使用</a:t>
            </a:r>
            <a:r>
              <a:rPr lang="en-US" altLang="zh-CN" dirty="0" smtClean="0">
                <a:latin typeface="+mn-ea"/>
              </a:rPr>
              <a:t>COOKIE</a:t>
            </a:r>
          </a:p>
          <a:p>
            <a:pPr>
              <a:defRPr/>
            </a:pP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3)</a:t>
            </a:r>
            <a:r>
              <a:rPr lang="zh-CN" altLang="en-US" dirty="0" smtClean="0">
                <a:latin typeface="+mn-ea"/>
              </a:rPr>
              <a:t>、个人建议：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重要数据不要放在</a:t>
            </a: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中，可以将少量的数据放到</a:t>
            </a:r>
            <a:r>
              <a:rPr lang="en-US" altLang="zh-CN" dirty="0" smtClean="0">
                <a:latin typeface="+mn-ea"/>
              </a:rPr>
              <a:t>SESSION</a:t>
            </a:r>
            <a:r>
              <a:rPr lang="zh-CN" altLang="en-US" dirty="0" smtClean="0">
                <a:latin typeface="+mn-ea"/>
              </a:rPr>
              <a:t>中</a:t>
            </a:r>
            <a:br>
              <a:rPr lang="zh-CN" altLang="en-US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如：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将登陆信息等重要信息存放为</a:t>
            </a:r>
            <a:r>
              <a:rPr lang="en-US" altLang="zh-CN" dirty="0" smtClean="0">
                <a:latin typeface="+mn-ea"/>
              </a:rPr>
              <a:t>SESSION</a:t>
            </a:r>
            <a:br>
              <a:rPr lang="en-US" altLang="zh-CN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其他信息如果需要保留，可以放在</a:t>
            </a:r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中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1EC05-169C-44A3-BA75-AECDF948DFC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C562-CB56-43BC-A50C-E68A6F85A534}" type="datetimeFigureOut">
              <a:rPr lang="zh-CN" altLang="en-US" smtClean="0"/>
              <a:pPr/>
              <a:t>2017-06-26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B66F-0000-469D-89AC-326E004E92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logo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00892" y="0"/>
            <a:ext cx="2143108" cy="5000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" descr="321_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18"/>
            <a:ext cx="9144000" cy="635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714348" y="5715000"/>
            <a:ext cx="6311343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深   圳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博   睿   同   创   信   息   技   术   有   限   公   司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brtesting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571500" y="1500188"/>
            <a:ext cx="81438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800" b="1" dirty="0">
                <a:latin typeface="宋体" pitchFamily="2" charset="-122"/>
              </a:rPr>
              <a:t>Web</a:t>
            </a:r>
            <a:r>
              <a:rPr lang="zh-CN" altLang="en-US" sz="4800" b="1" dirty="0">
                <a:latin typeface="宋体" pitchFamily="2" charset="-122"/>
              </a:rPr>
              <a:t>教程</a:t>
            </a:r>
            <a:endParaRPr lang="zh-CN" altLang="en-US" sz="48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143932" cy="508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Box 11"/>
          <p:cNvSpPr txBox="1">
            <a:spLocks noChangeArrowheads="1"/>
          </p:cNvSpPr>
          <p:nvPr/>
        </p:nvSpPr>
        <p:spPr bwMode="auto">
          <a:xfrm>
            <a:off x="0" y="0"/>
            <a:ext cx="14414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/>
              <a:t>目 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868613"/>
            <a:ext cx="4572008" cy="503237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30300" y="2136775"/>
            <a:ext cx="7215188" cy="576263"/>
          </a:xfrm>
          <a:prstGeom prst="rect">
            <a:avLst/>
          </a:prstGeom>
          <a:ln/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3200" dirty="0">
                <a:latin typeface="+mj-ea"/>
              </a:rPr>
              <a:t>Chapter 1 </a:t>
            </a:r>
            <a:r>
              <a:rPr lang="en-US" altLang="zh-CN" sz="3200" dirty="0">
                <a:latin typeface="+mj-ea"/>
              </a:rPr>
              <a:t>Web</a:t>
            </a:r>
            <a:r>
              <a:rPr lang="zh-CN" altLang="en-US" sz="3200" dirty="0">
                <a:latin typeface="+mj-ea"/>
              </a:rPr>
              <a:t>系统简介</a:t>
            </a:r>
            <a:endParaRPr lang="en-US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143000" y="2786063"/>
            <a:ext cx="7215188" cy="576262"/>
          </a:xfrm>
          <a:prstGeom prst="rect">
            <a:avLst/>
          </a:prstGeom>
          <a:ln/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3200" dirty="0">
                <a:latin typeface="+mj-ea"/>
              </a:rPr>
              <a:t>Chapter </a:t>
            </a:r>
            <a:r>
              <a:rPr lang="en-US" sz="3200" dirty="0" smtClean="0">
                <a:latin typeface="+mj-ea"/>
              </a:rPr>
              <a:t>2 </a:t>
            </a:r>
            <a:r>
              <a:rPr lang="zh-CN" altLang="en-US" sz="3200" dirty="0" smtClean="0">
                <a:latin typeface="+mj-ea"/>
              </a:rPr>
              <a:t>搭建</a:t>
            </a:r>
            <a:r>
              <a:rPr lang="en-US" altLang="zh-CN" sz="3200" dirty="0" smtClean="0">
                <a:latin typeface="+mj-ea"/>
              </a:rPr>
              <a:t>Web</a:t>
            </a:r>
            <a:r>
              <a:rPr lang="zh-CN" altLang="en-US" sz="3200" dirty="0" smtClean="0">
                <a:latin typeface="+mj-ea"/>
              </a:rPr>
              <a:t>系统</a:t>
            </a:r>
            <a:endParaRPr lang="en-US" sz="3200" dirty="0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0" y="60325"/>
            <a:ext cx="8229600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mtClean="0"/>
              <a:t>课程名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5" y="928688"/>
            <a:ext cx="7189788" cy="681037"/>
          </a:xfrm>
          <a:prstGeom prst="rect">
            <a:avLst/>
          </a:prstGeom>
          <a:ln/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3200" dirty="0">
                <a:latin typeface="+mj-ea"/>
              </a:rPr>
              <a:t>Chapter 2 </a:t>
            </a:r>
            <a:r>
              <a:rPr lang="zh-CN" altLang="en-US" sz="3200" dirty="0">
                <a:latin typeface="+mj-ea"/>
              </a:rPr>
              <a:t>搭建</a:t>
            </a:r>
            <a:r>
              <a:rPr lang="en-US" altLang="zh-CN" sz="3200" dirty="0">
                <a:latin typeface="+mj-ea"/>
              </a:rPr>
              <a:t>Web</a:t>
            </a:r>
            <a:r>
              <a:rPr lang="zh-CN" altLang="en-US" sz="3200" dirty="0">
                <a:latin typeface="+mj-ea"/>
              </a:rPr>
              <a:t>系统</a:t>
            </a:r>
            <a:endParaRPr lang="en-US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63"/>
            <a:ext cx="4624387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1.1 </a:t>
            </a:r>
            <a:r>
              <a:rPr lang="zh-CN" altLang="en-US" sz="2400" dirty="0" smtClean="0">
                <a:latin typeface="+mj-ea"/>
                <a:ea typeface="+mj-ea"/>
              </a:rPr>
              <a:t>搭建</a:t>
            </a:r>
            <a:r>
              <a:rPr lang="en-US" altLang="zh-CN" sz="2400" dirty="0" smtClean="0">
                <a:latin typeface="+mj-ea"/>
                <a:ea typeface="+mj-ea"/>
              </a:rPr>
              <a:t>XAMPP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1.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2 </a:t>
            </a:r>
            <a:r>
              <a:rPr lang="zh-CN" altLang="en-US" sz="2400" smtClean="0">
                <a:latin typeface="+mj-ea"/>
              </a:rPr>
              <a:t>发布 禅道 系</a:t>
            </a:r>
            <a:r>
              <a:rPr lang="zh-CN" altLang="en-US" sz="2400" dirty="0">
                <a:latin typeface="+mj-ea"/>
              </a:rPr>
              <a:t>统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endParaRPr lang="en-US" altLang="zh-CN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搭建</a:t>
            </a:r>
            <a:r>
              <a:rPr lang="en-US" altLang="zh-CN" dirty="0" smtClean="0">
                <a:latin typeface="+mj-ea"/>
              </a:rPr>
              <a:t>XAMPP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3000"/>
            <a:ext cx="8642350" cy="3384550"/>
          </a:xfrm>
          <a:prstGeom prst="rect">
            <a:avLst/>
          </a:prstGeom>
          <a:ln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搭建</a:t>
            </a:r>
            <a:r>
              <a:rPr lang="en-US" altLang="zh-CN" sz="2400" dirty="0" smtClean="0">
                <a:latin typeface="+mj-ea"/>
                <a:ea typeface="+mj-ea"/>
              </a:rPr>
              <a:t>WAMPP(</a:t>
            </a:r>
            <a:r>
              <a:rPr lang="en-US" altLang="zh-CN" sz="2400" dirty="0" err="1" smtClean="0">
                <a:latin typeface="+mj-ea"/>
                <a:ea typeface="+mj-ea"/>
              </a:rPr>
              <a:t>Windows+Apache+MySQL+PHP</a:t>
            </a:r>
            <a:r>
              <a:rPr lang="en-US" altLang="zh-CN" sz="2400" dirty="0" smtClean="0">
                <a:latin typeface="+mj-ea"/>
                <a:ea typeface="+mj-ea"/>
              </a:rPr>
              <a:t>)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69437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643050"/>
            <a:ext cx="6972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71612"/>
            <a:ext cx="69723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发布</a:t>
            </a:r>
            <a:r>
              <a:rPr lang="zh-CN" altLang="en-US" dirty="0" smtClean="0">
                <a:latin typeface="+mj-ea"/>
              </a:rPr>
              <a:t>禅道</a:t>
            </a:r>
            <a:r>
              <a:rPr lang="zh-CN" altLang="en-US" dirty="0" smtClean="0">
                <a:latin typeface="+mj-ea"/>
              </a:rPr>
              <a:t>系统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3000"/>
            <a:ext cx="8642350" cy="3384550"/>
          </a:xfrm>
          <a:prstGeom prst="rect">
            <a:avLst/>
          </a:prstGeom>
          <a:ln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r>
              <a:rPr lang="zh-CN" altLang="en-US" sz="2400" smtClean="0">
                <a:latin typeface="+mj-ea"/>
                <a:ea typeface="+mj-ea"/>
              </a:rPr>
              <a:t>将</a:t>
            </a:r>
            <a:r>
              <a:rPr lang="en-US" altLang="zh-CN" sz="2400" smtClean="0">
                <a:latin typeface="+mj-ea"/>
              </a:rPr>
              <a:t>B</a:t>
            </a:r>
            <a:r>
              <a:rPr lang="zh-CN" altLang="en-US" sz="2400" smtClean="0">
                <a:latin typeface="+mj-ea"/>
              </a:rPr>
              <a:t>禅道系</a:t>
            </a:r>
            <a:r>
              <a:rPr lang="zh-CN" altLang="en-US" sz="2400" dirty="0">
                <a:latin typeface="+mj-ea"/>
              </a:rPr>
              <a:t>统</a:t>
            </a:r>
            <a:r>
              <a:rPr lang="zh-CN" altLang="en-US" sz="2400" dirty="0" smtClean="0">
                <a:latin typeface="+mj-ea"/>
              </a:rPr>
              <a:t>发布</a:t>
            </a:r>
            <a:r>
              <a:rPr lang="zh-CN" altLang="en-US" sz="2400" dirty="0">
                <a:latin typeface="+mj-ea"/>
              </a:rPr>
              <a:t>到</a:t>
            </a:r>
            <a:r>
              <a:rPr lang="en-US" altLang="zh-CN" sz="2400" dirty="0">
                <a:latin typeface="+mj-ea"/>
              </a:rPr>
              <a:t>Apache</a:t>
            </a:r>
            <a:r>
              <a:rPr lang="zh-CN" altLang="en-US" sz="2400" dirty="0">
                <a:latin typeface="+mj-ea"/>
              </a:rPr>
              <a:t>服务器上</a:t>
            </a:r>
            <a:r>
              <a:rPr lang="zh-CN" altLang="en-US" sz="2400" dirty="0">
                <a:latin typeface="+mj-ea"/>
                <a:ea typeface="+mj-ea"/>
              </a:rPr>
              <a:t>，通过浏览器成功访问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725" y="2457450"/>
            <a:ext cx="51625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 bwMode="auto">
          <a:xfrm>
            <a:off x="0" y="60325"/>
            <a:ext cx="8229600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mtClean="0"/>
              <a:t>课程名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142984"/>
            <a:ext cx="6053156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1.1 </a:t>
            </a:r>
            <a:r>
              <a:rPr lang="en-US" altLang="zh-CN" sz="2400" dirty="0">
                <a:latin typeface="+mj-ea"/>
              </a:rPr>
              <a:t>WEB</a:t>
            </a:r>
            <a:r>
              <a:rPr lang="zh-CN" altLang="en-US" sz="2400" dirty="0">
                <a:latin typeface="+mj-ea"/>
              </a:rPr>
              <a:t>系统概述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j-ea"/>
                <a:sym typeface="Arial" pitchFamily="34" charset="0"/>
              </a:rPr>
              <a:t>1.2 B/S</a:t>
            </a:r>
            <a:r>
              <a:rPr lang="zh-CN" altLang="en-US" sz="2400" dirty="0">
                <a:latin typeface="+mj-ea"/>
                <a:sym typeface="Arial" pitchFamily="34" charset="0"/>
              </a:rPr>
              <a:t>架构和</a:t>
            </a:r>
            <a:r>
              <a:rPr lang="en-US" altLang="zh-CN" sz="2400" dirty="0">
                <a:latin typeface="+mj-ea"/>
                <a:sym typeface="Arial" pitchFamily="34" charset="0"/>
              </a:rPr>
              <a:t>C/S</a:t>
            </a:r>
            <a:r>
              <a:rPr lang="zh-CN" altLang="en-US" sz="2400" dirty="0">
                <a:latin typeface="+mj-ea"/>
                <a:sym typeface="Arial" pitchFamily="34" charset="0"/>
              </a:rPr>
              <a:t>架构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1.3 HTTP</a:t>
            </a:r>
            <a:r>
              <a:rPr lang="zh-CN" altLang="en-US" sz="2400" dirty="0" smtClean="0">
                <a:latin typeface="+mj-ea"/>
                <a:ea typeface="+mj-ea"/>
              </a:rPr>
              <a:t>协议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1.4 </a:t>
            </a:r>
            <a:r>
              <a:rPr lang="en-US" altLang="zh-CN" sz="2400" dirty="0">
                <a:latin typeface="+mj-ea"/>
              </a:rPr>
              <a:t>Get</a:t>
            </a:r>
            <a:r>
              <a:rPr lang="zh-CN" altLang="en-US" sz="2400" dirty="0">
                <a:latin typeface="+mj-ea"/>
              </a:rPr>
              <a:t>请求和</a:t>
            </a:r>
            <a:r>
              <a:rPr lang="en-US" altLang="zh-CN" sz="2400" dirty="0">
                <a:latin typeface="+mj-ea"/>
              </a:rPr>
              <a:t>Post</a:t>
            </a:r>
            <a:r>
              <a:rPr lang="zh-CN" altLang="en-US" sz="2400" dirty="0" smtClean="0">
                <a:latin typeface="+mj-ea"/>
              </a:rPr>
              <a:t>请求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1.5 </a:t>
            </a:r>
            <a:r>
              <a:rPr lang="en-US" altLang="zh-CN" sz="2400" dirty="0" err="1" smtClean="0">
                <a:latin typeface="+mj-ea"/>
                <a:ea typeface="+mj-ea"/>
                <a:sym typeface="Arial" pitchFamily="34" charset="0"/>
              </a:rPr>
              <a:t>Httpwatch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抓包工具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</a:t>
            </a: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5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 </a:t>
            </a:r>
            <a:r>
              <a:rPr lang="en-US" altLang="zh-CN" sz="2400" dirty="0">
                <a:latin typeface="+mj-ea"/>
                <a:ea typeface="+mj-ea"/>
                <a:sym typeface="Arial" pitchFamily="34" charset="0"/>
              </a:rPr>
              <a:t>Cookie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和</a:t>
            </a:r>
            <a:r>
              <a:rPr lang="en-US" altLang="zh-CN" sz="2400" dirty="0">
                <a:latin typeface="+mj-ea"/>
                <a:ea typeface="+mj-ea"/>
                <a:sym typeface="Arial" pitchFamily="34" charset="0"/>
              </a:rPr>
              <a:t>Session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.</a:t>
            </a:r>
            <a:r>
              <a:rPr lang="en-US" altLang="zh-CN" sz="2400" dirty="0">
                <a:latin typeface="+mj-ea"/>
                <a:ea typeface="+mj-ea"/>
                <a:sym typeface="Arial" pitchFamily="34" charset="0"/>
              </a:rPr>
              <a:t>6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 </a:t>
            </a: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HTTP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状态码</a:t>
            </a:r>
            <a:endParaRPr lang="zh-CN" altLang="en-US" sz="2400" dirty="0">
              <a:latin typeface="+mj-ea"/>
              <a:ea typeface="+mj-ea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WEB</a:t>
            </a:r>
            <a:r>
              <a:rPr lang="zh-CN" altLang="en-US" dirty="0" smtClean="0">
                <a:latin typeface="+mj-ea"/>
              </a:rPr>
              <a:t>系统概述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3000"/>
            <a:ext cx="8642350" cy="4714892"/>
          </a:xfrm>
          <a:prstGeom prst="rect">
            <a:avLst/>
          </a:prstGeom>
          <a:ln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80000"/>
              <a:buFont typeface="Wingdings" pitchFamily="2" charset="2"/>
              <a:buChar char="p"/>
              <a:defRPr/>
            </a:pPr>
            <a:r>
              <a:rPr lang="zh-CN" altLang="en-US" sz="2400" dirty="0">
                <a:latin typeface="+mj-ea"/>
              </a:rPr>
              <a:t>什么是</a:t>
            </a:r>
            <a:r>
              <a:rPr lang="en-US" altLang="zh-CN" sz="2400" dirty="0">
                <a:latin typeface="+mj-ea"/>
              </a:rPr>
              <a:t>WEB</a:t>
            </a:r>
            <a:endParaRPr lang="zh-CN" altLang="en-US" sz="2400" dirty="0">
              <a:latin typeface="+mj-ea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Web</a:t>
            </a:r>
            <a:r>
              <a:rPr lang="zh-CN" altLang="en-US" sz="2000" dirty="0" smtClean="0">
                <a:latin typeface="+mn-ea"/>
                <a:ea typeface="+mn-ea"/>
              </a:rPr>
              <a:t>，也称万维网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zh-CN" altLang="en-US" sz="2000" dirty="0" smtClean="0">
                <a:latin typeface="+mn-ea"/>
                <a:ea typeface="+mn-ea"/>
              </a:rPr>
              <a:t>网址以 </a:t>
            </a:r>
            <a:r>
              <a:rPr lang="en-US" altLang="zh-CN" sz="2000" dirty="0" smtClean="0">
                <a:latin typeface="+mn-ea"/>
                <a:ea typeface="+mn-ea"/>
              </a:rPr>
              <a:t>www </a:t>
            </a:r>
            <a:r>
              <a:rPr lang="zh-CN" altLang="en-US" sz="2000" dirty="0" smtClean="0">
                <a:latin typeface="+mn-ea"/>
                <a:ea typeface="+mn-ea"/>
              </a:rPr>
              <a:t>开头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zh-CN" altLang="en-US" sz="2000" dirty="0" smtClean="0">
                <a:latin typeface="+mn-ea"/>
                <a:ea typeface="+mn-ea"/>
              </a:rPr>
              <a:t>，是</a:t>
            </a:r>
            <a:r>
              <a:rPr lang="zh-CN" altLang="en-US" sz="2000" dirty="0">
                <a:latin typeface="+mn-ea"/>
                <a:ea typeface="+mn-ea"/>
              </a:rPr>
              <a:t>一种网络使用</a:t>
            </a:r>
            <a:r>
              <a:rPr lang="zh-CN" altLang="en-US" sz="2000" dirty="0" smtClean="0">
                <a:latin typeface="+mn-ea"/>
                <a:ea typeface="+mn-ea"/>
              </a:rPr>
              <a:t>环境的</a:t>
            </a:r>
            <a:r>
              <a:rPr lang="zh-CN" altLang="en-US" sz="2000" dirty="0" smtClean="0">
                <a:latin typeface="+mn-ea"/>
                <a:ea typeface="+mn-ea"/>
              </a:rPr>
              <a:t>总称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80000"/>
              <a:buFont typeface="Wingdings" pitchFamily="2" charset="2"/>
              <a:buChar char="p"/>
              <a:defRPr/>
            </a:pPr>
            <a:r>
              <a:rPr lang="zh-CN" altLang="en-US" sz="2400" dirty="0">
                <a:latin typeface="+mj-ea"/>
              </a:rPr>
              <a:t>技术角度看</a:t>
            </a:r>
            <a:r>
              <a:rPr lang="en-US" altLang="zh-CN" sz="2400" dirty="0">
                <a:latin typeface="+mj-ea"/>
              </a:rPr>
              <a:t>WEB</a:t>
            </a: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zh-CN" altLang="en-US" sz="2000" dirty="0">
                <a:latin typeface="+mn-ea"/>
                <a:ea typeface="+mn-ea"/>
              </a:rPr>
              <a:t>从技术的角度来看，</a:t>
            </a:r>
            <a:r>
              <a:rPr lang="en-US" altLang="zh-CN" sz="2000" dirty="0">
                <a:latin typeface="+mn-ea"/>
                <a:ea typeface="+mn-ea"/>
              </a:rPr>
              <a:t>Web</a:t>
            </a:r>
            <a:r>
              <a:rPr lang="zh-CN" altLang="en-US" sz="2000" dirty="0">
                <a:latin typeface="+mn-ea"/>
                <a:ea typeface="+mn-ea"/>
              </a:rPr>
              <a:t>技术包含网站网页的布局设计、代码编写、数据库建立、网络</a:t>
            </a:r>
            <a:r>
              <a:rPr lang="zh-CN" altLang="en-US" sz="2000" dirty="0" smtClean="0">
                <a:latin typeface="+mn-ea"/>
                <a:ea typeface="+mn-ea"/>
              </a:rPr>
              <a:t>平台等</a:t>
            </a:r>
            <a:r>
              <a:rPr lang="zh-CN" altLang="en-US" sz="2000" dirty="0">
                <a:latin typeface="+mn-ea"/>
                <a:ea typeface="+mn-ea"/>
              </a:rPr>
              <a:t>相关</a:t>
            </a:r>
            <a:r>
              <a:rPr lang="zh-CN" altLang="en-US" sz="2000" dirty="0" smtClean="0">
                <a:latin typeface="+mn-ea"/>
                <a:ea typeface="+mn-ea"/>
              </a:rPr>
              <a:t>技术</a:t>
            </a:r>
            <a:r>
              <a:rPr lang="en-US" altLang="zh-CN" sz="2000" dirty="0" smtClean="0">
                <a:latin typeface="+mn-ea"/>
                <a:ea typeface="+mn-ea"/>
              </a:rPr>
              <a:t>.</a:t>
            </a: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80000"/>
              <a:buFont typeface="Wingdings" pitchFamily="2" charset="2"/>
              <a:buChar char="p"/>
              <a:defRPr/>
            </a:pPr>
            <a:r>
              <a:rPr lang="zh-CN" altLang="en-US" sz="2400" dirty="0">
                <a:latin typeface="+mj-ea"/>
              </a:rPr>
              <a:t>使用角度看</a:t>
            </a:r>
            <a:r>
              <a:rPr lang="en-US" altLang="zh-CN" sz="2400" dirty="0">
                <a:latin typeface="+mj-ea"/>
              </a:rPr>
              <a:t>WEB</a:t>
            </a:r>
          </a:p>
          <a:p>
            <a:pPr lvl="1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zh-CN" altLang="en-US" sz="2000" dirty="0">
                <a:latin typeface="+mn-ea"/>
                <a:ea typeface="+mn-ea"/>
              </a:rPr>
              <a:t>从网络使用环境的角度来看，</a:t>
            </a:r>
            <a:r>
              <a:rPr lang="en-US" altLang="zh-CN" sz="2000" dirty="0">
                <a:latin typeface="+mn-ea"/>
                <a:ea typeface="+mn-ea"/>
              </a:rPr>
              <a:t>Web</a:t>
            </a:r>
            <a:r>
              <a:rPr lang="zh-CN" altLang="en-US" sz="2000" dirty="0">
                <a:latin typeface="+mn-ea"/>
                <a:ea typeface="+mn-ea"/>
              </a:rPr>
              <a:t>就是我们平常使用浏览器上网时所浏览的网页</a:t>
            </a:r>
            <a:endParaRPr lang="en-US" altLang="zh-CN" sz="2000" dirty="0">
              <a:latin typeface="+mn-ea"/>
              <a:ea typeface="+mn-ea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B/S</a:t>
            </a:r>
            <a:r>
              <a:rPr lang="zh-CN" altLang="en-US" dirty="0" smtClean="0">
                <a:latin typeface="+mj-ea"/>
              </a:rPr>
              <a:t>架构和</a:t>
            </a:r>
            <a:r>
              <a:rPr lang="en-US" altLang="zh-CN" dirty="0" smtClean="0">
                <a:latin typeface="+mj-ea"/>
              </a:rPr>
              <a:t>C/S</a:t>
            </a:r>
            <a:r>
              <a:rPr lang="zh-CN" altLang="en-US" dirty="0" smtClean="0">
                <a:latin typeface="+mj-ea"/>
              </a:rPr>
              <a:t>架构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428750"/>
            <a:ext cx="8412163" cy="2519363"/>
          </a:xfrm>
          <a:prstGeom prst="rect">
            <a:avLst/>
          </a:prstGeom>
          <a:ln/>
        </p:spPr>
        <p:txBody>
          <a:bodyPr/>
          <a:lstStyle/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+mj-ea"/>
                <a:ea typeface="+mj-ea"/>
                <a:sym typeface="Arial" pitchFamily="34" charset="0"/>
              </a:rPr>
              <a:t>B/S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架构</a:t>
            </a:r>
            <a:endParaRPr lang="en-US" altLang="zh-CN" sz="2400" dirty="0">
              <a:latin typeface="+mj-ea"/>
              <a:ea typeface="+mj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B/S(Browser/Server)</a:t>
            </a:r>
            <a:r>
              <a:rPr lang="zh-CN" altLang="en-US" sz="2000" dirty="0">
                <a:latin typeface="+mn-ea"/>
                <a:sym typeface="Arial" pitchFamily="34" charset="0"/>
              </a:rPr>
              <a:t>指浏览器和服务器端，在客户机端不用装专门的软件，只要一个浏览器即可</a:t>
            </a:r>
            <a:endParaRPr lang="en-US" altLang="zh-CN" sz="2000" dirty="0">
              <a:latin typeface="+mn-ea"/>
              <a:sym typeface="Arial" pitchFamily="34" charset="0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+mj-ea"/>
                <a:ea typeface="+mj-ea"/>
              </a:rPr>
              <a:t>C/S</a:t>
            </a:r>
            <a:r>
              <a:rPr lang="zh-CN" altLang="en-US" sz="2400" dirty="0">
                <a:latin typeface="+mj-ea"/>
                <a:ea typeface="+mj-ea"/>
              </a:rPr>
              <a:t>架构</a:t>
            </a:r>
            <a:endParaRPr lang="en-US" altLang="zh-CN" sz="2400" dirty="0">
              <a:latin typeface="+mj-ea"/>
              <a:ea typeface="+mj-ea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C/S(Client/Server)</a:t>
            </a:r>
            <a:r>
              <a:rPr lang="zh-CN" altLang="en-US" sz="2000" dirty="0">
                <a:latin typeface="+mn-ea"/>
                <a:sym typeface="Arial" pitchFamily="34" charset="0"/>
              </a:rPr>
              <a:t>指客户机和服务器，在客户机端必须装客户端软件后才能访问服务器，如</a:t>
            </a:r>
            <a:r>
              <a:rPr lang="en-US" altLang="zh-CN" sz="2000">
                <a:latin typeface="+mn-ea"/>
                <a:sym typeface="Arial" pitchFamily="34" charset="0"/>
              </a:rPr>
              <a:t>QQ</a:t>
            </a:r>
            <a:r>
              <a:rPr lang="zh-CN" altLang="en-US" sz="2000" smtClean="0">
                <a:latin typeface="+mn-ea"/>
                <a:sym typeface="Arial" pitchFamily="34" charset="0"/>
              </a:rPr>
              <a:t>、支付宝等</a:t>
            </a:r>
            <a:endParaRPr lang="zh-CN" altLang="en-US" sz="2000" dirty="0">
              <a:latin typeface="+mn-ea"/>
              <a:sym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571612"/>
            <a:ext cx="664845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857364"/>
            <a:ext cx="5667400" cy="372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B/S</a:t>
            </a:r>
            <a:r>
              <a:rPr lang="zh-CN" altLang="en-US" dirty="0" smtClean="0">
                <a:latin typeface="+mj-ea"/>
              </a:rPr>
              <a:t>架构和</a:t>
            </a:r>
            <a:r>
              <a:rPr lang="en-US" altLang="zh-CN" dirty="0" smtClean="0">
                <a:latin typeface="+mj-ea"/>
              </a:rPr>
              <a:t>C/S</a:t>
            </a:r>
            <a:r>
              <a:rPr lang="zh-CN" altLang="en-US" dirty="0" smtClean="0">
                <a:latin typeface="+mj-ea"/>
              </a:rPr>
              <a:t>架构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785794"/>
            <a:ext cx="8501093" cy="1714512"/>
          </a:xfrm>
          <a:prstGeom prst="rect">
            <a:avLst/>
          </a:prstGeom>
          <a:ln/>
        </p:spPr>
        <p:txBody>
          <a:bodyPr/>
          <a:lstStyle/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 B/S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架构和</a:t>
            </a:r>
            <a:r>
              <a:rPr lang="en-US" altLang="zh-CN" sz="2400" dirty="0">
                <a:latin typeface="+mj-ea"/>
                <a:ea typeface="+mj-ea"/>
                <a:sym typeface="Arial" pitchFamily="34" charset="0"/>
              </a:rPr>
              <a:t>C/S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架构比较</a:t>
            </a:r>
            <a:endParaRPr lang="en-US" altLang="zh-CN" sz="2400" dirty="0">
              <a:latin typeface="+mj-ea"/>
              <a:ea typeface="+mj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 smtClean="0">
                <a:latin typeface="+mn-ea"/>
                <a:sym typeface="Arial" pitchFamily="34" charset="0"/>
              </a:rPr>
              <a:t>1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)B/S</a:t>
            </a:r>
            <a:r>
              <a:rPr lang="zh-CN" altLang="en-US" sz="2000" dirty="0">
                <a:latin typeface="+mn-ea"/>
                <a:sym typeface="Arial" pitchFamily="34" charset="0"/>
              </a:rPr>
              <a:t>架构需要重点考虑系统在不同的浏览器中的兼容性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问题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(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浏览器的内核不同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)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282" y="4429146"/>
            <a:ext cx="8501093" cy="1571622"/>
          </a:xfrm>
          <a:prstGeom prst="rect">
            <a:avLst/>
          </a:prstGeom>
          <a:ln/>
        </p:spPr>
        <p:txBody>
          <a:bodyPr/>
          <a:lstStyle/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endParaRPr lang="en-US" altLang="zh-CN" sz="2000" dirty="0" smtClean="0">
              <a:latin typeface="+mn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 smtClean="0">
                <a:latin typeface="+mn-ea"/>
                <a:sym typeface="Arial" pitchFamily="34" charset="0"/>
              </a:rPr>
              <a:t>2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)C/S </a:t>
            </a:r>
            <a:r>
              <a:rPr lang="zh-CN" altLang="en-US" sz="2000" dirty="0">
                <a:latin typeface="+mn-ea"/>
                <a:sym typeface="Arial" pitchFamily="34" charset="0"/>
              </a:rPr>
              <a:t>架构需要考虑系统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的安装、卸载、升级、</a:t>
            </a:r>
            <a:r>
              <a:rPr lang="zh-CN" altLang="en-US" sz="2000" dirty="0">
                <a:latin typeface="+mn-ea"/>
                <a:sym typeface="Arial" pitchFamily="34" charset="0"/>
              </a:rPr>
              <a:t>支持哪种平台</a:t>
            </a:r>
            <a:r>
              <a:rPr lang="en-US" altLang="zh-CN" sz="2000" dirty="0">
                <a:latin typeface="+mn-ea"/>
                <a:sym typeface="Arial" pitchFamily="34" charset="0"/>
              </a:rPr>
              <a:t>(</a:t>
            </a:r>
            <a:r>
              <a:rPr lang="zh-CN" altLang="en-US" sz="2000" dirty="0">
                <a:latin typeface="+mn-ea"/>
                <a:sym typeface="Arial" pitchFamily="34" charset="0"/>
              </a:rPr>
              <a:t>如</a:t>
            </a:r>
            <a:r>
              <a:rPr lang="en-US" altLang="zh-CN" sz="2000" dirty="0">
                <a:latin typeface="+mn-ea"/>
                <a:sym typeface="Arial" pitchFamily="34" charset="0"/>
              </a:rPr>
              <a:t>win32</a:t>
            </a:r>
            <a:r>
              <a:rPr lang="zh-CN" altLang="en-US" sz="2000" dirty="0">
                <a:latin typeface="+mn-ea"/>
                <a:sym typeface="Arial" pitchFamily="34" charset="0"/>
              </a:rPr>
              <a:t>、</a:t>
            </a:r>
            <a:r>
              <a:rPr lang="en-US" altLang="zh-CN" sz="2000" dirty="0">
                <a:latin typeface="+mn-ea"/>
                <a:sym typeface="Arial" pitchFamily="34" charset="0"/>
              </a:rPr>
              <a:t>win64</a:t>
            </a:r>
            <a:r>
              <a:rPr lang="zh-CN" altLang="en-US" sz="2000" dirty="0">
                <a:latin typeface="+mn-ea"/>
                <a:sym typeface="Arial" pitchFamily="34" charset="0"/>
              </a:rPr>
              <a:t>、</a:t>
            </a:r>
            <a:r>
              <a:rPr lang="en-US" altLang="zh-CN" sz="2000" dirty="0">
                <a:latin typeface="+mn-ea"/>
                <a:sym typeface="Arial" pitchFamily="34" charset="0"/>
              </a:rPr>
              <a:t>linux32</a:t>
            </a:r>
            <a:r>
              <a:rPr lang="zh-CN" altLang="en-US" sz="2000" dirty="0">
                <a:latin typeface="+mn-ea"/>
                <a:sym typeface="Arial" pitchFamily="34" charset="0"/>
              </a:rPr>
              <a:t>等</a:t>
            </a:r>
            <a:r>
              <a:rPr lang="en-US" altLang="zh-CN" sz="2000" dirty="0">
                <a:latin typeface="+mn-ea"/>
                <a:sym typeface="Arial" pitchFamily="34" charset="0"/>
              </a:rPr>
              <a:t>)</a:t>
            </a:r>
            <a:endParaRPr lang="zh-CN" altLang="en-US" sz="2000" dirty="0">
              <a:latin typeface="+mn-ea"/>
              <a:sym typeface="Arial" pitchFamily="34" charset="0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85992"/>
            <a:ext cx="7000924" cy="246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357166"/>
            <a:ext cx="5286412" cy="100013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358246" cy="5072098"/>
          </a:xfrm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     HTTP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协议（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HyperText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 Transfer Protocol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，超文本传输协议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）是用于从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WWW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服务器传输超文本到本地浏览器的传送协议。它可以使浏览器更加高效，使网络传输减少。它不仅保证计算机正确快速地传输超文本文档，还确定传输文档中的哪一部分，以及哪部分内容首先显示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如文本先于图形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等。</a:t>
            </a:r>
          </a:p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    HTTP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是一个应用层协议，由请求和响应构成，是一个标准的客户端服务器模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</a:rPr>
              <a:t>型。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5819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Get</a:t>
            </a:r>
            <a:r>
              <a:rPr lang="zh-CN" altLang="en-US" dirty="0" smtClean="0">
                <a:latin typeface="+mj-ea"/>
              </a:rPr>
              <a:t>请求和</a:t>
            </a:r>
            <a:r>
              <a:rPr lang="en-US" altLang="zh-CN" dirty="0" smtClean="0">
                <a:latin typeface="+mj-ea"/>
              </a:rPr>
              <a:t>Post</a:t>
            </a:r>
            <a:r>
              <a:rPr lang="zh-CN" altLang="en-US" dirty="0" smtClean="0">
                <a:latin typeface="+mj-ea"/>
              </a:rPr>
              <a:t>请求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428750"/>
            <a:ext cx="8412163" cy="2519363"/>
          </a:xfrm>
          <a:prstGeom prst="rect">
            <a:avLst/>
          </a:prstGeom>
          <a:ln/>
        </p:spPr>
        <p:txBody>
          <a:bodyPr/>
          <a:lstStyle/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提交表单</a:t>
            </a:r>
            <a:endParaRPr lang="en-US" altLang="zh-CN" sz="2400" dirty="0">
              <a:latin typeface="+mj-ea"/>
              <a:ea typeface="+mj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zh-CN" altLang="en-US" sz="2000" dirty="0">
                <a:latin typeface="+mn-ea"/>
                <a:sym typeface="Arial" pitchFamily="34" charset="0"/>
              </a:rPr>
              <a:t>提交表单，意味着</a:t>
            </a:r>
            <a:r>
              <a:rPr lang="en-US" altLang="zh-CN" sz="2000" dirty="0">
                <a:latin typeface="+mn-ea"/>
                <a:sym typeface="Arial" pitchFamily="34" charset="0"/>
              </a:rPr>
              <a:t>B</a:t>
            </a:r>
            <a:r>
              <a:rPr lang="zh-CN" altLang="en-US" sz="2000" dirty="0">
                <a:latin typeface="+mn-ea"/>
                <a:sym typeface="Arial" pitchFamily="34" charset="0"/>
              </a:rPr>
              <a:t>向</a:t>
            </a:r>
            <a:r>
              <a:rPr lang="en-US" altLang="zh-CN" sz="2000" dirty="0">
                <a:latin typeface="+mn-ea"/>
                <a:sym typeface="Arial" pitchFamily="34" charset="0"/>
              </a:rPr>
              <a:t>S</a:t>
            </a:r>
            <a:r>
              <a:rPr lang="zh-CN" altLang="en-US" sz="2000" dirty="0">
                <a:latin typeface="+mn-ea"/>
                <a:sym typeface="Arial" pitchFamily="34" charset="0"/>
              </a:rPr>
              <a:t>发送了一个</a:t>
            </a:r>
            <a:r>
              <a:rPr lang="en-US" altLang="zh-CN" sz="2000" dirty="0">
                <a:latin typeface="+mn-ea"/>
                <a:sym typeface="Arial" pitchFamily="34" charset="0"/>
              </a:rPr>
              <a:t>Http</a:t>
            </a:r>
            <a:r>
              <a:rPr lang="zh-CN" altLang="en-US" sz="2000" dirty="0">
                <a:latin typeface="+mn-ea"/>
                <a:sym typeface="Arial" pitchFamily="34" charset="0"/>
              </a:rPr>
              <a:t>请求</a:t>
            </a:r>
            <a:r>
              <a:rPr lang="en-US" altLang="zh-CN" sz="2000" dirty="0">
                <a:latin typeface="+mn-ea"/>
                <a:sym typeface="Arial" pitchFamily="34" charset="0"/>
              </a:rPr>
              <a:t>(Request</a:t>
            </a:r>
            <a:r>
              <a:rPr lang="zh-CN" altLang="en-US" sz="2000" dirty="0">
                <a:latin typeface="+mn-ea"/>
                <a:sym typeface="Arial" pitchFamily="34" charset="0"/>
              </a:rPr>
              <a:t>请求</a:t>
            </a:r>
            <a:r>
              <a:rPr lang="en-US" altLang="zh-CN" sz="2000" dirty="0">
                <a:latin typeface="+mn-ea"/>
                <a:sym typeface="Arial" pitchFamily="34" charset="0"/>
              </a:rPr>
              <a:t>)</a:t>
            </a:r>
            <a:endParaRPr lang="zh-CN" altLang="en-US" sz="2000" dirty="0">
              <a:latin typeface="+mj-ea"/>
              <a:ea typeface="+mj-ea"/>
              <a:sym typeface="Arial" pitchFamily="34" charset="0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2400" dirty="0">
                <a:latin typeface="+mj-ea"/>
                <a:ea typeface="+mj-ea"/>
              </a:rPr>
              <a:t>提交方式</a:t>
            </a:r>
            <a:endParaRPr lang="en-US" altLang="zh-CN" sz="2400" dirty="0">
              <a:latin typeface="+mj-ea"/>
              <a:ea typeface="+mj-ea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zh-CN" altLang="en-US" sz="2000" dirty="0">
                <a:latin typeface="+mn-ea"/>
                <a:sym typeface="Arial" pitchFamily="34" charset="0"/>
              </a:rPr>
              <a:t>表单的提交方式主要有</a:t>
            </a:r>
            <a:r>
              <a:rPr lang="en-US" altLang="zh-CN" sz="2000" dirty="0">
                <a:latin typeface="+mn-ea"/>
                <a:sym typeface="Arial" pitchFamily="34" charset="0"/>
              </a:rPr>
              <a:t>Get</a:t>
            </a:r>
            <a:r>
              <a:rPr lang="zh-CN" altLang="en-US" sz="2000" dirty="0">
                <a:latin typeface="+mn-ea"/>
                <a:sym typeface="Arial" pitchFamily="34" charset="0"/>
              </a:rPr>
              <a:t>和</a:t>
            </a:r>
            <a:r>
              <a:rPr lang="en-US" altLang="zh-CN" sz="2000" dirty="0">
                <a:latin typeface="+mn-ea"/>
                <a:sym typeface="Arial" pitchFamily="34" charset="0"/>
              </a:rPr>
              <a:t>Post</a:t>
            </a:r>
            <a:endParaRPr lang="zh-CN" altLang="en-US" sz="2000" dirty="0">
              <a:latin typeface="+mn-ea"/>
              <a:sym typeface="Arial" pitchFamily="34" charset="0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142875" y="3857625"/>
            <a:ext cx="8858250" cy="2071688"/>
            <a:chOff x="0" y="642918"/>
            <a:chExt cx="9144000" cy="2071702"/>
          </a:xfrm>
        </p:grpSpPr>
        <p:pic>
          <p:nvPicPr>
            <p:cNvPr id="4200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42918"/>
              <a:ext cx="3347569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95073" y="642918"/>
              <a:ext cx="4748927" cy="2000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直接箭头连接符 17"/>
            <p:cNvCxnSpPr/>
            <p:nvPr/>
          </p:nvCxnSpPr>
          <p:spPr>
            <a:xfrm>
              <a:off x="3347884" y="1142984"/>
              <a:ext cx="1047135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003" name="TextBox 18"/>
            <p:cNvSpPr txBox="1">
              <a:spLocks noChangeArrowheads="1"/>
            </p:cNvSpPr>
            <p:nvPr/>
          </p:nvSpPr>
          <p:spPr bwMode="auto">
            <a:xfrm>
              <a:off x="3428992" y="1214423"/>
              <a:ext cx="8572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Get</a:t>
              </a:r>
            </a:p>
            <a:p>
              <a:r>
                <a:rPr lang="zh-CN" altLang="en-US" sz="2400" b="1">
                  <a:solidFill>
                    <a:srgbClr val="FF0000"/>
                  </a:solidFill>
                </a:rPr>
                <a:t>请求</a:t>
              </a:r>
            </a:p>
          </p:txBody>
        </p:sp>
      </p:grp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3" y="3929063"/>
            <a:ext cx="8929687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42888" y="4300538"/>
            <a:ext cx="3843337" cy="230187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2714612" y="3815218"/>
            <a:ext cx="2143140" cy="428628"/>
          </a:xfrm>
          <a:prstGeom prst="wedge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>
                  <a:solidFill>
                    <a:srgbClr val="FF0000"/>
                  </a:solidFill>
                </a:ln>
              </a:rPr>
              <a:t>请求数据在请求头</a:t>
            </a: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214313" y="3929063"/>
            <a:ext cx="8715375" cy="2071687"/>
            <a:chOff x="0" y="3643314"/>
            <a:chExt cx="9144000" cy="2071702"/>
          </a:xfrm>
        </p:grpSpPr>
        <p:pic>
          <p:nvPicPr>
            <p:cNvPr id="4199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643314"/>
              <a:ext cx="3347568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96432" y="3643314"/>
              <a:ext cx="3347568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直接箭头连接符 33"/>
            <p:cNvCxnSpPr>
              <a:stCxn id="32" idx="3"/>
              <a:endCxn id="33" idx="1"/>
            </p:cNvCxnSpPr>
            <p:nvPr/>
          </p:nvCxnSpPr>
          <p:spPr>
            <a:xfrm>
              <a:off x="3347803" y="4679959"/>
              <a:ext cx="2448393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999" name="TextBox 34"/>
            <p:cNvSpPr txBox="1">
              <a:spLocks noChangeArrowheads="1"/>
            </p:cNvSpPr>
            <p:nvPr/>
          </p:nvSpPr>
          <p:spPr bwMode="auto">
            <a:xfrm>
              <a:off x="4000496" y="4500570"/>
              <a:ext cx="128588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Post</a:t>
              </a:r>
              <a:r>
                <a:rPr lang="zh-CN" altLang="en-US" sz="3200" b="1">
                  <a:solidFill>
                    <a:srgbClr val="FF0000"/>
                  </a:solidFill>
                </a:rPr>
                <a:t>请求</a:t>
              </a:r>
            </a:p>
          </p:txBody>
        </p:sp>
      </p:grp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3929063"/>
            <a:ext cx="87153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矩形标注 36"/>
          <p:cNvSpPr/>
          <p:nvPr/>
        </p:nvSpPr>
        <p:spPr>
          <a:xfrm>
            <a:off x="2771536" y="5458292"/>
            <a:ext cx="2143140" cy="428628"/>
          </a:xfrm>
          <a:prstGeom prst="wedge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>
                  <a:solidFill>
                    <a:srgbClr val="FF0000"/>
                  </a:solidFill>
                </a:ln>
              </a:rPr>
              <a:t>请求数据在请求体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14313" y="5997575"/>
            <a:ext cx="3429000" cy="4318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Cookie</a:t>
            </a:r>
            <a:r>
              <a:rPr lang="zh-CN" altLang="en-US" dirty="0" smtClean="0">
                <a:latin typeface="+mj-ea"/>
              </a:rPr>
              <a:t>和</a:t>
            </a:r>
            <a:r>
              <a:rPr lang="en-US" altLang="zh-CN" dirty="0" smtClean="0">
                <a:latin typeface="+mj-ea"/>
              </a:rPr>
              <a:t>Session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428750"/>
            <a:ext cx="8572500" cy="2519363"/>
          </a:xfrm>
          <a:prstGeom prst="rect">
            <a:avLst/>
          </a:prstGeom>
          <a:ln/>
        </p:spPr>
        <p:txBody>
          <a:bodyPr/>
          <a:lstStyle/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+mj-ea"/>
                <a:ea typeface="+mj-ea"/>
                <a:sym typeface="Arial" pitchFamily="34" charset="0"/>
              </a:rPr>
              <a:t>Http</a:t>
            </a:r>
            <a:r>
              <a:rPr lang="zh-CN" altLang="en-US" sz="2400" dirty="0">
                <a:latin typeface="+mj-ea"/>
                <a:ea typeface="+mj-ea"/>
                <a:sym typeface="Arial" pitchFamily="34" charset="0"/>
              </a:rPr>
              <a:t>协议是无状态的</a:t>
            </a:r>
            <a:endParaRPr lang="en-US" altLang="zh-CN" sz="2400" dirty="0">
              <a:latin typeface="+mj-ea"/>
              <a:ea typeface="+mj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Http</a:t>
            </a:r>
            <a:r>
              <a:rPr lang="zh-CN" altLang="en-US" sz="2000" dirty="0">
                <a:latin typeface="+mn-ea"/>
                <a:sym typeface="Arial" pitchFamily="34" charset="0"/>
              </a:rPr>
              <a:t>协议本身是无状态的。</a:t>
            </a:r>
            <a:r>
              <a:rPr lang="zh-CN" altLang="en-US" sz="2000" dirty="0"/>
              <a:t>客户端只需要简单的向服务器端发出请求，客户端和服务器端都没有必要记录彼此过去的行为，每一次请求之间都是</a:t>
            </a:r>
            <a:r>
              <a:rPr lang="zh-CN" altLang="en-US" sz="2000" dirty="0" smtClean="0"/>
              <a:t>独立的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endParaRPr lang="zh-CN" altLang="en-US" sz="2000" dirty="0">
              <a:latin typeface="+mj-ea"/>
              <a:ea typeface="+mj-ea"/>
              <a:sym typeface="Arial" pitchFamily="34" charset="0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Cookie(</a:t>
            </a:r>
            <a:r>
              <a:rPr lang="zh-CN" altLang="en-US" sz="2400" dirty="0" smtClean="0">
                <a:latin typeface="+mj-ea"/>
                <a:ea typeface="+mj-ea"/>
              </a:rPr>
              <a:t>记录用户访问的信息</a:t>
            </a:r>
            <a:r>
              <a:rPr lang="en-US" altLang="zh-CN" sz="2400" dirty="0" smtClean="0">
                <a:latin typeface="+mj-ea"/>
                <a:ea typeface="+mj-ea"/>
              </a:rPr>
              <a:t>)</a:t>
            </a:r>
            <a:endParaRPr lang="en-US" altLang="zh-CN" sz="2400" dirty="0">
              <a:latin typeface="+mj-ea"/>
              <a:ea typeface="+mj-ea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1)</a:t>
            </a:r>
            <a:r>
              <a:rPr lang="zh-CN" altLang="en-US" sz="2000" dirty="0">
                <a:latin typeface="+mn-ea"/>
                <a:sym typeface="Arial" pitchFamily="34" charset="0"/>
              </a:rPr>
              <a:t>、</a:t>
            </a:r>
            <a:r>
              <a:rPr lang="en-US" altLang="zh-CN" sz="2000" dirty="0">
                <a:latin typeface="+mn-ea"/>
                <a:sym typeface="Arial" pitchFamily="34" charset="0"/>
              </a:rPr>
              <a:t>Cookie</a:t>
            </a:r>
            <a:r>
              <a:rPr lang="zh-CN" altLang="en-US" sz="2000" dirty="0">
                <a:latin typeface="+mn-ea"/>
                <a:sym typeface="Arial" pitchFamily="34" charset="0"/>
              </a:rPr>
              <a:t>数据存放在客户的浏览器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上</a:t>
            </a:r>
            <a:endParaRPr lang="en-US" altLang="zh-CN" sz="2000" dirty="0">
              <a:latin typeface="+mn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2)</a:t>
            </a:r>
            <a:r>
              <a:rPr lang="zh-CN" altLang="en-US" sz="2000" dirty="0">
                <a:latin typeface="+mn-ea"/>
                <a:sym typeface="Arial" pitchFamily="34" charset="0"/>
              </a:rPr>
              <a:t>、</a:t>
            </a:r>
            <a:r>
              <a:rPr lang="en-US" sz="2000" dirty="0"/>
              <a:t> </a:t>
            </a:r>
            <a:r>
              <a:rPr lang="en-US" altLang="zh-CN" sz="2000" dirty="0">
                <a:latin typeface="+mn-ea"/>
                <a:sym typeface="Arial" pitchFamily="34" charset="0"/>
              </a:rPr>
              <a:t>Cookie </a:t>
            </a:r>
            <a:r>
              <a:rPr lang="zh-CN" altLang="en-US" sz="2000" dirty="0">
                <a:latin typeface="+mn-ea"/>
                <a:sym typeface="Arial" pitchFamily="34" charset="0"/>
              </a:rPr>
              <a:t>数据是由浏览器按照一定的原则在后台自动发送给服务器</a:t>
            </a:r>
            <a:endParaRPr lang="en-US" altLang="zh-CN" sz="2000" dirty="0">
              <a:latin typeface="+mn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3)</a:t>
            </a:r>
            <a:r>
              <a:rPr lang="zh-CN" altLang="en-US" sz="2000" dirty="0">
                <a:latin typeface="+mn-ea"/>
                <a:sym typeface="Arial" pitchFamily="34" charset="0"/>
              </a:rPr>
              <a:t>、单个</a:t>
            </a:r>
            <a:r>
              <a:rPr lang="en-US" altLang="zh-CN" sz="2000" dirty="0">
                <a:latin typeface="+mn-ea"/>
                <a:sym typeface="Arial" pitchFamily="34" charset="0"/>
              </a:rPr>
              <a:t>Cookie</a:t>
            </a:r>
            <a:r>
              <a:rPr lang="zh-CN" altLang="en-US" sz="2000" dirty="0">
                <a:latin typeface="+mn-ea"/>
                <a:sym typeface="Arial" pitchFamily="34" charset="0"/>
              </a:rPr>
              <a:t>在客户端的限制是</a:t>
            </a:r>
            <a:r>
              <a:rPr lang="en-US" altLang="zh-CN" sz="2000" dirty="0">
                <a:latin typeface="+mn-ea"/>
                <a:sym typeface="Arial" pitchFamily="34" charset="0"/>
              </a:rPr>
              <a:t>3K</a:t>
            </a:r>
            <a:r>
              <a:rPr lang="zh-CN" altLang="en-US" sz="2000" dirty="0">
                <a:latin typeface="+mn-ea"/>
                <a:sym typeface="Arial" pitchFamily="34" charset="0"/>
              </a:rPr>
              <a:t>，就是说一个站点在客户端存放的</a:t>
            </a:r>
            <a:r>
              <a:rPr lang="en-US" altLang="zh-CN" sz="2000" dirty="0">
                <a:latin typeface="+mn-ea"/>
                <a:sym typeface="Arial" pitchFamily="34" charset="0"/>
              </a:rPr>
              <a:t>Cookie</a:t>
            </a:r>
            <a:r>
              <a:rPr lang="zh-CN" altLang="en-US" sz="2000" dirty="0">
                <a:latin typeface="+mn-ea"/>
                <a:sym typeface="Arial" pitchFamily="34" charset="0"/>
              </a:rPr>
              <a:t>不能超过</a:t>
            </a:r>
            <a:r>
              <a:rPr lang="en-US" altLang="zh-CN" sz="2000" dirty="0">
                <a:latin typeface="+mn-ea"/>
                <a:sym typeface="Arial" pitchFamily="34" charset="0"/>
              </a:rPr>
              <a:t>3K</a:t>
            </a:r>
            <a:endParaRPr lang="zh-CN" altLang="en-US" sz="2000" dirty="0">
              <a:latin typeface="+mn-ea"/>
              <a:sym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638425"/>
            <a:ext cx="58578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14438" y="2909888"/>
            <a:ext cx="5572125" cy="2871787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143248"/>
            <a:ext cx="733425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2938" y="5386406"/>
            <a:ext cx="6786562" cy="6858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771536" y="5500702"/>
            <a:ext cx="3014910" cy="428628"/>
          </a:xfrm>
          <a:prstGeom prst="wedgeRectCallou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n>
                  <a:solidFill>
                    <a:srgbClr val="FF0000"/>
                  </a:solidFill>
                </a:ln>
              </a:rPr>
              <a:t>客户端发送的</a:t>
            </a:r>
            <a:r>
              <a:rPr lang="en-US" altLang="zh-CN" dirty="0">
                <a:ln>
                  <a:solidFill>
                    <a:srgbClr val="FF0000"/>
                  </a:solidFill>
                </a:ln>
              </a:rPr>
              <a:t>cookie</a:t>
            </a:r>
            <a:r>
              <a:rPr lang="zh-CN" altLang="en-US" dirty="0">
                <a:ln>
                  <a:solidFill>
                    <a:srgbClr val="FF0000"/>
                  </a:solidFill>
                </a:ln>
              </a:rPr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Cookie</a:t>
            </a:r>
            <a:r>
              <a:rPr lang="zh-CN" altLang="en-US" dirty="0" smtClean="0">
                <a:latin typeface="+mj-ea"/>
              </a:rPr>
              <a:t>和</a:t>
            </a:r>
            <a:r>
              <a:rPr lang="en-US" altLang="zh-CN" dirty="0" smtClean="0">
                <a:latin typeface="+mj-ea"/>
              </a:rPr>
              <a:t>Session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857232"/>
            <a:ext cx="8412163" cy="5214974"/>
          </a:xfrm>
          <a:prstGeom prst="rect">
            <a:avLst/>
          </a:prstGeom>
          <a:ln/>
        </p:spPr>
        <p:txBody>
          <a:bodyPr/>
          <a:lstStyle/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+mj-ea"/>
                <a:ea typeface="+mj-ea"/>
                <a:sym typeface="Arial" pitchFamily="34" charset="0"/>
              </a:rPr>
              <a:t>Session</a:t>
            </a: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1)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、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是一个会话过程，指</a:t>
            </a:r>
            <a:r>
              <a:rPr lang="zh-CN" altLang="en-US" sz="2000" dirty="0" smtClean="0"/>
              <a:t>的就是访问者从到达某个特定主页到离开为止的那段</a:t>
            </a:r>
            <a:r>
              <a:rPr lang="zh-CN" altLang="en-US" sz="2000" dirty="0" smtClean="0"/>
              <a:t>时间；</a:t>
            </a:r>
            <a:endParaRPr lang="en-US" altLang="zh-CN" sz="2000" dirty="0">
              <a:latin typeface="+mn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sym typeface="Arial" pitchFamily="34" charset="0"/>
              </a:rPr>
              <a:t>2)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、</a:t>
            </a:r>
            <a:r>
              <a:rPr lang="zh-CN" altLang="en-US" sz="2000" dirty="0" smtClean="0"/>
              <a:t> ，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Session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是服务器端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机制，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数据</a:t>
            </a:r>
            <a:r>
              <a:rPr lang="zh-CN" altLang="en-US" sz="2000" dirty="0">
                <a:latin typeface="+mn-ea"/>
                <a:sym typeface="Arial" pitchFamily="34" charset="0"/>
              </a:rPr>
              <a:t>存储在服务器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端；</a:t>
            </a:r>
            <a:endParaRPr lang="en-US" altLang="zh-CN" sz="2000" dirty="0">
              <a:latin typeface="+mn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r>
              <a:rPr lang="en-US" altLang="zh-CN" sz="2000" dirty="0">
                <a:latin typeface="+mn-ea"/>
                <a:ea typeface="+mj-ea"/>
                <a:sym typeface="Arial" pitchFamily="34" charset="0"/>
              </a:rPr>
              <a:t>3)</a:t>
            </a:r>
            <a:r>
              <a:rPr lang="zh-CN" altLang="en-US" sz="2000" dirty="0">
                <a:latin typeface="+mn-ea"/>
                <a:ea typeface="+mj-ea"/>
                <a:sym typeface="Arial" pitchFamily="34" charset="0"/>
              </a:rPr>
              <a:t>、</a:t>
            </a:r>
            <a:r>
              <a:rPr lang="en-US" altLang="zh-CN" sz="2000" dirty="0">
                <a:latin typeface="+mn-ea"/>
                <a:ea typeface="+mj-ea"/>
                <a:sym typeface="Arial" pitchFamily="34" charset="0"/>
              </a:rPr>
              <a:t>Session</a:t>
            </a:r>
            <a:r>
              <a:rPr lang="zh-CN" altLang="en-US" sz="2000" dirty="0">
                <a:latin typeface="+mn-ea"/>
                <a:ea typeface="+mj-ea"/>
                <a:sym typeface="Arial" pitchFamily="34" charset="0"/>
              </a:rPr>
              <a:t>有一个超时时间</a:t>
            </a:r>
            <a:r>
              <a:rPr lang="en-US" altLang="zh-CN" sz="2000" dirty="0">
                <a:latin typeface="+mn-ea"/>
                <a:ea typeface="+mj-ea"/>
                <a:sym typeface="Arial" pitchFamily="34" charset="0"/>
              </a:rPr>
              <a:t>(</a:t>
            </a:r>
            <a:r>
              <a:rPr lang="zh-CN" altLang="en-US" sz="2000" dirty="0">
                <a:latin typeface="+mn-ea"/>
                <a:ea typeface="+mj-ea"/>
                <a:sym typeface="Arial" pitchFamily="34" charset="0"/>
              </a:rPr>
              <a:t>默认</a:t>
            </a:r>
            <a:r>
              <a:rPr lang="en-US" altLang="zh-CN" sz="2000" dirty="0">
                <a:latin typeface="+mn-ea"/>
                <a:ea typeface="+mj-ea"/>
                <a:sym typeface="Arial" pitchFamily="34" charset="0"/>
              </a:rPr>
              <a:t>30</a:t>
            </a:r>
            <a:r>
              <a:rPr lang="zh-CN" altLang="en-US" sz="2000" dirty="0">
                <a:latin typeface="+mn-ea"/>
                <a:ea typeface="+mj-ea"/>
                <a:sym typeface="Arial" pitchFamily="34" charset="0"/>
              </a:rPr>
              <a:t>分钟</a:t>
            </a:r>
            <a:r>
              <a:rPr lang="en-US" altLang="zh-CN" sz="2000" dirty="0" smtClean="0">
                <a:latin typeface="+mn-ea"/>
                <a:ea typeface="+mj-ea"/>
                <a:sym typeface="Arial" pitchFamily="34" charset="0"/>
              </a:rPr>
              <a:t>)</a:t>
            </a:r>
            <a:r>
              <a:rPr lang="zh-CN" altLang="en-US" sz="2000" dirty="0" smtClean="0">
                <a:latin typeface="+mn-ea"/>
                <a:ea typeface="+mj-ea"/>
                <a:sym typeface="Arial" pitchFamily="34" charset="0"/>
              </a:rPr>
              <a:t>。</a:t>
            </a:r>
            <a:endParaRPr lang="en-US" altLang="zh-CN" sz="2000" dirty="0" smtClean="0">
              <a:latin typeface="+mn-ea"/>
              <a:ea typeface="+mj-ea"/>
              <a:sym typeface="Arial" pitchFamily="34" charset="0"/>
            </a:endParaRPr>
          </a:p>
          <a:p>
            <a:pPr lvl="1" fontAlgn="auto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defRPr/>
            </a:pPr>
            <a:endParaRPr lang="zh-CN" altLang="en-US" sz="2000" dirty="0">
              <a:latin typeface="+mj-ea"/>
              <a:ea typeface="+mj-ea"/>
              <a:sym typeface="Arial" pitchFamily="34" charset="0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+mj-ea"/>
                <a:ea typeface="+mj-ea"/>
              </a:rPr>
              <a:t>Cookie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Session</a:t>
            </a:r>
            <a:r>
              <a:rPr lang="zh-CN" altLang="en-US" sz="2400" dirty="0">
                <a:latin typeface="+mj-ea"/>
                <a:ea typeface="+mj-ea"/>
              </a:rPr>
              <a:t>的区别与联系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n-ea"/>
                <a:sym typeface="Arial" pitchFamily="34" charset="0"/>
              </a:rPr>
              <a:t> 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   1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、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cookie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数据存放在客户的浏览器上，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session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数据放在服务器上。</a:t>
            </a:r>
          </a:p>
          <a:p>
            <a:r>
              <a:rPr lang="en-US" altLang="zh-CN" sz="2000" dirty="0" smtClean="0">
                <a:latin typeface="+mn-ea"/>
                <a:sym typeface="Arial" pitchFamily="34" charset="0"/>
              </a:rPr>
              <a:t>    2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、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cookie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不是很安全，别人可以分析存放在本地的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COOKIE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并进行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COOKIE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欺骗考虑到安全应当使用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session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。</a:t>
            </a:r>
          </a:p>
          <a:p>
            <a:r>
              <a:rPr lang="en-US" altLang="zh-CN" sz="2000" dirty="0" smtClean="0">
                <a:latin typeface="+mn-ea"/>
                <a:sym typeface="Arial" pitchFamily="34" charset="0"/>
              </a:rPr>
              <a:t>    3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、</a:t>
            </a:r>
            <a:r>
              <a:rPr lang="en-US" altLang="zh-CN" sz="2000" dirty="0" smtClean="0">
                <a:latin typeface="+mn-ea"/>
                <a:sym typeface="Arial" pitchFamily="34" charset="0"/>
              </a:rPr>
              <a:t>session</a:t>
            </a:r>
            <a:r>
              <a:rPr lang="zh-CN" altLang="en-US" sz="2000" dirty="0" smtClean="0">
                <a:latin typeface="+mn-ea"/>
                <a:sym typeface="Arial" pitchFamily="34" charset="0"/>
              </a:rPr>
              <a:t>会在一定时间内保存在服务器上，当访问增多，会比较占用你服务器的资源。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1311</Words>
  <Application>Microsoft Office PowerPoint</Application>
  <PresentationFormat>全屏显示(4:3)</PresentationFormat>
  <Paragraphs>141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课程名</vt:lpstr>
      <vt:lpstr>WEB系统概述</vt:lpstr>
      <vt:lpstr>B/S架构和C/S架构</vt:lpstr>
      <vt:lpstr>B/S架构和C/S架构</vt:lpstr>
      <vt:lpstr>HTTP协议</vt:lpstr>
      <vt:lpstr>Get请求和Post请求</vt:lpstr>
      <vt:lpstr>Cookie和Session</vt:lpstr>
      <vt:lpstr>Cookie和Session</vt:lpstr>
      <vt:lpstr>HTTP状态码</vt:lpstr>
      <vt:lpstr>幻灯片 11</vt:lpstr>
      <vt:lpstr>课程名</vt:lpstr>
      <vt:lpstr>搭建XAMPP</vt:lpstr>
      <vt:lpstr>发布禅道系统</vt:lpstr>
    </vt:vector>
  </TitlesOfParts>
  <Company>ZeLin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B/S架构和C/S架构</dc:title>
  <dc:creator>田新国</dc:creator>
  <cp:lastModifiedBy>My</cp:lastModifiedBy>
  <cp:revision>86</cp:revision>
  <dcterms:created xsi:type="dcterms:W3CDTF">2014-02-23T07:38:59Z</dcterms:created>
  <dcterms:modified xsi:type="dcterms:W3CDTF">2017-06-26T07:41:16Z</dcterms:modified>
</cp:coreProperties>
</file>