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4" r:id="rId2"/>
    <p:sldId id="257" r:id="rId3"/>
    <p:sldId id="258" r:id="rId4"/>
    <p:sldId id="288" r:id="rId5"/>
    <p:sldId id="306" r:id="rId6"/>
    <p:sldId id="289" r:id="rId7"/>
    <p:sldId id="296" r:id="rId8"/>
    <p:sldId id="298" r:id="rId9"/>
    <p:sldId id="290" r:id="rId10"/>
    <p:sldId id="293" r:id="rId11"/>
    <p:sldId id="305" r:id="rId12"/>
    <p:sldId id="307"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FD9B6-256F-47EE-9D15-561AAF1BFDF8}" type="datetimeFigureOut">
              <a:rPr lang="en-TZ" smtClean="0"/>
              <a:t>07/03/2024</a:t>
            </a:fld>
            <a:endParaRPr lang="en-T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ED7D5-D56C-48C7-83C3-5DC000AE43FA}" type="slidenum">
              <a:rPr lang="en-TZ" smtClean="0"/>
              <a:t>‹#›</a:t>
            </a:fld>
            <a:endParaRPr lang="en-TZ"/>
          </a:p>
        </p:txBody>
      </p:sp>
    </p:spTree>
    <p:extLst>
      <p:ext uri="{BB962C8B-B14F-4D97-AF65-F5344CB8AC3E}">
        <p14:creationId xmlns:p14="http://schemas.microsoft.com/office/powerpoint/2010/main" val="355345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5719"/>
            <a:ext cx="9144000" cy="210424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ADE604-6095-4678-BC07-E2D82692C32E}"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3740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96487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030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57213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ADE604-6095-4678-BC07-E2D82692C32E}"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201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ADE604-6095-4678-BC07-E2D82692C32E}"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83208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DE604-6095-4678-BC07-E2D82692C32E}" type="datetimeFigureOut">
              <a:rPr lang="en-US" smtClean="0"/>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93188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ADE604-6095-4678-BC07-E2D82692C32E}"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71933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DE604-6095-4678-BC07-E2D82692C32E}" type="datetimeFigureOut">
              <a:rPr lang="en-US" smtClean="0"/>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77041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1056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822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0164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3043451"/>
            <a:ext cx="10515600" cy="31335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E604-6095-4678-BC07-E2D82692C32E}" type="datetimeFigureOut">
              <a:rPr lang="en-US" smtClean="0"/>
              <a:t>7/3/2024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BFE9-4B9A-47F6-B191-1DB0FEFC8304}" type="slidenum">
              <a:rPr lang="en-US" smtClean="0"/>
              <a:t>‹#›</a:t>
            </a:fld>
            <a:endParaRPr lang="en-US"/>
          </a:p>
        </p:txBody>
      </p:sp>
      <p:sp>
        <p:nvSpPr>
          <p:cNvPr id="7" name="Rectangle 6"/>
          <p:cNvSpPr>
            <a:spLocks noGrp="1" noSelect="1" noRot="1" noMove="1" noResize="1" noEditPoints="1" noAdjustHandles="1" noChangeArrowheads="1" noChangeShapeType="1" noTextEdit="1"/>
          </p:cNvSpPr>
          <p:nvPr userDrawn="1">
            <p:custDataLst>
              <p:tags r:id="rId13"/>
            </p:custDataLst>
          </p:nvPr>
        </p:nvSpPr>
        <p:spPr>
          <a:xfrm>
            <a:off x="0" y="-6522"/>
            <a:ext cx="12192000" cy="13444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a:spLocks noGrp="1" noSelect="1" noRot="1" noMove="1" noResize="1" noEditPoints="1" noAdjustHandles="1" noChangeArrowheads="1" noChangeShapeType="1" noTextEdit="1"/>
          </p:cNvSpPr>
          <p:nvPr userDrawn="1">
            <p:custDataLst>
              <p:tags r:id="rId14"/>
            </p:custDataLst>
          </p:nvPr>
        </p:nvSpPr>
        <p:spPr>
          <a:xfrm>
            <a:off x="2196509" y="204056"/>
            <a:ext cx="8377165" cy="923330"/>
          </a:xfrm>
          <a:prstGeom prst="rect">
            <a:avLst/>
          </a:prstGeom>
          <a:noFill/>
        </p:spPr>
        <p:txBody>
          <a:bodyPr wrap="square" rtlCol="0">
            <a:spAutoFit/>
          </a:bodyPr>
          <a:lstStyle/>
          <a:p>
            <a:r>
              <a:rPr lang="en-US" sz="5400" dirty="0">
                <a:solidFill>
                  <a:schemeClr val="bg1"/>
                </a:solidFill>
                <a:latin typeface="Bodoni MT" panose="02070603080606020203" pitchFamily="18" charset="0"/>
              </a:rPr>
              <a:t>University of Dar es Salaam</a:t>
            </a:r>
          </a:p>
        </p:txBody>
      </p:sp>
      <p:pic>
        <p:nvPicPr>
          <p:cNvPr id="11" name="Picture 10"/>
          <p:cNvPicPr>
            <a:picLocks noGrp="1" noSelect="1" noRot="1" noMove="1" noResize="1" noEditPoints="1" noAdjustHandles="1" noChangeArrowheads="1" noChangeShapeType="1"/>
          </p:cNvPicPr>
          <p:nvPr userDrawn="1">
            <p:custDataLst>
              <p:tags r:id="rId15"/>
            </p:custDataLst>
          </p:nvPr>
        </p:nvPicPr>
        <p:blipFill rotWithShape="1">
          <a:blip r:embed="rId16" cstate="print">
            <a:extLst>
              <a:ext uri="{BEBA8EAE-BF5A-486C-A8C5-ECC9F3942E4B}">
                <a14:imgProps xmlns:a14="http://schemas.microsoft.com/office/drawing/2010/main">
                  <a14:imgLayer r:embed="rId17">
                    <a14:imgEffect>
                      <a14:backgroundRemoval t="5418" b="89955" l="3837" r="85214">
                        <a14:foregroundMark x1="8126" y1="74041" x2="48081" y2="88713"/>
                        <a14:foregroundMark x1="14673" y1="73025" x2="8691" y2="78104"/>
                        <a14:foregroundMark x1="76298" y1="74944" x2="81941" y2="78781"/>
                      </a14:backgroundRemoval>
                    </a14:imgEffect>
                  </a14:imgLayer>
                </a14:imgProps>
              </a:ext>
              <a:ext uri="{28A0092B-C50C-407E-A947-70E740481C1C}">
                <a14:useLocalDpi xmlns:a14="http://schemas.microsoft.com/office/drawing/2010/main" val="0"/>
              </a:ext>
            </a:extLst>
          </a:blip>
          <a:srcRect l="4286" t="5714" r="15078" b="10053"/>
          <a:stretch/>
        </p:blipFill>
        <p:spPr>
          <a:xfrm>
            <a:off x="838200" y="19640"/>
            <a:ext cx="1236969" cy="1292162"/>
          </a:xfrm>
          <a:prstGeom prst="rect">
            <a:avLst/>
          </a:prstGeom>
        </p:spPr>
      </p:pic>
    </p:spTree>
    <p:extLst>
      <p:ext uri="{BB962C8B-B14F-4D97-AF65-F5344CB8AC3E}">
        <p14:creationId xmlns:p14="http://schemas.microsoft.com/office/powerpoint/2010/main" val="215097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261C-1F74-B5AE-96DE-33E6E8110864}"/>
              </a:ext>
            </a:extLst>
          </p:cNvPr>
          <p:cNvSpPr>
            <a:spLocks noGrp="1"/>
          </p:cNvSpPr>
          <p:nvPr>
            <p:ph type="title"/>
          </p:nvPr>
        </p:nvSpPr>
        <p:spPr>
          <a:xfrm>
            <a:off x="838200" y="1401647"/>
            <a:ext cx="10515600" cy="1754508"/>
          </a:xfrm>
        </p:spPr>
        <p:txBody>
          <a:bodyPr>
            <a:normAutofit fontScale="90000"/>
          </a:bodyPr>
          <a:lstStyle/>
          <a:p>
            <a:pPr algn="ctr"/>
            <a:r>
              <a:rPr lang="en-GB" sz="3600" b="1" kern="0" dirty="0">
                <a:solidFill>
                  <a:srgbClr val="000000"/>
                </a:solidFill>
                <a:latin typeface="Arial" panose="020B0604020202020204" pitchFamily="34" charset="0"/>
                <a:ea typeface="Arial"/>
                <a:cs typeface="Arial" panose="020B0604020202020204" pitchFamily="34" charset="0"/>
                <a:sym typeface="Arial"/>
              </a:rPr>
              <a:t>COLLEGE OF INFORMATION AND COMMUNICATION TECHNOLOGIES</a:t>
            </a:r>
            <a:br>
              <a:rPr lang="en-GB" sz="3600" b="1" kern="0" dirty="0">
                <a:solidFill>
                  <a:srgbClr val="000000"/>
                </a:solidFill>
                <a:latin typeface="Arial" panose="020B0604020202020204" pitchFamily="34" charset="0"/>
                <a:ea typeface="Arial"/>
                <a:cs typeface="Arial" panose="020B0604020202020204" pitchFamily="34" charset="0"/>
                <a:sym typeface="Arial"/>
              </a:rPr>
            </a:br>
            <a:br>
              <a:rPr lang="en-GB" sz="3600" b="1" kern="0" dirty="0">
                <a:solidFill>
                  <a:srgbClr val="000000"/>
                </a:solidFill>
                <a:latin typeface="Arial" panose="020B0604020202020204" pitchFamily="34" charset="0"/>
                <a:ea typeface="Arial"/>
                <a:cs typeface="Arial" panose="020B0604020202020204" pitchFamily="34" charset="0"/>
                <a:sym typeface="Arial"/>
              </a:rPr>
            </a:br>
            <a:r>
              <a:rPr lang="en-GB" sz="3600" b="1" kern="0" dirty="0">
                <a:solidFill>
                  <a:srgbClr val="000000"/>
                </a:solidFill>
                <a:latin typeface="Arial" panose="020B0604020202020204" pitchFamily="34" charset="0"/>
                <a:ea typeface="Arial"/>
                <a:cs typeface="Arial" panose="020B0604020202020204" pitchFamily="34" charset="0"/>
                <a:sym typeface="Arial"/>
              </a:rPr>
              <a:t>Department of Computer Science &amp; Engineering</a:t>
            </a:r>
            <a:endParaRPr lang="en-US" sz="3600" dirty="0"/>
          </a:p>
        </p:txBody>
      </p:sp>
      <p:sp>
        <p:nvSpPr>
          <p:cNvPr id="3" name="Content Placeholder 2">
            <a:extLst>
              <a:ext uri="{FF2B5EF4-FFF2-40B4-BE49-F238E27FC236}">
                <a16:creationId xmlns:a16="http://schemas.microsoft.com/office/drawing/2014/main" id="{51611368-411D-9F66-2BAE-98DDF420C033}"/>
              </a:ext>
            </a:extLst>
          </p:cNvPr>
          <p:cNvSpPr>
            <a:spLocks noGrp="1"/>
          </p:cNvSpPr>
          <p:nvPr>
            <p:ph idx="1"/>
          </p:nvPr>
        </p:nvSpPr>
        <p:spPr>
          <a:xfrm>
            <a:off x="838200" y="3883742"/>
            <a:ext cx="10515600" cy="2293220"/>
          </a:xfrm>
        </p:spPr>
        <p:txBody>
          <a:bodyPr>
            <a:normAutofit/>
          </a:bodyPr>
          <a:lstStyle/>
          <a:p>
            <a:pPr marL="0" indent="0" algn="ctr">
              <a:buNone/>
            </a:pPr>
            <a:r>
              <a:rPr lang="en-US" sz="3600" dirty="0"/>
              <a:t>IS 335 / CS 498: FINAL YEAR PROJECT</a:t>
            </a:r>
          </a:p>
          <a:p>
            <a:pPr marL="0" indent="0" algn="ctr">
              <a:buNone/>
            </a:pPr>
            <a:r>
              <a:rPr lang="en-US" sz="3200" dirty="0"/>
              <a:t>SEMISTER 2 PRESENTATION</a:t>
            </a:r>
          </a:p>
          <a:p>
            <a:pPr marL="0" indent="0" algn="ctr">
              <a:buNone/>
            </a:pPr>
            <a:endParaRPr lang="en-US" dirty="0"/>
          </a:p>
          <a:p>
            <a:pPr marL="0" indent="0" algn="ctr">
              <a:buNone/>
            </a:pPr>
            <a:r>
              <a:rPr lang="en-US" dirty="0"/>
              <a:t>PROJECT TITLE: </a:t>
            </a:r>
            <a:r>
              <a:rPr lang="en-US" b="1" dirty="0"/>
              <a:t>TANZANIA BLOOD DONORS APP</a:t>
            </a:r>
          </a:p>
        </p:txBody>
      </p:sp>
    </p:spTree>
    <p:extLst>
      <p:ext uri="{BB962C8B-B14F-4D97-AF65-F5344CB8AC3E}">
        <p14:creationId xmlns:p14="http://schemas.microsoft.com/office/powerpoint/2010/main" val="104998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EC4A27F-9E42-9950-2CCF-24E2EC6809BD}"/>
              </a:ext>
            </a:extLst>
          </p:cNvPr>
          <p:cNvSpPr>
            <a:spLocks noGrp="1"/>
          </p:cNvSpPr>
          <p:nvPr>
            <p:ph idx="1"/>
          </p:nvPr>
        </p:nvSpPr>
        <p:spPr>
          <a:xfrm>
            <a:off x="289928" y="1960880"/>
            <a:ext cx="11612144" cy="4632959"/>
          </a:xfrm>
        </p:spPr>
        <p:txBody>
          <a:bodyPr>
            <a:normAutofit/>
          </a:bodyPr>
          <a:lstStyle/>
          <a:p>
            <a:pPr algn="l">
              <a:buFont typeface="+mj-lt"/>
              <a:buAutoNum type="arabicPeriod" startAt="4"/>
            </a:pPr>
            <a:r>
              <a:rPr lang="en-US" sz="3200" b="1" i="0" dirty="0">
                <a:solidFill>
                  <a:srgbClr val="0D0D0D"/>
                </a:solidFill>
                <a:effectLst/>
                <a:highlight>
                  <a:srgbClr val="FFFFFF"/>
                </a:highlight>
                <a:latin typeface="Söhne"/>
              </a:rPr>
              <a:t>Blood Requests Management</a:t>
            </a:r>
            <a:endParaRPr lang="en-US" sz="3200" b="0" i="0" dirty="0">
              <a:solidFill>
                <a:srgbClr val="0D0D0D"/>
              </a:solidFill>
              <a:effectLst/>
              <a:highlight>
                <a:srgbClr val="FFFFFF"/>
              </a:highlight>
              <a:latin typeface="Söhne"/>
            </a:endParaRPr>
          </a:p>
          <a:p>
            <a:pPr marL="0" indent="0" algn="l">
              <a:buNone/>
            </a:pPr>
            <a:r>
              <a:rPr lang="en-US" sz="3200" b="0" i="0" dirty="0">
                <a:solidFill>
                  <a:srgbClr val="0D0D0D"/>
                </a:solidFill>
                <a:effectLst/>
                <a:highlight>
                  <a:srgbClr val="FFFFFF"/>
                </a:highlight>
                <a:latin typeface="Söhne"/>
              </a:rPr>
              <a:t>Admins can oversee and manage all blood requests made through the </a:t>
            </a:r>
            <a:r>
              <a:rPr lang="en-US" sz="3200" b="0" i="0" dirty="0" err="1">
                <a:solidFill>
                  <a:srgbClr val="0D0D0D"/>
                </a:solidFill>
                <a:effectLst/>
                <a:highlight>
                  <a:srgbClr val="FFFFFF"/>
                </a:highlight>
                <a:latin typeface="Söhne"/>
              </a:rPr>
              <a:t>RedBridge</a:t>
            </a:r>
            <a:r>
              <a:rPr lang="en-US" sz="3200" b="0" i="0" dirty="0">
                <a:solidFill>
                  <a:srgbClr val="0D0D0D"/>
                </a:solidFill>
                <a:effectLst/>
                <a:highlight>
                  <a:srgbClr val="FFFFFF"/>
                </a:highlight>
                <a:latin typeface="Söhne"/>
              </a:rPr>
              <a:t> platform in this section.</a:t>
            </a:r>
          </a:p>
          <a:p>
            <a:pPr algn="l">
              <a:buFont typeface="+mj-lt"/>
              <a:buAutoNum type="arabicPeriod" startAt="5"/>
            </a:pPr>
            <a:r>
              <a:rPr lang="en-US" sz="3200" b="1" i="0" dirty="0">
                <a:solidFill>
                  <a:srgbClr val="0D0D0D"/>
                </a:solidFill>
                <a:effectLst/>
                <a:highlight>
                  <a:srgbClr val="FFFFFF"/>
                </a:highlight>
                <a:latin typeface="Söhne"/>
              </a:rPr>
              <a:t>Blood Entries Management</a:t>
            </a:r>
            <a:endParaRPr lang="en-US" sz="3200" dirty="0">
              <a:solidFill>
                <a:srgbClr val="0D0D0D"/>
              </a:solidFill>
              <a:highlight>
                <a:srgbClr val="FFFFFF"/>
              </a:highlight>
              <a:latin typeface="Söhne"/>
            </a:endParaRPr>
          </a:p>
          <a:p>
            <a:pPr marL="0" indent="0" algn="l">
              <a:buNone/>
            </a:pPr>
            <a:r>
              <a:rPr lang="en-US" sz="3200" b="0" i="0" dirty="0">
                <a:solidFill>
                  <a:srgbClr val="0D0D0D"/>
                </a:solidFill>
                <a:effectLst/>
                <a:highlight>
                  <a:srgbClr val="FFFFFF"/>
                </a:highlight>
                <a:latin typeface="Söhne"/>
              </a:rPr>
              <a:t>This section allows admins to view and manage all blood entries submitted by blood centers.</a:t>
            </a:r>
          </a:p>
          <a:p>
            <a:pPr marL="0" indent="0" eaLnBrk="1" hangingPunct="1">
              <a:lnSpc>
                <a:spcPct val="100000"/>
              </a:lnSpc>
              <a:spcBef>
                <a:spcPct val="0"/>
              </a:spcBef>
              <a:spcAft>
                <a:spcPts val="600"/>
              </a:spcAft>
              <a:buNone/>
            </a:pPr>
            <a:endParaRPr lang="en-US" sz="3200" dirty="0">
              <a:latin typeface="Calibri" charset="0"/>
            </a:endParaRPr>
          </a:p>
        </p:txBody>
      </p:sp>
    </p:spTree>
    <p:extLst>
      <p:ext uri="{BB962C8B-B14F-4D97-AF65-F5344CB8AC3E}">
        <p14:creationId xmlns:p14="http://schemas.microsoft.com/office/powerpoint/2010/main" val="323650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36E2573-22B4-7317-3511-BFEDA81224EF}"/>
              </a:ext>
            </a:extLst>
          </p:cNvPr>
          <p:cNvSpPr>
            <a:spLocks noGrp="1"/>
          </p:cNvSpPr>
          <p:nvPr>
            <p:ph idx="1"/>
          </p:nvPr>
        </p:nvSpPr>
        <p:spPr>
          <a:xfrm>
            <a:off x="4788311" y="2949677"/>
            <a:ext cx="1307690" cy="875072"/>
          </a:xfrm>
        </p:spPr>
        <p:txBody>
          <a:bodyPr/>
          <a:lstStyle/>
          <a:p>
            <a:pPr marL="0" indent="0">
              <a:buNone/>
            </a:pPr>
            <a:r>
              <a:rPr lang="en-US" dirty="0"/>
              <a:t>Demo</a:t>
            </a:r>
          </a:p>
        </p:txBody>
      </p:sp>
    </p:spTree>
    <p:extLst>
      <p:ext uri="{BB962C8B-B14F-4D97-AF65-F5344CB8AC3E}">
        <p14:creationId xmlns:p14="http://schemas.microsoft.com/office/powerpoint/2010/main" val="19100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00A3-FA32-402C-9A78-235CEBA27A66}"/>
              </a:ext>
            </a:extLst>
          </p:cNvPr>
          <p:cNvSpPr>
            <a:spLocks noGrp="1"/>
          </p:cNvSpPr>
          <p:nvPr>
            <p:ph type="title"/>
          </p:nvPr>
        </p:nvSpPr>
        <p:spPr>
          <a:xfrm>
            <a:off x="838200" y="1401648"/>
            <a:ext cx="10515600" cy="387824"/>
          </a:xfrm>
        </p:spPr>
        <p:txBody>
          <a:bodyPr>
            <a:noAutofit/>
          </a:bodyPr>
          <a:lstStyle/>
          <a:p>
            <a:r>
              <a:rPr lang="en-US" sz="2800" b="1" dirty="0"/>
              <a:t>Future Prospect of Tanzania Blood Donors App</a:t>
            </a:r>
          </a:p>
        </p:txBody>
      </p:sp>
      <p:sp>
        <p:nvSpPr>
          <p:cNvPr id="3" name="Content Placeholder 2">
            <a:extLst>
              <a:ext uri="{FF2B5EF4-FFF2-40B4-BE49-F238E27FC236}">
                <a16:creationId xmlns:a16="http://schemas.microsoft.com/office/drawing/2014/main" id="{5538EBDC-1CC0-BEF9-0EC9-41673715EC50}"/>
              </a:ext>
            </a:extLst>
          </p:cNvPr>
          <p:cNvSpPr>
            <a:spLocks noGrp="1"/>
          </p:cNvSpPr>
          <p:nvPr>
            <p:ph idx="1"/>
          </p:nvPr>
        </p:nvSpPr>
        <p:spPr>
          <a:xfrm>
            <a:off x="157315" y="2015613"/>
            <a:ext cx="11523407" cy="4660490"/>
          </a:xfrm>
        </p:spPr>
        <p:txBody>
          <a:bodyPr>
            <a:normAutofit fontScale="92500" lnSpcReduction="20000"/>
          </a:bodyPr>
          <a:lstStyle/>
          <a:p>
            <a:r>
              <a:rPr lang="en-US" dirty="0"/>
              <a:t>Donor User Interface: Currently, donor registration is managed by blood centers. Implement a dedicated donor user interface within the app to allow donors to register, manage their profiles, and schedule donations directly.</a:t>
            </a:r>
          </a:p>
          <a:p>
            <a:r>
              <a:rPr lang="en-US" dirty="0"/>
              <a:t>Reports for Blood Centers and Admin Actions: Develop comprehensive reporting functionalities within both the app and web interface. This should include reports on blood requests, blood submissions, and other relevant actions performed by blood centers and administrators.</a:t>
            </a:r>
          </a:p>
          <a:p>
            <a:r>
              <a:rPr lang="en-US" dirty="0"/>
              <a:t>Response Flow for Blood Requests and Submissions in Admin Web: Enhance the admin web interface to handle response flows effectively for blood requests and submissions. This includes reviewing requests, approving or rejecting submissions, and managing the flow of blood inventory.  </a:t>
            </a:r>
          </a:p>
          <a:p>
            <a:r>
              <a:rPr lang="en-US" dirty="0"/>
              <a:t>Forgot Password Flow in </a:t>
            </a:r>
            <a:r>
              <a:rPr lang="en-US" dirty="0" err="1"/>
              <a:t>Frontend:Implement</a:t>
            </a:r>
            <a:r>
              <a:rPr lang="en-US" dirty="0"/>
              <a:t> a "Forgot Password" feature in the frontend of the app to allow users (both donors and administrators) to reset their passwords securely.</a:t>
            </a:r>
          </a:p>
        </p:txBody>
      </p:sp>
    </p:spTree>
    <p:extLst>
      <p:ext uri="{BB962C8B-B14F-4D97-AF65-F5344CB8AC3E}">
        <p14:creationId xmlns:p14="http://schemas.microsoft.com/office/powerpoint/2010/main" val="18831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58845-6569-2BF3-36DC-DC8BFBD0FFA5}"/>
              </a:ext>
            </a:extLst>
          </p:cNvPr>
          <p:cNvSpPr>
            <a:spLocks noGrp="1"/>
          </p:cNvSpPr>
          <p:nvPr>
            <p:ph idx="1"/>
          </p:nvPr>
        </p:nvSpPr>
        <p:spPr>
          <a:xfrm>
            <a:off x="838200" y="3329609"/>
            <a:ext cx="10515600" cy="1808921"/>
          </a:xfrm>
        </p:spPr>
        <p:txBody>
          <a:bodyPr/>
          <a:lstStyle/>
          <a:p>
            <a:pPr marL="0" indent="0" algn="ctr">
              <a:buNone/>
            </a:pPr>
            <a:r>
              <a:rPr lang="en-US" dirty="0"/>
              <a:t> Thank you…</a:t>
            </a:r>
          </a:p>
        </p:txBody>
      </p:sp>
    </p:spTree>
    <p:extLst>
      <p:ext uri="{BB962C8B-B14F-4D97-AF65-F5344CB8AC3E}">
        <p14:creationId xmlns:p14="http://schemas.microsoft.com/office/powerpoint/2010/main" val="187359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4953AF-1831-42DC-56CA-E496ED8DFFDE}"/>
              </a:ext>
            </a:extLst>
          </p:cNvPr>
          <p:cNvSpPr txBox="1">
            <a:spLocks/>
          </p:cNvSpPr>
          <p:nvPr/>
        </p:nvSpPr>
        <p:spPr>
          <a:xfrm>
            <a:off x="289928" y="1602657"/>
            <a:ext cx="11648072" cy="7374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400" b="1" i="0" u="none" strike="noStrike" cap="none">
                <a:solidFill>
                  <a:srgbClr val="FF5252"/>
                </a:solidFill>
                <a:effectLst>
                  <a:outerShdw blurRad="38100" dist="38100" dir="2700000" algn="tl">
                    <a:srgbClr val="000000">
                      <a:alpha val="43137"/>
                    </a:srgbClr>
                  </a:outerShdw>
                </a:effectLst>
                <a:latin typeface="Proxima Nova" charset="0"/>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srgbClr val="000000"/>
              </a:buClr>
            </a:pPr>
            <a:r>
              <a:rPr lang="en-US" sz="2800" kern="0" dirty="0">
                <a:solidFill>
                  <a:schemeClr val="tx1"/>
                </a:solidFill>
                <a:latin typeface="Proxima Nova"/>
                <a:ea typeface="Proxima Nova"/>
                <a:cs typeface="Proxima Nova"/>
                <a:sym typeface="Proxima Nova"/>
              </a:rPr>
              <a:t>GROUP MEMBERS</a:t>
            </a:r>
          </a:p>
          <a:p>
            <a:pPr>
              <a:buClr>
                <a:srgbClr val="000000"/>
              </a:buClr>
            </a:pPr>
            <a:endParaRPr lang="en-US" sz="2800" kern="0" dirty="0">
              <a:latin typeface="Proxima Nova"/>
              <a:ea typeface="Proxima Nova"/>
              <a:cs typeface="Proxima Nova"/>
              <a:sym typeface="Proxima Nova"/>
            </a:endParaRPr>
          </a:p>
        </p:txBody>
      </p:sp>
      <p:graphicFrame>
        <p:nvGraphicFramePr>
          <p:cNvPr id="8" name="Content Placeholder 7">
            <a:extLst>
              <a:ext uri="{FF2B5EF4-FFF2-40B4-BE49-F238E27FC236}">
                <a16:creationId xmlns:a16="http://schemas.microsoft.com/office/drawing/2014/main" id="{48597031-3AAC-227C-536F-BDC4CC6ADA3D}"/>
              </a:ext>
            </a:extLst>
          </p:cNvPr>
          <p:cNvGraphicFramePr>
            <a:graphicFrameLocks noGrp="1"/>
          </p:cNvGraphicFramePr>
          <p:nvPr>
            <p:ph idx="1"/>
            <p:extLst>
              <p:ext uri="{D42A27DB-BD31-4B8C-83A1-F6EECF244321}">
                <p14:modId xmlns:p14="http://schemas.microsoft.com/office/powerpoint/2010/main" val="1819915769"/>
              </p:ext>
            </p:extLst>
          </p:nvPr>
        </p:nvGraphicFramePr>
        <p:xfrm>
          <a:off x="363794" y="2261419"/>
          <a:ext cx="9822424" cy="3844412"/>
        </p:xfrm>
        <a:graphic>
          <a:graphicData uri="http://schemas.openxmlformats.org/drawingml/2006/table">
            <a:tbl>
              <a:tblPr firstRow="1" bandRow="1">
                <a:tableStyleId>{5C22544A-7EE6-4342-B048-85BDC9FD1C3A}</a:tableStyleId>
              </a:tblPr>
              <a:tblGrid>
                <a:gridCol w="2455606">
                  <a:extLst>
                    <a:ext uri="{9D8B030D-6E8A-4147-A177-3AD203B41FA5}">
                      <a16:colId xmlns:a16="http://schemas.microsoft.com/office/drawing/2014/main" val="1725893348"/>
                    </a:ext>
                  </a:extLst>
                </a:gridCol>
                <a:gridCol w="2455606">
                  <a:extLst>
                    <a:ext uri="{9D8B030D-6E8A-4147-A177-3AD203B41FA5}">
                      <a16:colId xmlns:a16="http://schemas.microsoft.com/office/drawing/2014/main" val="3771167722"/>
                    </a:ext>
                  </a:extLst>
                </a:gridCol>
                <a:gridCol w="2455606">
                  <a:extLst>
                    <a:ext uri="{9D8B030D-6E8A-4147-A177-3AD203B41FA5}">
                      <a16:colId xmlns:a16="http://schemas.microsoft.com/office/drawing/2014/main" val="2406674343"/>
                    </a:ext>
                  </a:extLst>
                </a:gridCol>
                <a:gridCol w="2455606">
                  <a:extLst>
                    <a:ext uri="{9D8B030D-6E8A-4147-A177-3AD203B41FA5}">
                      <a16:colId xmlns:a16="http://schemas.microsoft.com/office/drawing/2014/main" val="2122576011"/>
                    </a:ext>
                  </a:extLst>
                </a:gridCol>
              </a:tblGrid>
              <a:tr h="961103">
                <a:tc>
                  <a:txBody>
                    <a:bodyPr/>
                    <a:lstStyle/>
                    <a:p>
                      <a:r>
                        <a:rPr lang="en-US" dirty="0"/>
                        <a:t>NAME</a:t>
                      </a:r>
                    </a:p>
                  </a:txBody>
                  <a:tcPr/>
                </a:tc>
                <a:tc>
                  <a:txBody>
                    <a:bodyPr/>
                    <a:lstStyle/>
                    <a:p>
                      <a:r>
                        <a:rPr lang="en-US" dirty="0"/>
                        <a:t>REG NUMBER</a:t>
                      </a:r>
                    </a:p>
                  </a:txBody>
                  <a:tcPr/>
                </a:tc>
                <a:tc>
                  <a:txBody>
                    <a:bodyPr/>
                    <a:lstStyle/>
                    <a:p>
                      <a:r>
                        <a:rPr lang="en-US" dirty="0"/>
                        <a:t>COURSE</a:t>
                      </a:r>
                    </a:p>
                  </a:txBody>
                  <a:tcPr/>
                </a:tc>
                <a:tc>
                  <a:txBody>
                    <a:bodyPr/>
                    <a:lstStyle/>
                    <a:p>
                      <a:r>
                        <a:rPr lang="en-US" dirty="0"/>
                        <a:t>MODULE</a:t>
                      </a:r>
                    </a:p>
                  </a:txBody>
                  <a:tcPr/>
                </a:tc>
                <a:extLst>
                  <a:ext uri="{0D108BD9-81ED-4DB2-BD59-A6C34878D82A}">
                    <a16:rowId xmlns:a16="http://schemas.microsoft.com/office/drawing/2014/main" val="201088272"/>
                  </a:ext>
                </a:extLst>
              </a:tr>
              <a:tr h="9611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SAMWEL P WILSON</a:t>
                      </a:r>
                    </a:p>
                    <a:p>
                      <a:endParaRPr lang="en-US" dirty="0"/>
                    </a:p>
                  </a:txBody>
                  <a:tcPr/>
                </a:tc>
                <a:tc>
                  <a:txBody>
                    <a:bodyPr/>
                    <a:lstStyle/>
                    <a:p>
                      <a:r>
                        <a:rPr lang="en-US" dirty="0"/>
                        <a:t>2021-04-12578</a:t>
                      </a:r>
                    </a:p>
                  </a:txBody>
                  <a:tcPr/>
                </a:tc>
                <a:tc>
                  <a:txBody>
                    <a:bodyPr/>
                    <a:lstStyle/>
                    <a:p>
                      <a:r>
                        <a:rPr lang="en-US" dirty="0"/>
                        <a:t>CS</a:t>
                      </a:r>
                    </a:p>
                  </a:txBody>
                  <a:tcPr/>
                </a:tc>
                <a:tc>
                  <a:txBody>
                    <a:bodyPr/>
                    <a:lstStyle/>
                    <a:p>
                      <a:r>
                        <a:rPr lang="en-US" dirty="0"/>
                        <a:t>Backend</a:t>
                      </a:r>
                    </a:p>
                  </a:txBody>
                  <a:tcPr/>
                </a:tc>
                <a:extLst>
                  <a:ext uri="{0D108BD9-81ED-4DB2-BD59-A6C34878D82A}">
                    <a16:rowId xmlns:a16="http://schemas.microsoft.com/office/drawing/2014/main" val="3643003275"/>
                  </a:ext>
                </a:extLst>
              </a:tr>
              <a:tr h="961103">
                <a:tc>
                  <a:txBody>
                    <a:bodyPr/>
                    <a:lstStyle/>
                    <a:p>
                      <a:r>
                        <a:rPr lang="en-US" dirty="0"/>
                        <a:t>ROSE J ENOSI</a:t>
                      </a:r>
                    </a:p>
                  </a:txBody>
                  <a:tcPr/>
                </a:tc>
                <a:tc>
                  <a:txBody>
                    <a:bodyPr/>
                    <a:lstStyle/>
                    <a:p>
                      <a:r>
                        <a:rPr lang="en-US" dirty="0"/>
                        <a:t>2021-04-01727</a:t>
                      </a:r>
                    </a:p>
                  </a:txBody>
                  <a:tcPr/>
                </a:tc>
                <a:tc>
                  <a:txBody>
                    <a:bodyPr/>
                    <a:lstStyle/>
                    <a:p>
                      <a:r>
                        <a:rPr lang="en-US" dirty="0"/>
                        <a:t>BIT</a:t>
                      </a:r>
                    </a:p>
                  </a:txBody>
                  <a:tcPr/>
                </a:tc>
                <a:tc>
                  <a:txBody>
                    <a:bodyPr/>
                    <a:lstStyle/>
                    <a:p>
                      <a:r>
                        <a:rPr lang="en-US" dirty="0"/>
                        <a:t>Mobile Application</a:t>
                      </a:r>
                    </a:p>
                  </a:txBody>
                  <a:tcPr/>
                </a:tc>
                <a:extLst>
                  <a:ext uri="{0D108BD9-81ED-4DB2-BD59-A6C34878D82A}">
                    <a16:rowId xmlns:a16="http://schemas.microsoft.com/office/drawing/2014/main" val="2655985707"/>
                  </a:ext>
                </a:extLst>
              </a:tr>
              <a:tr h="961103">
                <a:tc>
                  <a:txBody>
                    <a:bodyPr/>
                    <a:lstStyle/>
                    <a:p>
                      <a:r>
                        <a:rPr lang="en-US" dirty="0"/>
                        <a:t>YUSTO R ERNEST</a:t>
                      </a:r>
                    </a:p>
                  </a:txBody>
                  <a:tcPr/>
                </a:tc>
                <a:tc>
                  <a:txBody>
                    <a:bodyPr/>
                    <a:lstStyle/>
                    <a:p>
                      <a:r>
                        <a:rPr lang="en-US" dirty="0"/>
                        <a:t>2021-04-01747</a:t>
                      </a:r>
                    </a:p>
                  </a:txBody>
                  <a:tcPr/>
                </a:tc>
                <a:tc>
                  <a:txBody>
                    <a:bodyPr/>
                    <a:lstStyle/>
                    <a:p>
                      <a:r>
                        <a:rPr lang="en-US" dirty="0"/>
                        <a:t>BIT</a:t>
                      </a:r>
                    </a:p>
                  </a:txBody>
                  <a:tcPr/>
                </a:tc>
                <a:tc>
                  <a:txBody>
                    <a:bodyPr/>
                    <a:lstStyle/>
                    <a:p>
                      <a:r>
                        <a:rPr lang="en-US" dirty="0"/>
                        <a:t>Web Application</a:t>
                      </a:r>
                    </a:p>
                  </a:txBody>
                  <a:tcPr/>
                </a:tc>
                <a:extLst>
                  <a:ext uri="{0D108BD9-81ED-4DB2-BD59-A6C34878D82A}">
                    <a16:rowId xmlns:a16="http://schemas.microsoft.com/office/drawing/2014/main" val="2743765534"/>
                  </a:ext>
                </a:extLst>
              </a:tr>
            </a:tbl>
          </a:graphicData>
        </a:graphic>
      </p:graphicFrame>
    </p:spTree>
    <p:extLst>
      <p:ext uri="{BB962C8B-B14F-4D97-AF65-F5344CB8AC3E}">
        <p14:creationId xmlns:p14="http://schemas.microsoft.com/office/powerpoint/2010/main" val="181958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D6E221-B4FF-E944-6709-513EE5F4B24D}"/>
              </a:ext>
            </a:extLst>
          </p:cNvPr>
          <p:cNvSpPr txBox="1">
            <a:spLocks/>
          </p:cNvSpPr>
          <p:nvPr/>
        </p:nvSpPr>
        <p:spPr>
          <a:xfrm>
            <a:off x="289928" y="1362323"/>
            <a:ext cx="11648072" cy="4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400" b="1" i="0" u="none" strike="noStrike" cap="none">
                <a:solidFill>
                  <a:srgbClr val="FF5252"/>
                </a:solidFill>
                <a:effectLst>
                  <a:outerShdw blurRad="38100" dist="38100" dir="2700000" algn="tl">
                    <a:srgbClr val="000000">
                      <a:alpha val="43137"/>
                    </a:srgbClr>
                  </a:outerShdw>
                </a:effectLst>
                <a:latin typeface="Proxima Nova" charset="0"/>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srgbClr val="000000"/>
              </a:buClr>
            </a:pPr>
            <a:r>
              <a:rPr lang="en-US" sz="2800" kern="0" dirty="0">
                <a:solidFill>
                  <a:schemeClr val="tx1"/>
                </a:solidFill>
                <a:latin typeface="Proxima Nova"/>
                <a:ea typeface="Proxima Nova"/>
                <a:cs typeface="Proxima Nova"/>
                <a:sym typeface="Proxima Nova"/>
              </a:rPr>
              <a:t>INTRODUCTION</a:t>
            </a:r>
          </a:p>
        </p:txBody>
      </p:sp>
      <p:sp>
        <p:nvSpPr>
          <p:cNvPr id="5" name="Content Placeholder 2">
            <a:extLst>
              <a:ext uri="{FF2B5EF4-FFF2-40B4-BE49-F238E27FC236}">
                <a16:creationId xmlns:a16="http://schemas.microsoft.com/office/drawing/2014/main" id="{EEC4A27F-9E42-9950-2CCF-24E2EC6809BD}"/>
              </a:ext>
            </a:extLst>
          </p:cNvPr>
          <p:cNvSpPr>
            <a:spLocks noGrp="1"/>
          </p:cNvSpPr>
          <p:nvPr>
            <p:ph idx="1"/>
          </p:nvPr>
        </p:nvSpPr>
        <p:spPr>
          <a:xfrm>
            <a:off x="289928" y="1960880"/>
            <a:ext cx="11400627" cy="4449751"/>
          </a:xfrm>
        </p:spPr>
        <p:txBody>
          <a:bodyPr>
            <a:normAutofit fontScale="92500"/>
          </a:bodyPr>
          <a:lstStyle/>
          <a:p>
            <a:pPr marL="0" indent="0" algn="ctr">
              <a:lnSpc>
                <a:spcPct val="100000"/>
              </a:lnSpc>
              <a:spcBef>
                <a:spcPct val="0"/>
              </a:spcBef>
              <a:spcAft>
                <a:spcPts val="600"/>
              </a:spcAft>
              <a:buNone/>
            </a:pPr>
            <a:r>
              <a:rPr lang="en-US" sz="3600" dirty="0">
                <a:latin typeface="Times New Roman" panose="02020603050405020304" pitchFamily="18" charset="0"/>
                <a:cs typeface="Times New Roman" panose="02020603050405020304" pitchFamily="18" charset="0"/>
              </a:rPr>
              <a:t>In the context of Tanzania's healthcare landscape, the availability of an adequate and timely blood supply is paramount. The current blood donation processes face challenges ranging from inefficient coordination to a lack of real-time information, resulting in suboptimal performance in the whole blood donation process . Recognizing the critical importance of an effective blood donation system, the Tanzania Blood Donors App emerges as a strategic solution to bridge these gaps.</a:t>
            </a:r>
          </a:p>
          <a:p>
            <a:pPr marL="0" indent="0">
              <a:lnSpc>
                <a:spcPct val="100000"/>
              </a:lnSpc>
              <a:spcBef>
                <a:spcPct val="0"/>
              </a:spcBef>
              <a:spcAft>
                <a:spcPts val="600"/>
              </a:spcAft>
              <a:buNone/>
            </a:pPr>
            <a:endParaRPr lang="en-US" sz="3200" dirty="0">
              <a:latin typeface="Calibri" charset="0"/>
            </a:endParaRPr>
          </a:p>
        </p:txBody>
      </p:sp>
    </p:spTree>
    <p:extLst>
      <p:ext uri="{BB962C8B-B14F-4D97-AF65-F5344CB8AC3E}">
        <p14:creationId xmlns:p14="http://schemas.microsoft.com/office/powerpoint/2010/main" val="77680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D6E221-B4FF-E944-6709-513EE5F4B24D}"/>
              </a:ext>
            </a:extLst>
          </p:cNvPr>
          <p:cNvSpPr txBox="1">
            <a:spLocks/>
          </p:cNvSpPr>
          <p:nvPr/>
        </p:nvSpPr>
        <p:spPr>
          <a:xfrm>
            <a:off x="289928" y="1381987"/>
            <a:ext cx="11648072" cy="4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400" b="1" i="0" u="none" strike="noStrike" cap="none">
                <a:solidFill>
                  <a:srgbClr val="FF5252"/>
                </a:solidFill>
                <a:effectLst>
                  <a:outerShdw blurRad="38100" dist="38100" dir="2700000" algn="tl">
                    <a:srgbClr val="000000">
                      <a:alpha val="43137"/>
                    </a:srgbClr>
                  </a:outerShdw>
                </a:effectLst>
                <a:latin typeface="Proxima Nova" charset="0"/>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srgbClr val="000000"/>
              </a:buClr>
            </a:pPr>
            <a:r>
              <a:rPr lang="en-US" sz="2800" kern="0" dirty="0">
                <a:solidFill>
                  <a:schemeClr val="tx1"/>
                </a:solidFill>
                <a:latin typeface="Proxima Nova"/>
                <a:ea typeface="Proxima Nova"/>
                <a:cs typeface="Proxima Nova"/>
                <a:sym typeface="Proxima Nova"/>
              </a:rPr>
              <a:t>PROBLEM STATEMENT</a:t>
            </a:r>
          </a:p>
        </p:txBody>
      </p:sp>
      <p:sp>
        <p:nvSpPr>
          <p:cNvPr id="5" name="Content Placeholder 2">
            <a:extLst>
              <a:ext uri="{FF2B5EF4-FFF2-40B4-BE49-F238E27FC236}">
                <a16:creationId xmlns:a16="http://schemas.microsoft.com/office/drawing/2014/main" id="{EEC4A27F-9E42-9950-2CCF-24E2EC6809BD}"/>
              </a:ext>
            </a:extLst>
          </p:cNvPr>
          <p:cNvSpPr>
            <a:spLocks noGrp="1"/>
          </p:cNvSpPr>
          <p:nvPr>
            <p:ph idx="1"/>
          </p:nvPr>
        </p:nvSpPr>
        <p:spPr>
          <a:xfrm>
            <a:off x="289928" y="1960880"/>
            <a:ext cx="11612144" cy="4632959"/>
          </a:xfrm>
        </p:spPr>
        <p:txBody>
          <a:bodyPr>
            <a:normAutofit/>
          </a:bodyPr>
          <a:lstStyle/>
          <a:p>
            <a:pPr marL="0" indent="0" algn="ctr" eaLnBrk="1" hangingPunct="1">
              <a:lnSpc>
                <a:spcPct val="100000"/>
              </a:lnSpc>
              <a:spcBef>
                <a:spcPct val="0"/>
              </a:spcBef>
              <a:spcAft>
                <a:spcPts val="600"/>
              </a:spcAft>
              <a:buNone/>
            </a:pPr>
            <a:r>
              <a:rPr lang="en-GB" sz="3200" dirty="0">
                <a:latin typeface="Calibri" charset="0"/>
              </a:rPr>
              <a:t>I</a:t>
            </a:r>
            <a:r>
              <a:rPr lang="en-US" sz="3200" dirty="0">
                <a:latin typeface="Calibri" charset="0"/>
              </a:rPr>
              <a:t>n Tanzania, the blood donation process faces significant challenges, marked by inefficient manual data collection, Lack of permanence in the donor pool, Outdated outreach methods leading to limited donor engagement, ineffective awareness campaigns  and</a:t>
            </a:r>
          </a:p>
          <a:p>
            <a:pPr marL="0" indent="0" algn="ctr" eaLnBrk="1" hangingPunct="1">
              <a:lnSpc>
                <a:spcPct val="100000"/>
              </a:lnSpc>
              <a:spcBef>
                <a:spcPct val="0"/>
              </a:spcBef>
              <a:spcAft>
                <a:spcPts val="600"/>
              </a:spcAft>
              <a:buNone/>
            </a:pPr>
            <a:r>
              <a:rPr lang="en-US" sz="3200" dirty="0">
                <a:latin typeface="Calibri" charset="0"/>
              </a:rPr>
              <a:t>replacement practices.  These obstacles underscore the pressing need for a transformative solution to modernize the system, improve donor participation, and establish a more efficient and sustainable blood donation framework in the country</a:t>
            </a:r>
            <a:endParaRPr lang="en-GB" sz="3200" dirty="0">
              <a:latin typeface="Calibri" charset="0"/>
            </a:endParaRPr>
          </a:p>
        </p:txBody>
      </p:sp>
    </p:spTree>
    <p:extLst>
      <p:ext uri="{BB962C8B-B14F-4D97-AF65-F5344CB8AC3E}">
        <p14:creationId xmlns:p14="http://schemas.microsoft.com/office/powerpoint/2010/main" val="212640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A697-27CC-563A-348B-21E6D1230257}"/>
              </a:ext>
            </a:extLst>
          </p:cNvPr>
          <p:cNvSpPr>
            <a:spLocks noGrp="1"/>
          </p:cNvSpPr>
          <p:nvPr>
            <p:ph type="title"/>
          </p:nvPr>
        </p:nvSpPr>
        <p:spPr>
          <a:xfrm>
            <a:off x="838200" y="1401647"/>
            <a:ext cx="10515600" cy="436985"/>
          </a:xfrm>
        </p:spPr>
        <p:txBody>
          <a:bodyPr>
            <a:noAutofit/>
          </a:bodyPr>
          <a:lstStyle/>
          <a:p>
            <a:r>
              <a:rPr lang="en-US" sz="2800" b="1" dirty="0"/>
              <a:t>OBJECTIVES</a:t>
            </a:r>
          </a:p>
        </p:txBody>
      </p:sp>
      <p:sp>
        <p:nvSpPr>
          <p:cNvPr id="3" name="Content Placeholder 2">
            <a:extLst>
              <a:ext uri="{FF2B5EF4-FFF2-40B4-BE49-F238E27FC236}">
                <a16:creationId xmlns:a16="http://schemas.microsoft.com/office/drawing/2014/main" id="{603A9246-2734-C94D-7966-7381104E1B14}"/>
              </a:ext>
            </a:extLst>
          </p:cNvPr>
          <p:cNvSpPr>
            <a:spLocks noGrp="1"/>
          </p:cNvSpPr>
          <p:nvPr>
            <p:ph idx="1"/>
          </p:nvPr>
        </p:nvSpPr>
        <p:spPr>
          <a:xfrm>
            <a:off x="838200" y="1838632"/>
            <a:ext cx="10515600" cy="4493341"/>
          </a:xfrm>
        </p:spPr>
        <p:txBody>
          <a:bodyPr>
            <a:normAutofit fontScale="62500" lnSpcReduction="20000"/>
          </a:bodyPr>
          <a:lstStyle/>
          <a:p>
            <a:r>
              <a:rPr lang="en-US" sz="4000" b="1" dirty="0"/>
              <a:t>Main Objective</a:t>
            </a:r>
          </a:p>
          <a:p>
            <a:r>
              <a:rPr lang="en-US" sz="4600" dirty="0"/>
              <a:t>The main objective of the project is to streamline the blood donation process through an application in Tanzania. This includes enabling donors and blood donation centers to register, tracking the progress and history of donors and recognizing the permanent donors.</a:t>
            </a:r>
          </a:p>
          <a:p>
            <a:r>
              <a:rPr lang="en-US" sz="4000" b="1" dirty="0"/>
              <a:t>Specific Objectives</a:t>
            </a:r>
          </a:p>
          <a:p>
            <a:pPr marL="457200" indent="-457200" algn="l">
              <a:buFont typeface="+mj-lt"/>
              <a:buAutoNum type="arabicPeriod"/>
            </a:pPr>
            <a:r>
              <a:rPr lang="en-US" sz="4000" dirty="0"/>
              <a:t>Gathering and analyzing the requirement of the system</a:t>
            </a:r>
          </a:p>
          <a:p>
            <a:pPr marL="457200" indent="-457200" algn="l">
              <a:buFont typeface="+mj-lt"/>
              <a:buAutoNum type="arabicPeriod"/>
            </a:pPr>
            <a:r>
              <a:rPr lang="en-US" sz="4000" dirty="0"/>
              <a:t>Design the user interface (UI) </a:t>
            </a:r>
          </a:p>
          <a:p>
            <a:pPr marL="457200" indent="-457200" algn="l">
              <a:buFont typeface="+mj-lt"/>
              <a:buAutoNum type="arabicPeriod"/>
            </a:pPr>
            <a:r>
              <a:rPr lang="en-US" sz="4000" dirty="0"/>
              <a:t>Implement features that will be helpful to users with different </a:t>
            </a:r>
          </a:p>
          <a:p>
            <a:pPr marL="457200" indent="-457200" algn="l">
              <a:buFont typeface="+mj-lt"/>
              <a:buAutoNum type="arabicPeriod"/>
            </a:pPr>
            <a:r>
              <a:rPr lang="en-US" sz="4000" dirty="0"/>
              <a:t>To establish smooth integration between user interface and API to ensure quick data flow.</a:t>
            </a:r>
          </a:p>
          <a:p>
            <a:endParaRPr lang="en-US" dirty="0"/>
          </a:p>
        </p:txBody>
      </p:sp>
    </p:spTree>
    <p:extLst>
      <p:ext uri="{BB962C8B-B14F-4D97-AF65-F5344CB8AC3E}">
        <p14:creationId xmlns:p14="http://schemas.microsoft.com/office/powerpoint/2010/main" val="47003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D6E221-B4FF-E944-6709-513EE5F4B24D}"/>
              </a:ext>
            </a:extLst>
          </p:cNvPr>
          <p:cNvSpPr txBox="1">
            <a:spLocks/>
          </p:cNvSpPr>
          <p:nvPr/>
        </p:nvSpPr>
        <p:spPr>
          <a:xfrm>
            <a:off x="271962" y="1362323"/>
            <a:ext cx="11648072" cy="4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400" b="1" i="0" u="none" strike="noStrike" cap="none">
                <a:solidFill>
                  <a:srgbClr val="FF5252"/>
                </a:solidFill>
                <a:effectLst>
                  <a:outerShdw blurRad="38100" dist="38100" dir="2700000" algn="tl">
                    <a:srgbClr val="000000">
                      <a:alpha val="43137"/>
                    </a:srgbClr>
                  </a:outerShdw>
                </a:effectLst>
                <a:latin typeface="Proxima Nova" charset="0"/>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srgbClr val="000000"/>
              </a:buClr>
            </a:pPr>
            <a:r>
              <a:rPr lang="en-US" sz="2800" kern="0" dirty="0">
                <a:latin typeface="Proxima Nova"/>
                <a:ea typeface="Proxima Nova"/>
                <a:cs typeface="Proxima Nova"/>
                <a:sym typeface="Proxima Nova"/>
              </a:rPr>
              <a:t>IMPLEMENTATION</a:t>
            </a:r>
          </a:p>
        </p:txBody>
      </p:sp>
      <p:sp>
        <p:nvSpPr>
          <p:cNvPr id="5" name="Content Placeholder 4">
            <a:extLst>
              <a:ext uri="{FF2B5EF4-FFF2-40B4-BE49-F238E27FC236}">
                <a16:creationId xmlns:a16="http://schemas.microsoft.com/office/drawing/2014/main" id="{12A30949-55DA-4D6C-AB97-DBF1276A2C74}"/>
              </a:ext>
            </a:extLst>
          </p:cNvPr>
          <p:cNvSpPr>
            <a:spLocks noGrp="1"/>
          </p:cNvSpPr>
          <p:nvPr>
            <p:ph idx="1"/>
          </p:nvPr>
        </p:nvSpPr>
        <p:spPr>
          <a:xfrm>
            <a:off x="271962" y="2037521"/>
            <a:ext cx="10515600" cy="4697575"/>
          </a:xfrm>
        </p:spPr>
        <p:txBody>
          <a:bodyPr>
            <a:normAutofit fontScale="62500" lnSpcReduction="20000"/>
          </a:bodyPr>
          <a:lstStyle/>
          <a:p>
            <a:pPr marL="0" indent="0">
              <a:buNone/>
            </a:pPr>
            <a:r>
              <a:rPr lang="en-US" sz="5100" dirty="0"/>
              <a:t>Mobile App interfaces</a:t>
            </a:r>
          </a:p>
          <a:p>
            <a:pPr marL="0" indent="0">
              <a:buNone/>
            </a:pPr>
            <a:r>
              <a:rPr lang="en-US" sz="5100" dirty="0" err="1"/>
              <a:t>RedBridge</a:t>
            </a:r>
            <a:r>
              <a:rPr lang="en-US" sz="5100" dirty="0"/>
              <a:t>: Tanzania Blood Donors App</a:t>
            </a:r>
          </a:p>
          <a:p>
            <a:pPr marL="0" indent="0" algn="l">
              <a:buNone/>
            </a:pPr>
            <a:r>
              <a:rPr lang="en-US" sz="5100" b="1" i="0" dirty="0">
                <a:solidFill>
                  <a:srgbClr val="0D0D0D"/>
                </a:solidFill>
                <a:effectLst/>
                <a:highlight>
                  <a:srgbClr val="FFFFFF"/>
                </a:highlight>
                <a:latin typeface="Söhne"/>
              </a:rPr>
              <a:t>1. Registration Interface</a:t>
            </a:r>
            <a:endParaRPr lang="en-US" sz="5100" b="0" i="0" dirty="0">
              <a:solidFill>
                <a:srgbClr val="0D0D0D"/>
              </a:solidFill>
              <a:effectLst/>
              <a:highlight>
                <a:srgbClr val="FFFFFF"/>
              </a:highlight>
              <a:latin typeface="Söhne"/>
            </a:endParaRPr>
          </a:p>
          <a:p>
            <a:pPr marL="0" indent="0" algn="l">
              <a:buNone/>
            </a:pPr>
            <a:r>
              <a:rPr lang="en-US" sz="5100" b="0" i="0" dirty="0">
                <a:solidFill>
                  <a:srgbClr val="0D0D0D"/>
                </a:solidFill>
                <a:effectLst/>
                <a:highlight>
                  <a:srgbClr val="FFFFFF"/>
                </a:highlight>
                <a:latin typeface="Söhne"/>
              </a:rPr>
              <a:t> This interface allows users (both blood donors and blood centers) to create their accounts within the </a:t>
            </a:r>
            <a:r>
              <a:rPr lang="en-US" sz="5100" b="0" i="0" dirty="0" err="1">
                <a:solidFill>
                  <a:srgbClr val="0D0D0D"/>
                </a:solidFill>
                <a:effectLst/>
                <a:highlight>
                  <a:srgbClr val="FFFFFF"/>
                </a:highlight>
                <a:latin typeface="Söhne"/>
              </a:rPr>
              <a:t>RedBridge</a:t>
            </a:r>
            <a:r>
              <a:rPr lang="en-US" sz="5100" b="0" i="0" dirty="0">
                <a:solidFill>
                  <a:srgbClr val="0D0D0D"/>
                </a:solidFill>
                <a:effectLst/>
                <a:highlight>
                  <a:srgbClr val="FFFFFF"/>
                </a:highlight>
                <a:latin typeface="Söhne"/>
              </a:rPr>
              <a:t> app.</a:t>
            </a:r>
          </a:p>
          <a:p>
            <a:pPr marL="0" indent="0">
              <a:buNone/>
            </a:pPr>
            <a:r>
              <a:rPr lang="en-US" sz="5100" b="1" dirty="0">
                <a:effectLst/>
              </a:rPr>
              <a:t>2. Login Interface</a:t>
            </a:r>
            <a:endParaRPr lang="en-US" sz="5100" dirty="0">
              <a:effectLst/>
            </a:endParaRPr>
          </a:p>
          <a:p>
            <a:pPr marL="0" indent="0">
              <a:buNone/>
            </a:pPr>
            <a:r>
              <a:rPr lang="en-US" sz="5100" b="0" i="0" dirty="0">
                <a:solidFill>
                  <a:srgbClr val="0D0D0D"/>
                </a:solidFill>
                <a:effectLst/>
                <a:highlight>
                  <a:srgbClr val="FFFFFF"/>
                </a:highlight>
                <a:latin typeface="Söhne"/>
              </a:rPr>
              <a:t>The login interface enables registered users to access their accounts securely.</a:t>
            </a:r>
          </a:p>
          <a:p>
            <a:pPr marL="0" indent="0">
              <a:buNone/>
            </a:pPr>
            <a:br>
              <a:rPr lang="en-US" dirty="0">
                <a:effectLst/>
              </a:rPr>
            </a:br>
            <a:endParaRPr lang="en-US" dirty="0"/>
          </a:p>
        </p:txBody>
      </p:sp>
    </p:spTree>
    <p:extLst>
      <p:ext uri="{BB962C8B-B14F-4D97-AF65-F5344CB8AC3E}">
        <p14:creationId xmlns:p14="http://schemas.microsoft.com/office/powerpoint/2010/main" val="297205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57200-6741-F3F7-7BDC-9B617661F111}"/>
              </a:ext>
            </a:extLst>
          </p:cNvPr>
          <p:cNvSpPr>
            <a:spLocks noGrp="1"/>
          </p:cNvSpPr>
          <p:nvPr>
            <p:ph idx="1"/>
          </p:nvPr>
        </p:nvSpPr>
        <p:spPr>
          <a:xfrm>
            <a:off x="838200" y="1494503"/>
            <a:ext cx="10515600" cy="4682459"/>
          </a:xfrm>
        </p:spPr>
        <p:txBody>
          <a:bodyPr>
            <a:normAutofit lnSpcReduction="10000"/>
          </a:bodyPr>
          <a:lstStyle/>
          <a:p>
            <a:pPr marL="0" indent="0" algn="l">
              <a:buNone/>
            </a:pPr>
            <a:r>
              <a:rPr lang="en-US" sz="3200" b="1" i="0" dirty="0">
                <a:solidFill>
                  <a:srgbClr val="0D0D0D"/>
                </a:solidFill>
                <a:effectLst/>
                <a:highlight>
                  <a:srgbClr val="FFFFFF"/>
                </a:highlight>
                <a:latin typeface="Söhne"/>
              </a:rPr>
              <a:t>3. Request Password Reset Interface</a:t>
            </a:r>
            <a:endParaRPr lang="en-US" sz="3200" b="0" i="0" dirty="0">
              <a:solidFill>
                <a:srgbClr val="0D0D0D"/>
              </a:solidFill>
              <a:effectLst/>
              <a:highlight>
                <a:srgbClr val="FFFFFF"/>
              </a:highlight>
              <a:latin typeface="Söhne"/>
            </a:endParaRPr>
          </a:p>
          <a:p>
            <a:pPr marL="0" indent="0" algn="l">
              <a:buNone/>
            </a:pPr>
            <a:r>
              <a:rPr lang="en-US" sz="3200" b="0" i="0" dirty="0">
                <a:solidFill>
                  <a:srgbClr val="0D0D0D"/>
                </a:solidFill>
                <a:effectLst/>
                <a:highlight>
                  <a:srgbClr val="FFFFFF"/>
                </a:highlight>
                <a:latin typeface="Söhne"/>
              </a:rPr>
              <a:t>This interface allows users to request a password reset if they have forgotten their login credentials.</a:t>
            </a:r>
          </a:p>
          <a:p>
            <a:pPr marL="0" indent="0" algn="l">
              <a:buNone/>
            </a:pPr>
            <a:r>
              <a:rPr lang="en-US" sz="3200" b="1" i="0" dirty="0">
                <a:solidFill>
                  <a:srgbClr val="0D0D0D"/>
                </a:solidFill>
                <a:effectLst/>
                <a:highlight>
                  <a:srgbClr val="FFFFFF"/>
                </a:highlight>
                <a:latin typeface="Söhne"/>
              </a:rPr>
              <a:t>4. Reset Password Interface</a:t>
            </a:r>
            <a:endParaRPr lang="en-US" sz="3200" b="0" i="0" dirty="0">
              <a:solidFill>
                <a:srgbClr val="0D0D0D"/>
              </a:solidFill>
              <a:effectLst/>
              <a:highlight>
                <a:srgbClr val="FFFFFF"/>
              </a:highlight>
              <a:latin typeface="Söhne"/>
            </a:endParaRPr>
          </a:p>
          <a:p>
            <a:pPr marL="0" indent="0" algn="l">
              <a:buNone/>
            </a:pPr>
            <a:r>
              <a:rPr lang="en-US" sz="3200" b="0" i="0" dirty="0">
                <a:solidFill>
                  <a:srgbClr val="0D0D0D"/>
                </a:solidFill>
                <a:effectLst/>
                <a:highlight>
                  <a:srgbClr val="FFFFFF"/>
                </a:highlight>
                <a:latin typeface="Söhne"/>
              </a:rPr>
              <a:t>Upon receiving a password reset request, users can use this interface to reset their password and regain access to their accounts.</a:t>
            </a:r>
          </a:p>
          <a:p>
            <a:pPr marL="0" indent="0" algn="l">
              <a:buNone/>
            </a:pPr>
            <a:r>
              <a:rPr lang="en-US" sz="3200" b="1" i="0" dirty="0">
                <a:solidFill>
                  <a:srgbClr val="0D0D0D"/>
                </a:solidFill>
                <a:effectLst/>
                <a:highlight>
                  <a:srgbClr val="FFFFFF"/>
                </a:highlight>
                <a:latin typeface="Söhne"/>
              </a:rPr>
              <a:t>5. Home Page Interface (for Blood Centers)</a:t>
            </a:r>
            <a:endParaRPr lang="en-US" sz="3200" b="0" i="0" dirty="0">
              <a:solidFill>
                <a:srgbClr val="0D0D0D"/>
              </a:solidFill>
              <a:effectLst/>
              <a:highlight>
                <a:srgbClr val="FFFFFF"/>
              </a:highlight>
              <a:latin typeface="Söhne"/>
            </a:endParaRPr>
          </a:p>
          <a:p>
            <a:pPr marL="0" indent="0" algn="l">
              <a:buNone/>
            </a:pPr>
            <a:r>
              <a:rPr lang="en-US" sz="3200" b="0" i="0" dirty="0">
                <a:solidFill>
                  <a:srgbClr val="0D0D0D"/>
                </a:solidFill>
                <a:effectLst/>
                <a:highlight>
                  <a:srgbClr val="FFFFFF"/>
                </a:highlight>
                <a:latin typeface="Söhne"/>
              </a:rPr>
              <a:t>This interface serves as the central hub for blood centers, providing quick access to key functionalities.</a:t>
            </a:r>
          </a:p>
          <a:p>
            <a:pPr marL="0" indent="0">
              <a:buNone/>
            </a:pPr>
            <a:endParaRPr lang="en-US" dirty="0"/>
          </a:p>
        </p:txBody>
      </p:sp>
    </p:spTree>
    <p:extLst>
      <p:ext uri="{BB962C8B-B14F-4D97-AF65-F5344CB8AC3E}">
        <p14:creationId xmlns:p14="http://schemas.microsoft.com/office/powerpoint/2010/main" val="277188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A6925-CA00-780A-EAD1-2FEBD4AFBB53}"/>
              </a:ext>
            </a:extLst>
          </p:cNvPr>
          <p:cNvSpPr>
            <a:spLocks noGrp="1"/>
          </p:cNvSpPr>
          <p:nvPr>
            <p:ph idx="1"/>
          </p:nvPr>
        </p:nvSpPr>
        <p:spPr>
          <a:xfrm>
            <a:off x="427383" y="1592827"/>
            <a:ext cx="10926417" cy="4584136"/>
          </a:xfrm>
        </p:spPr>
        <p:txBody>
          <a:bodyPr>
            <a:normAutofit fontScale="25000" lnSpcReduction="20000"/>
          </a:bodyPr>
          <a:lstStyle/>
          <a:p>
            <a:pPr marL="0" indent="0" algn="l">
              <a:buNone/>
            </a:pPr>
            <a:r>
              <a:rPr lang="en-US" sz="11200" b="1" i="0" dirty="0">
                <a:solidFill>
                  <a:srgbClr val="0D0D0D"/>
                </a:solidFill>
                <a:effectLst/>
                <a:highlight>
                  <a:srgbClr val="FFFFFF"/>
                </a:highlight>
                <a:latin typeface="Söhne"/>
              </a:rPr>
              <a:t>6. Blood Submission Interface</a:t>
            </a:r>
            <a:endParaRPr lang="en-US" sz="11200" b="0" i="0" dirty="0">
              <a:solidFill>
                <a:srgbClr val="0D0D0D"/>
              </a:solidFill>
              <a:effectLst/>
              <a:highlight>
                <a:srgbClr val="FFFFFF"/>
              </a:highlight>
              <a:latin typeface="Söhne"/>
            </a:endParaRPr>
          </a:p>
          <a:p>
            <a:pPr marL="0" indent="0" algn="l">
              <a:buNone/>
            </a:pPr>
            <a:r>
              <a:rPr lang="en-US" sz="11200" b="0" i="0" dirty="0">
                <a:solidFill>
                  <a:srgbClr val="0D0D0D"/>
                </a:solidFill>
                <a:effectLst/>
                <a:highlight>
                  <a:srgbClr val="FFFFFF"/>
                </a:highlight>
                <a:latin typeface="Söhne"/>
              </a:rPr>
              <a:t>Blood centers use this interface to submit details about the blood collected.</a:t>
            </a:r>
          </a:p>
          <a:p>
            <a:pPr marL="0" indent="0" algn="l">
              <a:buNone/>
            </a:pPr>
            <a:r>
              <a:rPr lang="en-US" sz="11200" b="1" i="0" dirty="0">
                <a:solidFill>
                  <a:srgbClr val="0D0D0D"/>
                </a:solidFill>
                <a:effectLst/>
                <a:highlight>
                  <a:srgbClr val="FFFFFF"/>
                </a:highlight>
                <a:latin typeface="Söhne"/>
              </a:rPr>
              <a:t>7. Blood Request Interface</a:t>
            </a:r>
            <a:endParaRPr lang="en-US" sz="11200" b="0" i="0" dirty="0">
              <a:solidFill>
                <a:srgbClr val="0D0D0D"/>
              </a:solidFill>
              <a:effectLst/>
              <a:highlight>
                <a:srgbClr val="FFFFFF"/>
              </a:highlight>
              <a:latin typeface="Söhne"/>
            </a:endParaRPr>
          </a:p>
          <a:p>
            <a:pPr marL="0" indent="0" algn="l">
              <a:buNone/>
            </a:pPr>
            <a:r>
              <a:rPr lang="en-US" sz="11200" b="0" i="0" dirty="0">
                <a:solidFill>
                  <a:srgbClr val="0D0D0D"/>
                </a:solidFill>
                <a:effectLst/>
                <a:highlight>
                  <a:srgbClr val="FFFFFF"/>
                </a:highlight>
                <a:latin typeface="Söhne"/>
              </a:rPr>
              <a:t>Blood centers utilize this interface to request blood from the National Blood Transfusion Service(NBTS).</a:t>
            </a:r>
          </a:p>
          <a:p>
            <a:pPr marL="0" indent="0">
              <a:buNone/>
            </a:pPr>
            <a:r>
              <a:rPr lang="en-US" sz="11200" b="1" dirty="0">
                <a:effectLst/>
              </a:rPr>
              <a:t>8. Donor History Interface</a:t>
            </a:r>
            <a:endParaRPr lang="en-US" sz="11200" dirty="0">
              <a:effectLst/>
            </a:endParaRPr>
          </a:p>
          <a:p>
            <a:pPr marL="0" indent="0">
              <a:buNone/>
            </a:pPr>
            <a:r>
              <a:rPr lang="en-US" sz="11200" b="0" i="0" dirty="0">
                <a:solidFill>
                  <a:srgbClr val="0D0D0D"/>
                </a:solidFill>
                <a:effectLst/>
                <a:highlight>
                  <a:srgbClr val="FFFFFF"/>
                </a:highlight>
                <a:latin typeface="Söhne"/>
              </a:rPr>
              <a:t>Blood centers can view donor histories and update donor records in this interface.</a:t>
            </a:r>
          </a:p>
          <a:p>
            <a:pPr marL="0" indent="0" algn="l">
              <a:buNone/>
            </a:pPr>
            <a:r>
              <a:rPr lang="en-US" sz="11200" b="1" i="0" dirty="0">
                <a:solidFill>
                  <a:srgbClr val="0D0D0D"/>
                </a:solidFill>
                <a:effectLst/>
                <a:highlight>
                  <a:srgbClr val="FFFFFF"/>
                </a:highlight>
                <a:latin typeface="Söhne"/>
              </a:rPr>
              <a:t>9. Register Donor Interface</a:t>
            </a:r>
            <a:endParaRPr lang="en-US" sz="11200" b="0" i="0" dirty="0">
              <a:solidFill>
                <a:srgbClr val="0D0D0D"/>
              </a:solidFill>
              <a:effectLst/>
              <a:highlight>
                <a:srgbClr val="FFFFFF"/>
              </a:highlight>
              <a:latin typeface="Söhne"/>
            </a:endParaRPr>
          </a:p>
          <a:p>
            <a:pPr marL="0" indent="0" algn="l">
              <a:buNone/>
            </a:pPr>
            <a:r>
              <a:rPr lang="en-US" sz="11200" b="0" i="0" dirty="0">
                <a:solidFill>
                  <a:srgbClr val="0D0D0D"/>
                </a:solidFill>
                <a:effectLst/>
                <a:highlight>
                  <a:srgbClr val="FFFFFF"/>
                </a:highlight>
                <a:latin typeface="Söhne"/>
              </a:rPr>
              <a:t>Blood centers use this interface to register new donors who do not have existing accounts.</a:t>
            </a:r>
          </a:p>
          <a:p>
            <a:pPr marL="0" indent="0">
              <a:buNone/>
            </a:pPr>
            <a:br>
              <a:rPr lang="en-US" sz="3200" dirty="0">
                <a:effectLst/>
              </a:rPr>
            </a:br>
            <a:endParaRPr lang="en-US" sz="3200" b="0" i="0" dirty="0">
              <a:solidFill>
                <a:srgbClr val="0D0D0D"/>
              </a:solidFill>
              <a:effectLst/>
              <a:highlight>
                <a:srgbClr val="FFFFFF"/>
              </a:highlight>
              <a:latin typeface="Söhne"/>
            </a:endParaRPr>
          </a:p>
          <a:p>
            <a:pPr marL="0" indent="0">
              <a:buNone/>
            </a:pPr>
            <a:endParaRPr lang="en-US" dirty="0"/>
          </a:p>
        </p:txBody>
      </p:sp>
    </p:spTree>
    <p:extLst>
      <p:ext uri="{BB962C8B-B14F-4D97-AF65-F5344CB8AC3E}">
        <p14:creationId xmlns:p14="http://schemas.microsoft.com/office/powerpoint/2010/main" val="93102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D6E221-B4FF-E944-6709-513EE5F4B24D}"/>
              </a:ext>
            </a:extLst>
          </p:cNvPr>
          <p:cNvSpPr txBox="1">
            <a:spLocks/>
          </p:cNvSpPr>
          <p:nvPr/>
        </p:nvSpPr>
        <p:spPr>
          <a:xfrm>
            <a:off x="289928" y="1394222"/>
            <a:ext cx="11648072" cy="46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400" b="1" i="0" u="none" strike="noStrike" cap="none">
                <a:solidFill>
                  <a:srgbClr val="FF5252"/>
                </a:solidFill>
                <a:effectLst>
                  <a:outerShdw blurRad="38100" dist="38100" dir="2700000" algn="tl">
                    <a:srgbClr val="000000">
                      <a:alpha val="43137"/>
                    </a:srgbClr>
                  </a:outerShdw>
                </a:effectLst>
                <a:latin typeface="Proxima Nova" charset="0"/>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Clr>
                <a:srgbClr val="000000"/>
              </a:buClr>
            </a:pPr>
            <a:r>
              <a:rPr lang="en-US" sz="2800" kern="0" dirty="0" err="1">
                <a:latin typeface="Proxima Nova"/>
                <a:ea typeface="Proxima Nova"/>
                <a:cs typeface="Proxima Nova"/>
                <a:sym typeface="Proxima Nova"/>
              </a:rPr>
              <a:t>RedBridge</a:t>
            </a:r>
            <a:r>
              <a:rPr lang="en-US" sz="2800" kern="0" dirty="0">
                <a:latin typeface="Proxima Nova"/>
                <a:ea typeface="Proxima Nova"/>
                <a:cs typeface="Proxima Nova"/>
                <a:sym typeface="Proxima Nova"/>
              </a:rPr>
              <a:t>: Admin Web Interface</a:t>
            </a:r>
          </a:p>
        </p:txBody>
      </p:sp>
      <p:sp>
        <p:nvSpPr>
          <p:cNvPr id="5" name="Content Placeholder 2">
            <a:extLst>
              <a:ext uri="{FF2B5EF4-FFF2-40B4-BE49-F238E27FC236}">
                <a16:creationId xmlns:a16="http://schemas.microsoft.com/office/drawing/2014/main" id="{EEC4A27F-9E42-9950-2CCF-24E2EC6809BD}"/>
              </a:ext>
            </a:extLst>
          </p:cNvPr>
          <p:cNvSpPr>
            <a:spLocks noGrp="1"/>
          </p:cNvSpPr>
          <p:nvPr>
            <p:ph idx="1"/>
          </p:nvPr>
        </p:nvSpPr>
        <p:spPr>
          <a:xfrm>
            <a:off x="289928" y="1992779"/>
            <a:ext cx="11612144" cy="4632959"/>
          </a:xfrm>
        </p:spPr>
        <p:txBody>
          <a:bodyPr>
            <a:normAutofit lnSpcReduction="10000"/>
          </a:bodyPr>
          <a:lstStyle/>
          <a:p>
            <a:pPr algn="l">
              <a:buFont typeface="+mj-lt"/>
              <a:buAutoNum type="arabicPeriod"/>
            </a:pPr>
            <a:r>
              <a:rPr lang="en-US" sz="3200" b="1" i="0" dirty="0">
                <a:solidFill>
                  <a:srgbClr val="0D0D0D"/>
                </a:solidFill>
                <a:effectLst/>
                <a:highlight>
                  <a:srgbClr val="FFFFFF"/>
                </a:highlight>
                <a:latin typeface="Söhne"/>
              </a:rPr>
              <a:t>Home Dashboard</a:t>
            </a:r>
            <a:endParaRPr lang="en-US" sz="3200" b="0" i="0" dirty="0">
              <a:solidFill>
                <a:srgbClr val="0D0D0D"/>
              </a:solidFill>
              <a:effectLst/>
              <a:highlight>
                <a:srgbClr val="FFFFFF"/>
              </a:highlight>
              <a:latin typeface="Söhne"/>
            </a:endParaRPr>
          </a:p>
          <a:p>
            <a:pPr marL="0" indent="0" algn="l">
              <a:buNone/>
            </a:pPr>
            <a:r>
              <a:rPr lang="en-US" sz="3200" b="0" i="0" dirty="0">
                <a:solidFill>
                  <a:srgbClr val="0D0D0D"/>
                </a:solidFill>
                <a:effectLst/>
                <a:highlight>
                  <a:srgbClr val="FFFFFF"/>
                </a:highlight>
                <a:latin typeface="Söhne"/>
              </a:rPr>
              <a:t>The home dashboard provides an overview of essential statistics and data related to blood donation and management.</a:t>
            </a:r>
          </a:p>
          <a:p>
            <a:pPr algn="l">
              <a:buFont typeface="+mj-lt"/>
              <a:buAutoNum type="arabicPeriod" startAt="2"/>
            </a:pPr>
            <a:r>
              <a:rPr lang="en-US" sz="3200" b="1" i="0" dirty="0">
                <a:solidFill>
                  <a:srgbClr val="0D0D0D"/>
                </a:solidFill>
                <a:effectLst/>
                <a:highlight>
                  <a:srgbClr val="FFFFFF"/>
                </a:highlight>
                <a:latin typeface="Söhne"/>
              </a:rPr>
              <a:t>Donors Management</a:t>
            </a:r>
            <a:endParaRPr lang="en-US" sz="3200" b="0" i="0" dirty="0">
              <a:solidFill>
                <a:srgbClr val="0D0D0D"/>
              </a:solidFill>
              <a:effectLst/>
              <a:highlight>
                <a:srgbClr val="FFFFFF"/>
              </a:highlight>
              <a:latin typeface="Söhne"/>
            </a:endParaRPr>
          </a:p>
          <a:p>
            <a:pPr marL="0" indent="0" algn="l">
              <a:buNone/>
            </a:pPr>
            <a:r>
              <a:rPr lang="en-US" sz="3200" b="0" i="0" dirty="0">
                <a:solidFill>
                  <a:srgbClr val="0D0D0D"/>
                </a:solidFill>
                <a:effectLst/>
                <a:highlight>
                  <a:srgbClr val="FFFFFF"/>
                </a:highlight>
                <a:latin typeface="Söhne"/>
              </a:rPr>
              <a:t>The donors management section allows admins to view and manage all registered blood donors.</a:t>
            </a:r>
          </a:p>
          <a:p>
            <a:pPr algn="l">
              <a:buFont typeface="+mj-lt"/>
              <a:buAutoNum type="arabicPeriod" startAt="3"/>
            </a:pPr>
            <a:r>
              <a:rPr lang="en-US" sz="3200" b="1" i="0" dirty="0">
                <a:solidFill>
                  <a:srgbClr val="0D0D0D"/>
                </a:solidFill>
                <a:effectLst/>
                <a:highlight>
                  <a:srgbClr val="FFFFFF"/>
                </a:highlight>
                <a:latin typeface="Söhne"/>
              </a:rPr>
              <a:t>Blood Centers Management</a:t>
            </a:r>
            <a:endParaRPr lang="en-US" sz="3200" b="0" i="0" dirty="0">
              <a:solidFill>
                <a:srgbClr val="0D0D0D"/>
              </a:solidFill>
              <a:effectLst/>
              <a:highlight>
                <a:srgbClr val="FFFFFF"/>
              </a:highlight>
              <a:latin typeface="Söhne"/>
            </a:endParaRPr>
          </a:p>
          <a:p>
            <a:pPr marL="0" indent="0" algn="l">
              <a:buNone/>
            </a:pPr>
            <a:r>
              <a:rPr lang="en-US" sz="3200" b="0" i="0" dirty="0">
                <a:solidFill>
                  <a:srgbClr val="0D0D0D"/>
                </a:solidFill>
                <a:effectLst/>
                <a:highlight>
                  <a:srgbClr val="FFFFFF"/>
                </a:highlight>
                <a:latin typeface="Söhne"/>
              </a:rPr>
              <a:t>Admins can access and manage information about all registered blood centers in this section.</a:t>
            </a:r>
          </a:p>
          <a:p>
            <a:pPr marL="0" indent="0" eaLnBrk="1" hangingPunct="1">
              <a:lnSpc>
                <a:spcPct val="100000"/>
              </a:lnSpc>
              <a:spcBef>
                <a:spcPct val="0"/>
              </a:spcBef>
              <a:spcAft>
                <a:spcPts val="600"/>
              </a:spcAft>
              <a:buNone/>
            </a:pPr>
            <a:endParaRPr lang="en-US" sz="3200" dirty="0">
              <a:latin typeface="Calibri" charset="0"/>
            </a:endParaRPr>
          </a:p>
        </p:txBody>
      </p:sp>
    </p:spTree>
    <p:extLst>
      <p:ext uri="{BB962C8B-B14F-4D97-AF65-F5344CB8AC3E}">
        <p14:creationId xmlns:p14="http://schemas.microsoft.com/office/powerpoint/2010/main" val="62274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TotalTime>
  <Words>784</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Bodoni MT</vt:lpstr>
      <vt:lpstr>Calibri</vt:lpstr>
      <vt:lpstr>Calibri Light</vt:lpstr>
      <vt:lpstr>Proxima Nova</vt:lpstr>
      <vt:lpstr>Söhne</vt:lpstr>
      <vt:lpstr>Times New Roman</vt:lpstr>
      <vt:lpstr>Office Theme</vt:lpstr>
      <vt:lpstr>COLLEGE OF INFORMATION AND COMMUNICATION TECHNOLOGIES  Department of Computer Science &amp; Engineering</vt:lpstr>
      <vt:lpstr>PowerPoint Presentation</vt:lpstr>
      <vt:lpstr>PowerPoint Presentation</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Future Prospect of Tanzania Blood Donors App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Baraka Maiseli</dc:creator>
  <cp:lastModifiedBy>rose enosi</cp:lastModifiedBy>
  <cp:revision>31</cp:revision>
  <dcterms:created xsi:type="dcterms:W3CDTF">2019-09-23T18:48:47Z</dcterms:created>
  <dcterms:modified xsi:type="dcterms:W3CDTF">2024-07-03T09:08:17Z</dcterms:modified>
</cp:coreProperties>
</file>