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3" r:id="rId13"/>
    <p:sldId id="274" r:id="rId14"/>
    <p:sldId id="276" r:id="rId15"/>
    <p:sldId id="266" r:id="rId16"/>
    <p:sldId id="265" r:id="rId17"/>
    <p:sldId id="277" r:id="rId18"/>
    <p:sldId id="278" r:id="rId19"/>
    <p:sldId id="279" r:id="rId20"/>
    <p:sldId id="280" r:id="rId21"/>
    <p:sldId id="281" r:id="rId22"/>
    <p:sldId id="267"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5/21/2023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5/21/2023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5/21/2023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5/21/2023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5/21/2023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5/21/2023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1"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r" defTabSz="914400" rtl="1"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3EF6-16A0-CC0A-F72C-02FE81195903}"/>
              </a:ext>
            </a:extLst>
          </p:cNvPr>
          <p:cNvSpPr>
            <a:spLocks noGrp="1"/>
          </p:cNvSpPr>
          <p:nvPr>
            <p:ph type="ctrTitle"/>
          </p:nvPr>
        </p:nvSpPr>
        <p:spPr>
          <a:xfrm>
            <a:off x="1561708" y="2095499"/>
            <a:ext cx="9068192" cy="2586563"/>
          </a:xfrm>
        </p:spPr>
        <p:txBody>
          <a:bodyPr/>
          <a:lstStyle/>
          <a:p>
            <a:r>
              <a:rPr lang="ar-EG" sz="4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40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Clinic Management System</a:t>
            </a:r>
            <a:r>
              <a:rPr lang="en-US" sz="4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endParaRPr lang="ar-EG" sz="4000" dirty="0">
              <a:solidFill>
                <a:srgbClr val="FF0000"/>
              </a:solidFill>
            </a:endParaRPr>
          </a:p>
        </p:txBody>
      </p:sp>
      <p:sp>
        <p:nvSpPr>
          <p:cNvPr id="3" name="Subtitle 2">
            <a:extLst>
              <a:ext uri="{FF2B5EF4-FFF2-40B4-BE49-F238E27FC236}">
                <a16:creationId xmlns:a16="http://schemas.microsoft.com/office/drawing/2014/main" id="{5173BB91-EA59-4A8C-25EF-A659FD7B8033}"/>
              </a:ext>
            </a:extLst>
          </p:cNvPr>
          <p:cNvSpPr>
            <a:spLocks noGrp="1"/>
          </p:cNvSpPr>
          <p:nvPr>
            <p:ph type="subTitle" idx="1"/>
          </p:nvPr>
        </p:nvSpPr>
        <p:spPr>
          <a:xfrm flipV="1">
            <a:off x="4876801" y="5488305"/>
            <a:ext cx="5581649" cy="45719"/>
          </a:xfrm>
        </p:spPr>
        <p:txBody>
          <a:bodyPr>
            <a:normAutofit fontScale="25000" lnSpcReduction="20000"/>
          </a:bodyPr>
          <a:lstStyle/>
          <a:p>
            <a:endParaRPr lang="ar-EG" dirty="0"/>
          </a:p>
        </p:txBody>
      </p:sp>
    </p:spTree>
    <p:extLst>
      <p:ext uri="{BB962C8B-B14F-4D97-AF65-F5344CB8AC3E}">
        <p14:creationId xmlns:p14="http://schemas.microsoft.com/office/powerpoint/2010/main" val="2867199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F9018-B568-5535-CEBA-CEDB1A11C382}"/>
              </a:ext>
            </a:extLst>
          </p:cNvPr>
          <p:cNvSpPr txBox="1"/>
          <p:nvPr/>
        </p:nvSpPr>
        <p:spPr>
          <a:xfrm>
            <a:off x="2971800" y="2828835"/>
            <a:ext cx="6096000" cy="1200329"/>
          </a:xfrm>
          <a:prstGeom prst="rect">
            <a:avLst/>
          </a:prstGeom>
          <a:noFill/>
        </p:spPr>
        <p:txBody>
          <a:bodyPr wrap="square">
            <a:spAutoFit/>
          </a:bodyPr>
          <a:lstStyle/>
          <a:p>
            <a:r>
              <a:rPr lang="ar-EG" sz="3600" dirty="0">
                <a:solidFill>
                  <a:srgbClr val="FF0000"/>
                </a:solidFill>
              </a:rPr>
              <a:t>The user can see some scenes by entering the site</a:t>
            </a:r>
          </a:p>
        </p:txBody>
      </p:sp>
    </p:spTree>
    <p:extLst>
      <p:ext uri="{BB962C8B-B14F-4D97-AF65-F5344CB8AC3E}">
        <p14:creationId xmlns:p14="http://schemas.microsoft.com/office/powerpoint/2010/main" val="1403483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BE7AF4-0EB6-B01F-2744-25D40DFA1B75}"/>
              </a:ext>
            </a:extLst>
          </p:cNvPr>
          <p:cNvPicPr>
            <a:picLocks noChangeAspect="1"/>
          </p:cNvPicPr>
          <p:nvPr/>
        </p:nvPicPr>
        <p:blipFill>
          <a:blip r:embed="rId2"/>
          <a:stretch>
            <a:fillRect/>
          </a:stretch>
        </p:blipFill>
        <p:spPr>
          <a:xfrm>
            <a:off x="407893" y="295836"/>
            <a:ext cx="11376213" cy="6562164"/>
          </a:xfrm>
          <a:prstGeom prst="rect">
            <a:avLst/>
          </a:prstGeom>
        </p:spPr>
      </p:pic>
    </p:spTree>
    <p:extLst>
      <p:ext uri="{BB962C8B-B14F-4D97-AF65-F5344CB8AC3E}">
        <p14:creationId xmlns:p14="http://schemas.microsoft.com/office/powerpoint/2010/main" val="183637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EE05B8-B0E8-86A3-2C44-473B215029E1}"/>
              </a:ext>
            </a:extLst>
          </p:cNvPr>
          <p:cNvPicPr>
            <a:picLocks noChangeAspect="1"/>
          </p:cNvPicPr>
          <p:nvPr/>
        </p:nvPicPr>
        <p:blipFill>
          <a:blip r:embed="rId2"/>
          <a:stretch>
            <a:fillRect/>
          </a:stretch>
        </p:blipFill>
        <p:spPr>
          <a:xfrm>
            <a:off x="266700" y="304799"/>
            <a:ext cx="11639550" cy="6353175"/>
          </a:xfrm>
          <a:prstGeom prst="rect">
            <a:avLst/>
          </a:prstGeom>
        </p:spPr>
      </p:pic>
    </p:spTree>
    <p:extLst>
      <p:ext uri="{BB962C8B-B14F-4D97-AF65-F5344CB8AC3E}">
        <p14:creationId xmlns:p14="http://schemas.microsoft.com/office/powerpoint/2010/main" val="11269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A4C5DE-E2D5-B86C-DF8D-BE1C6737400B}"/>
              </a:ext>
            </a:extLst>
          </p:cNvPr>
          <p:cNvPicPr>
            <a:picLocks noChangeAspect="1"/>
          </p:cNvPicPr>
          <p:nvPr/>
        </p:nvPicPr>
        <p:blipFill>
          <a:blip r:embed="rId2"/>
          <a:stretch>
            <a:fillRect/>
          </a:stretch>
        </p:blipFill>
        <p:spPr>
          <a:xfrm>
            <a:off x="304800" y="304799"/>
            <a:ext cx="11563350" cy="6276975"/>
          </a:xfrm>
          <a:prstGeom prst="rect">
            <a:avLst/>
          </a:prstGeom>
        </p:spPr>
      </p:pic>
    </p:spTree>
    <p:extLst>
      <p:ext uri="{BB962C8B-B14F-4D97-AF65-F5344CB8AC3E}">
        <p14:creationId xmlns:p14="http://schemas.microsoft.com/office/powerpoint/2010/main" val="233207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BB9D58-4D0F-5CDB-E509-20F5B0691940}"/>
              </a:ext>
            </a:extLst>
          </p:cNvPr>
          <p:cNvPicPr>
            <a:picLocks noChangeAspect="1"/>
          </p:cNvPicPr>
          <p:nvPr/>
        </p:nvPicPr>
        <p:blipFill>
          <a:blip r:embed="rId2"/>
          <a:stretch>
            <a:fillRect/>
          </a:stretch>
        </p:blipFill>
        <p:spPr>
          <a:xfrm>
            <a:off x="0" y="562970"/>
            <a:ext cx="12192000" cy="5732060"/>
          </a:xfrm>
          <a:prstGeom prst="rect">
            <a:avLst/>
          </a:prstGeom>
        </p:spPr>
      </p:pic>
    </p:spTree>
    <p:extLst>
      <p:ext uri="{BB962C8B-B14F-4D97-AF65-F5344CB8AC3E}">
        <p14:creationId xmlns:p14="http://schemas.microsoft.com/office/powerpoint/2010/main" val="2764930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14DF93-A3CF-E830-6293-79097314D427}"/>
              </a:ext>
            </a:extLst>
          </p:cNvPr>
          <p:cNvSpPr txBox="1"/>
          <p:nvPr/>
        </p:nvSpPr>
        <p:spPr>
          <a:xfrm>
            <a:off x="752475" y="364674"/>
            <a:ext cx="6096000" cy="784702"/>
          </a:xfrm>
          <a:prstGeom prst="rect">
            <a:avLst/>
          </a:prstGeom>
          <a:noFill/>
        </p:spPr>
        <p:txBody>
          <a:bodyPr wrap="square">
            <a:spAutoFit/>
          </a:bodyPr>
          <a:lstStyle/>
          <a:p>
            <a:pPr>
              <a:lnSpc>
                <a:spcPct val="107000"/>
              </a:lnSpc>
              <a:spcAft>
                <a:spcPts val="800"/>
              </a:spcAft>
            </a:pPr>
            <a:r>
              <a:rPr lang="en-US" sz="4400" dirty="0">
                <a:solidFill>
                  <a:srgbClr val="FF0000"/>
                </a:solidFill>
                <a:latin typeface="Calibri" panose="020F0502020204030204" pitchFamily="34" charset="0"/>
                <a:ea typeface="Calibri" panose="020F0502020204030204" pitchFamily="34" charset="0"/>
                <a:cs typeface="Arial" panose="020B0604020202020204" pitchFamily="34" charset="0"/>
              </a:rPr>
              <a:t>-</a:t>
            </a:r>
            <a:r>
              <a:rPr lang="en-US" sz="4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4400"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Erd</a:t>
            </a:r>
            <a:r>
              <a:rPr lang="en-US" sz="4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 </a:t>
            </a:r>
          </a:p>
        </p:txBody>
      </p:sp>
      <p:pic>
        <p:nvPicPr>
          <p:cNvPr id="4" name="Picture 3">
            <a:extLst>
              <a:ext uri="{FF2B5EF4-FFF2-40B4-BE49-F238E27FC236}">
                <a16:creationId xmlns:a16="http://schemas.microsoft.com/office/drawing/2014/main" id="{658A0C81-C7DF-22B6-9C75-D91F2BBF9FE3}"/>
              </a:ext>
            </a:extLst>
          </p:cNvPr>
          <p:cNvPicPr>
            <a:picLocks noChangeAspect="1"/>
          </p:cNvPicPr>
          <p:nvPr/>
        </p:nvPicPr>
        <p:blipFill>
          <a:blip r:embed="rId2"/>
          <a:stretch>
            <a:fillRect/>
          </a:stretch>
        </p:blipFill>
        <p:spPr>
          <a:xfrm>
            <a:off x="1009650" y="1400174"/>
            <a:ext cx="10277475" cy="4981576"/>
          </a:xfrm>
          <a:prstGeom prst="rect">
            <a:avLst/>
          </a:prstGeom>
        </p:spPr>
      </p:pic>
    </p:spTree>
    <p:extLst>
      <p:ext uri="{BB962C8B-B14F-4D97-AF65-F5344CB8AC3E}">
        <p14:creationId xmlns:p14="http://schemas.microsoft.com/office/powerpoint/2010/main" val="1169256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93449F-A220-C30A-8A67-878E7DBFB27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9825" y="1495424"/>
            <a:ext cx="8239125" cy="4981575"/>
          </a:xfrm>
          <a:prstGeom prst="rect">
            <a:avLst/>
          </a:prstGeom>
          <a:noFill/>
          <a:ln>
            <a:noFill/>
          </a:ln>
        </p:spPr>
      </p:pic>
      <p:sp>
        <p:nvSpPr>
          <p:cNvPr id="4" name="TextBox 3">
            <a:extLst>
              <a:ext uri="{FF2B5EF4-FFF2-40B4-BE49-F238E27FC236}">
                <a16:creationId xmlns:a16="http://schemas.microsoft.com/office/drawing/2014/main" id="{764C76AD-BFF1-B580-C41E-9D0B30C60D47}"/>
              </a:ext>
            </a:extLst>
          </p:cNvPr>
          <p:cNvSpPr txBox="1"/>
          <p:nvPr/>
        </p:nvSpPr>
        <p:spPr>
          <a:xfrm>
            <a:off x="504825" y="698049"/>
            <a:ext cx="6657975" cy="784702"/>
          </a:xfrm>
          <a:prstGeom prst="rect">
            <a:avLst/>
          </a:prstGeom>
          <a:noFill/>
        </p:spPr>
        <p:txBody>
          <a:bodyPr wrap="square">
            <a:spAutoFit/>
          </a:bodyPr>
          <a:lstStyle/>
          <a:p>
            <a:pPr>
              <a:lnSpc>
                <a:spcPct val="107000"/>
              </a:lnSpc>
              <a:spcAft>
                <a:spcPts val="800"/>
              </a:spcAft>
            </a:pPr>
            <a:r>
              <a:rPr lang="en-US" sz="4400" dirty="0">
                <a:solidFill>
                  <a:srgbClr val="2E74B5"/>
                </a:solidFill>
                <a:latin typeface="Calibri" panose="020F0502020204030204" pitchFamily="34" charset="0"/>
                <a:ea typeface="Calibri" panose="020F0502020204030204" pitchFamily="34" charset="0"/>
                <a:cs typeface="Arial" panose="020B0604020202020204" pitchFamily="34" charset="0"/>
              </a:rPr>
              <a:t>-</a:t>
            </a:r>
            <a:r>
              <a:rPr lang="en-US" sz="4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Use Case Diagram:</a:t>
            </a:r>
          </a:p>
        </p:txBody>
      </p:sp>
    </p:spTree>
    <p:extLst>
      <p:ext uri="{BB962C8B-B14F-4D97-AF65-F5344CB8AC3E}">
        <p14:creationId xmlns:p14="http://schemas.microsoft.com/office/powerpoint/2010/main" val="1237873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84D278-0A2D-F0B1-FF71-DD6FFA446C6A}"/>
              </a:ext>
            </a:extLst>
          </p:cNvPr>
          <p:cNvSpPr txBox="1"/>
          <p:nvPr/>
        </p:nvSpPr>
        <p:spPr>
          <a:xfrm>
            <a:off x="409575" y="278949"/>
            <a:ext cx="6096000" cy="375552"/>
          </a:xfrm>
          <a:prstGeom prst="rect">
            <a:avLst/>
          </a:prstGeom>
          <a:noFill/>
        </p:spPr>
        <p:txBody>
          <a:bodyPr wrap="square">
            <a:spAutoFit/>
          </a:bodyPr>
          <a:lstStyle/>
          <a:p>
            <a:pPr>
              <a:lnSpc>
                <a:spcPct val="107000"/>
              </a:lnSpc>
              <a:spcAft>
                <a:spcPts val="800"/>
              </a:spcAft>
            </a:pPr>
            <a:r>
              <a:rPr lang="en-US" sz="1800" b="1" dirty="0">
                <a:solidFill>
                  <a:srgbClr val="2E74B5"/>
                </a:solidFill>
                <a:effectLst/>
                <a:latin typeface="Calibri" panose="020F0502020204030204" pitchFamily="34" charset="0"/>
                <a:ea typeface="Calibri" panose="020F0502020204030204" pitchFamily="34" charset="0"/>
                <a:cs typeface="Arial" panose="020B0604020202020204" pitchFamily="34" charset="0"/>
              </a:rPr>
              <a:t>Use Case Scenarios:</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E6677067-6DB5-A98B-E1E4-AB72641E4FBC}"/>
              </a:ext>
            </a:extLst>
          </p:cNvPr>
          <p:cNvGraphicFramePr>
            <a:graphicFrameLocks noGrp="1"/>
          </p:cNvGraphicFramePr>
          <p:nvPr>
            <p:extLst>
              <p:ext uri="{D42A27DB-BD31-4B8C-83A1-F6EECF244321}">
                <p14:modId xmlns:p14="http://schemas.microsoft.com/office/powerpoint/2010/main" val="2572368206"/>
              </p:ext>
            </p:extLst>
          </p:nvPr>
        </p:nvGraphicFramePr>
        <p:xfrm>
          <a:off x="409576" y="742950"/>
          <a:ext cx="11430000" cy="5836102"/>
        </p:xfrm>
        <a:graphic>
          <a:graphicData uri="http://schemas.openxmlformats.org/drawingml/2006/table">
            <a:tbl>
              <a:tblPr>
                <a:tableStyleId>{5C22544A-7EE6-4342-B048-85BDC9FD1C3A}</a:tableStyleId>
              </a:tblPr>
              <a:tblGrid>
                <a:gridCol w="4291642">
                  <a:extLst>
                    <a:ext uri="{9D8B030D-6E8A-4147-A177-3AD203B41FA5}">
                      <a16:colId xmlns:a16="http://schemas.microsoft.com/office/drawing/2014/main" val="3434846008"/>
                    </a:ext>
                  </a:extLst>
                </a:gridCol>
                <a:gridCol w="3569179">
                  <a:extLst>
                    <a:ext uri="{9D8B030D-6E8A-4147-A177-3AD203B41FA5}">
                      <a16:colId xmlns:a16="http://schemas.microsoft.com/office/drawing/2014/main" val="3878611213"/>
                    </a:ext>
                  </a:extLst>
                </a:gridCol>
                <a:gridCol w="3569179">
                  <a:extLst>
                    <a:ext uri="{9D8B030D-6E8A-4147-A177-3AD203B41FA5}">
                      <a16:colId xmlns:a16="http://schemas.microsoft.com/office/drawing/2014/main" val="1464736274"/>
                    </a:ext>
                  </a:extLst>
                </a:gridCol>
              </a:tblGrid>
              <a:tr h="396755">
                <a:tc>
                  <a:txBody>
                    <a:bodyPr/>
                    <a:lstStyle/>
                    <a:p>
                      <a:pPr>
                        <a:lnSpc>
                          <a:spcPct val="107000"/>
                        </a:lnSpc>
                        <a:spcAft>
                          <a:spcPts val="800"/>
                        </a:spcAft>
                      </a:pPr>
                      <a:r>
                        <a:rPr lang="en-US" sz="1000">
                          <a:effectLst/>
                        </a:rPr>
                        <a:t>Use case Name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gridSpan="2">
                  <a:txBody>
                    <a:bodyPr/>
                    <a:lstStyle/>
                    <a:p>
                      <a:pPr>
                        <a:lnSpc>
                          <a:spcPct val="107000"/>
                        </a:lnSpc>
                        <a:spcAft>
                          <a:spcPts val="800"/>
                        </a:spcAft>
                      </a:pPr>
                      <a:r>
                        <a:rPr lang="en-US" sz="1000">
                          <a:effectLst/>
                        </a:rPr>
                        <a:t>Reservation (clinic)</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hMerge="1">
                  <a:txBody>
                    <a:bodyPr/>
                    <a:lstStyle/>
                    <a:p>
                      <a:pPr rtl="1"/>
                      <a:endParaRPr lang="ar-EG"/>
                    </a:p>
                  </a:txBody>
                  <a:tcPr/>
                </a:tc>
                <a:extLst>
                  <a:ext uri="{0D108BD9-81ED-4DB2-BD59-A6C34878D82A}">
                    <a16:rowId xmlns:a16="http://schemas.microsoft.com/office/drawing/2014/main" val="2823778201"/>
                  </a:ext>
                </a:extLst>
              </a:tr>
              <a:tr h="396755">
                <a:tc>
                  <a:txBody>
                    <a:bodyPr/>
                    <a:lstStyle/>
                    <a:p>
                      <a:pPr>
                        <a:lnSpc>
                          <a:spcPct val="107000"/>
                        </a:lnSpc>
                        <a:spcAft>
                          <a:spcPts val="800"/>
                        </a:spcAft>
                      </a:pPr>
                      <a:r>
                        <a:rPr lang="en-US" sz="1000">
                          <a:effectLst/>
                        </a:rPr>
                        <a:t>Goal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gridSpan="2">
                  <a:txBody>
                    <a:bodyPr/>
                    <a:lstStyle/>
                    <a:p>
                      <a:pPr>
                        <a:lnSpc>
                          <a:spcPct val="107000"/>
                        </a:lnSpc>
                        <a:spcAft>
                          <a:spcPts val="800"/>
                        </a:spcAft>
                      </a:pPr>
                      <a:r>
                        <a:rPr lang="en-US" sz="1000">
                          <a:effectLst/>
                        </a:rPr>
                        <a:t> Patient do a reservation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hMerge="1">
                  <a:txBody>
                    <a:bodyPr/>
                    <a:lstStyle/>
                    <a:p>
                      <a:pPr rtl="1"/>
                      <a:endParaRPr lang="ar-EG"/>
                    </a:p>
                  </a:txBody>
                  <a:tcPr/>
                </a:tc>
                <a:extLst>
                  <a:ext uri="{0D108BD9-81ED-4DB2-BD59-A6C34878D82A}">
                    <a16:rowId xmlns:a16="http://schemas.microsoft.com/office/drawing/2014/main" val="4102039452"/>
                  </a:ext>
                </a:extLst>
              </a:tr>
              <a:tr h="388314">
                <a:tc>
                  <a:txBody>
                    <a:bodyPr/>
                    <a:lstStyle/>
                    <a:p>
                      <a:pPr>
                        <a:lnSpc>
                          <a:spcPct val="107000"/>
                        </a:lnSpc>
                        <a:spcAft>
                          <a:spcPts val="800"/>
                        </a:spcAft>
                      </a:pPr>
                      <a:r>
                        <a:rPr lang="en-US" sz="1000">
                          <a:effectLst/>
                        </a:rPr>
                        <a:t>Primary Actors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gridSpan="2">
                  <a:txBody>
                    <a:bodyPr/>
                    <a:lstStyle/>
                    <a:p>
                      <a:pPr>
                        <a:lnSpc>
                          <a:spcPct val="107000"/>
                        </a:lnSpc>
                        <a:spcAft>
                          <a:spcPts val="800"/>
                        </a:spcAft>
                      </a:pPr>
                      <a:r>
                        <a:rPr lang="en-US" sz="1000">
                          <a:effectLst/>
                        </a:rPr>
                        <a:t>Patient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hMerge="1">
                  <a:txBody>
                    <a:bodyPr/>
                    <a:lstStyle/>
                    <a:p>
                      <a:pPr rtl="1"/>
                      <a:endParaRPr lang="ar-EG"/>
                    </a:p>
                  </a:txBody>
                  <a:tcPr/>
                </a:tc>
                <a:extLst>
                  <a:ext uri="{0D108BD9-81ED-4DB2-BD59-A6C34878D82A}">
                    <a16:rowId xmlns:a16="http://schemas.microsoft.com/office/drawing/2014/main" val="2641590254"/>
                  </a:ext>
                </a:extLst>
              </a:tr>
              <a:tr h="371431">
                <a:tc>
                  <a:txBody>
                    <a:bodyPr/>
                    <a:lstStyle/>
                    <a:p>
                      <a:pPr>
                        <a:lnSpc>
                          <a:spcPct val="107000"/>
                        </a:lnSpc>
                        <a:spcAft>
                          <a:spcPts val="800"/>
                        </a:spcAft>
                      </a:pPr>
                      <a:r>
                        <a:rPr lang="en-US" sz="1000">
                          <a:effectLst/>
                        </a:rPr>
                        <a:t>Secondary Actors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gridSpan="2">
                  <a:txBody>
                    <a:bodyPr/>
                    <a:lstStyle/>
                    <a:p>
                      <a:pPr>
                        <a:lnSpc>
                          <a:spcPct val="107000"/>
                        </a:lnSpc>
                        <a:spcAft>
                          <a:spcPts val="800"/>
                        </a:spcAft>
                      </a:pPr>
                      <a:r>
                        <a:rPr lang="en-US" sz="1000">
                          <a:effectLst/>
                        </a:rPr>
                        <a:t>none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hMerge="1">
                  <a:txBody>
                    <a:bodyPr/>
                    <a:lstStyle/>
                    <a:p>
                      <a:pPr rtl="1"/>
                      <a:endParaRPr lang="ar-EG"/>
                    </a:p>
                  </a:txBody>
                  <a:tcPr/>
                </a:tc>
                <a:extLst>
                  <a:ext uri="{0D108BD9-81ED-4DB2-BD59-A6C34878D82A}">
                    <a16:rowId xmlns:a16="http://schemas.microsoft.com/office/drawing/2014/main" val="332368933"/>
                  </a:ext>
                </a:extLst>
              </a:tr>
              <a:tr h="371431">
                <a:tc>
                  <a:txBody>
                    <a:bodyPr/>
                    <a:lstStyle/>
                    <a:p>
                      <a:pPr>
                        <a:lnSpc>
                          <a:spcPct val="107000"/>
                        </a:lnSpc>
                        <a:spcAft>
                          <a:spcPts val="800"/>
                        </a:spcAft>
                      </a:pPr>
                      <a:r>
                        <a:rPr lang="en-US" sz="1000">
                          <a:effectLst/>
                        </a:rPr>
                        <a:t>Precondition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gridSpan="2">
                  <a:txBody>
                    <a:bodyPr/>
                    <a:lstStyle/>
                    <a:p>
                      <a:pPr>
                        <a:lnSpc>
                          <a:spcPct val="107000"/>
                        </a:lnSpc>
                        <a:spcAft>
                          <a:spcPts val="800"/>
                        </a:spcAft>
                      </a:pPr>
                      <a:r>
                        <a:rPr lang="en-US" sz="1000">
                          <a:effectLst/>
                        </a:rPr>
                        <a:t>Patient must login in our application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hMerge="1">
                  <a:txBody>
                    <a:bodyPr/>
                    <a:lstStyle/>
                    <a:p>
                      <a:pPr rtl="1"/>
                      <a:endParaRPr lang="ar-EG"/>
                    </a:p>
                  </a:txBody>
                  <a:tcPr/>
                </a:tc>
                <a:extLst>
                  <a:ext uri="{0D108BD9-81ED-4DB2-BD59-A6C34878D82A}">
                    <a16:rowId xmlns:a16="http://schemas.microsoft.com/office/drawing/2014/main" val="3599882896"/>
                  </a:ext>
                </a:extLst>
              </a:tr>
              <a:tr h="329223">
                <a:tc>
                  <a:txBody>
                    <a:bodyPr/>
                    <a:lstStyle/>
                    <a:p>
                      <a:pPr>
                        <a:lnSpc>
                          <a:spcPct val="107000"/>
                        </a:lnSpc>
                        <a:spcAft>
                          <a:spcPts val="800"/>
                        </a:spcAft>
                      </a:pPr>
                      <a:r>
                        <a:rPr lang="en-US" sz="1000">
                          <a:effectLst/>
                        </a:rPr>
                        <a:t>Post condition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gridSpan="2">
                  <a:txBody>
                    <a:bodyPr/>
                    <a:lstStyle/>
                    <a:p>
                      <a:pP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hMerge="1">
                  <a:txBody>
                    <a:bodyPr/>
                    <a:lstStyle/>
                    <a:p>
                      <a:pPr rtl="1"/>
                      <a:endParaRPr lang="ar-EG"/>
                    </a:p>
                  </a:txBody>
                  <a:tcPr/>
                </a:tc>
                <a:extLst>
                  <a:ext uri="{0D108BD9-81ED-4DB2-BD59-A6C34878D82A}">
                    <a16:rowId xmlns:a16="http://schemas.microsoft.com/office/drawing/2014/main" val="51352847"/>
                  </a:ext>
                </a:extLst>
              </a:tr>
              <a:tr h="337664">
                <a:tc>
                  <a:txBody>
                    <a:bodyPr/>
                    <a:lstStyle/>
                    <a:p>
                      <a:pPr>
                        <a:lnSpc>
                          <a:spcPct val="107000"/>
                        </a:lnSpc>
                        <a:spcAft>
                          <a:spcPts val="800"/>
                        </a:spcAft>
                      </a:pPr>
                      <a:r>
                        <a:rPr lang="en-US" sz="1000">
                          <a:effectLst/>
                        </a:rPr>
                        <a:t>Triggers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gridSpan="2">
                  <a:txBody>
                    <a:bodyPr/>
                    <a:lstStyle/>
                    <a:p>
                      <a:pP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hMerge="1">
                  <a:txBody>
                    <a:bodyPr/>
                    <a:lstStyle/>
                    <a:p>
                      <a:pPr rtl="1"/>
                      <a:endParaRPr lang="ar-EG"/>
                    </a:p>
                  </a:txBody>
                  <a:tcPr/>
                </a:tc>
                <a:extLst>
                  <a:ext uri="{0D108BD9-81ED-4DB2-BD59-A6C34878D82A}">
                    <a16:rowId xmlns:a16="http://schemas.microsoft.com/office/drawing/2014/main" val="3193879455"/>
                  </a:ext>
                </a:extLst>
              </a:tr>
              <a:tr h="396755">
                <a:tc rowSpan="2">
                  <a:txBody>
                    <a:bodyPr/>
                    <a:lstStyle/>
                    <a:p>
                      <a:pPr>
                        <a:lnSpc>
                          <a:spcPct val="107000"/>
                        </a:lnSpc>
                        <a:spcAft>
                          <a:spcPts val="800"/>
                        </a:spcAft>
                      </a:pPr>
                      <a:r>
                        <a:rPr lang="en-US" sz="1000">
                          <a:effectLst/>
                        </a:rPr>
                        <a:t> </a:t>
                      </a:r>
                    </a:p>
                    <a:p>
                      <a:pPr>
                        <a:lnSpc>
                          <a:spcPct val="107000"/>
                        </a:lnSpc>
                        <a:spcAft>
                          <a:spcPts val="800"/>
                        </a:spcAft>
                      </a:pPr>
                      <a:r>
                        <a:rPr lang="en-US" sz="1000">
                          <a:effectLst/>
                        </a:rPr>
                        <a:t> </a:t>
                      </a:r>
                    </a:p>
                    <a:p>
                      <a:pPr>
                        <a:lnSpc>
                          <a:spcPct val="107000"/>
                        </a:lnSpc>
                        <a:spcAft>
                          <a:spcPts val="800"/>
                        </a:spcAft>
                      </a:pPr>
                      <a:r>
                        <a:rPr lang="en-US" sz="1000">
                          <a:effectLst/>
                        </a:rPr>
                        <a:t> </a:t>
                      </a:r>
                    </a:p>
                    <a:p>
                      <a:pPr>
                        <a:lnSpc>
                          <a:spcPct val="107000"/>
                        </a:lnSpc>
                        <a:spcAft>
                          <a:spcPts val="800"/>
                        </a:spcAft>
                      </a:pPr>
                      <a:r>
                        <a:rPr lang="en-US" sz="1000">
                          <a:effectLst/>
                        </a:rPr>
                        <a:t>Main flow</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a:txBody>
                    <a:bodyPr/>
                    <a:lstStyle/>
                    <a:p>
                      <a:pPr>
                        <a:lnSpc>
                          <a:spcPct val="107000"/>
                        </a:lnSpc>
                        <a:spcAft>
                          <a:spcPts val="800"/>
                        </a:spcAft>
                      </a:pPr>
                      <a:r>
                        <a:rPr lang="en-US" sz="1000">
                          <a:effectLst/>
                        </a:rPr>
                        <a:t>   Step</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a:txBody>
                    <a:bodyPr/>
                    <a:lstStyle/>
                    <a:p>
                      <a:pPr>
                        <a:lnSpc>
                          <a:spcPct val="107000"/>
                        </a:lnSpc>
                        <a:spcAft>
                          <a:spcPts val="800"/>
                        </a:spcAft>
                      </a:pPr>
                      <a:r>
                        <a:rPr lang="en-US" sz="1000">
                          <a:effectLst/>
                        </a:rPr>
                        <a:t>    Action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extLst>
                  <a:ext uri="{0D108BD9-81ED-4DB2-BD59-A6C34878D82A}">
                    <a16:rowId xmlns:a16="http://schemas.microsoft.com/office/drawing/2014/main" val="3074816567"/>
                  </a:ext>
                </a:extLst>
              </a:tr>
              <a:tr h="1690430">
                <a:tc vMerge="1">
                  <a:txBody>
                    <a:bodyPr/>
                    <a:lstStyle/>
                    <a:p>
                      <a:pPr rtl="1"/>
                      <a:endParaRPr lang="ar-EG"/>
                    </a:p>
                  </a:txBody>
                  <a:tcPr/>
                </a:tc>
                <a:tc>
                  <a:txBody>
                    <a:bodyPr/>
                    <a:lstStyle/>
                    <a:p>
                      <a:pPr>
                        <a:lnSpc>
                          <a:spcPct val="107000"/>
                        </a:lnSpc>
                        <a:spcAft>
                          <a:spcPts val="800"/>
                        </a:spcAft>
                      </a:pPr>
                      <a:r>
                        <a:rPr lang="en-US" sz="1000">
                          <a:effectLst/>
                        </a:rPr>
                        <a:t>1-   </a:t>
                      </a:r>
                    </a:p>
                    <a:p>
                      <a:pPr>
                        <a:lnSpc>
                          <a:spcPct val="107000"/>
                        </a:lnSpc>
                        <a:spcAft>
                          <a:spcPts val="800"/>
                        </a:spcAft>
                      </a:pPr>
                      <a:r>
                        <a:rPr lang="en-US" sz="1000">
                          <a:effectLst/>
                        </a:rPr>
                        <a:t> </a:t>
                      </a:r>
                    </a:p>
                    <a:p>
                      <a:pPr>
                        <a:lnSpc>
                          <a:spcPct val="107000"/>
                        </a:lnSpc>
                        <a:spcAft>
                          <a:spcPts val="800"/>
                        </a:spcAft>
                      </a:pPr>
                      <a:r>
                        <a:rPr lang="en-US" sz="1000">
                          <a:effectLst/>
                        </a:rPr>
                        <a:t>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a:txBody>
                    <a:bodyPr/>
                    <a:lstStyle/>
                    <a:p>
                      <a:pPr>
                        <a:lnSpc>
                          <a:spcPct val="107000"/>
                        </a:lnSpc>
                        <a:spcAft>
                          <a:spcPts val="800"/>
                        </a:spcAft>
                      </a:pPr>
                      <a:r>
                        <a:rPr lang="en-US" sz="1000">
                          <a:effectLst/>
                        </a:rPr>
                        <a:t>User use email and password to login if he have ,if he have not do registeration.</a:t>
                      </a:r>
                    </a:p>
                    <a:p>
                      <a:pPr>
                        <a:lnSpc>
                          <a:spcPct val="107000"/>
                        </a:lnSpc>
                        <a:spcAft>
                          <a:spcPts val="800"/>
                        </a:spcAft>
                      </a:pPr>
                      <a:r>
                        <a:rPr lang="en-US" sz="1000">
                          <a:effectLst/>
                        </a:rPr>
                        <a:t>Take an appointment if exist and pay in a clinic .</a:t>
                      </a:r>
                    </a:p>
                    <a:p>
                      <a:pP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extLst>
                  <a:ext uri="{0D108BD9-81ED-4DB2-BD59-A6C34878D82A}">
                    <a16:rowId xmlns:a16="http://schemas.microsoft.com/office/drawing/2014/main" val="2309866336"/>
                  </a:ext>
                </a:extLst>
              </a:tr>
              <a:tr h="1157344">
                <a:tc>
                  <a:txBody>
                    <a:bodyPr/>
                    <a:lstStyle/>
                    <a:p>
                      <a:pPr>
                        <a:lnSpc>
                          <a:spcPct val="107000"/>
                        </a:lnSpc>
                        <a:spcAft>
                          <a:spcPts val="800"/>
                        </a:spcAft>
                      </a:pPr>
                      <a:r>
                        <a:rPr lang="ar-SA" sz="1000">
                          <a:effectLst/>
                        </a:rPr>
                        <a:t> </a:t>
                      </a:r>
                      <a:endParaRPr lang="en-US" sz="1000">
                        <a:effectLst/>
                      </a:endParaRPr>
                    </a:p>
                    <a:p>
                      <a:pPr>
                        <a:lnSpc>
                          <a:spcPct val="107000"/>
                        </a:lnSpc>
                        <a:spcAft>
                          <a:spcPts val="800"/>
                        </a:spcAft>
                      </a:pPr>
                      <a:r>
                        <a:rPr lang="en-US" sz="1000">
                          <a:effectLst/>
                        </a:rPr>
                        <a:t>Extensions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a:txBody>
                    <a:bodyPr/>
                    <a:lstStyle/>
                    <a:p>
                      <a:pPr>
                        <a:lnSpc>
                          <a:spcPct val="107000"/>
                        </a:lnSpc>
                        <a:spcAft>
                          <a:spcPts val="800"/>
                        </a:spcAft>
                      </a:pPr>
                      <a:r>
                        <a:rPr lang="ar-SA" sz="1000" dirty="0">
                          <a:effectLst/>
                        </a:rPr>
                        <a:t> </a:t>
                      </a:r>
                      <a:endParaRPr lang="en-US" sz="1000" dirty="0">
                        <a:effectLst/>
                      </a:endParaRPr>
                    </a:p>
                    <a:p>
                      <a:pPr>
                        <a:lnSpc>
                          <a:spcPct val="107000"/>
                        </a:lnSpc>
                        <a:spcAft>
                          <a:spcPts val="800"/>
                        </a:spcAft>
                      </a:pPr>
                      <a:r>
                        <a:rPr lang="ar-SA" sz="1000" dirty="0">
                          <a:effectLst/>
                        </a:rPr>
                        <a:t>4.1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tc>
                  <a:txBody>
                    <a:bodyPr/>
                    <a:lstStyle/>
                    <a:p>
                      <a:pPr>
                        <a:lnSpc>
                          <a:spcPct val="107000"/>
                        </a:lnSpc>
                        <a:spcAft>
                          <a:spcPts val="800"/>
                        </a:spcAft>
                      </a:pPr>
                      <a:r>
                        <a:rPr lang="en-US" sz="1000" dirty="0">
                          <a:effectLst/>
                        </a:rPr>
                        <a:t>If data invalid display “Invalid </a:t>
                      </a:r>
                    </a:p>
                    <a:p>
                      <a:pPr>
                        <a:lnSpc>
                          <a:spcPct val="107000"/>
                        </a:lnSpc>
                        <a:spcAft>
                          <a:spcPts val="800"/>
                        </a:spcAft>
                      </a:pPr>
                      <a:r>
                        <a:rPr lang="en-US" sz="1000" dirty="0">
                          <a:effectLst/>
                        </a:rPr>
                        <a:t>selections” redirect to inventory </a:t>
                      </a:r>
                    </a:p>
                    <a:p>
                      <a:pPr>
                        <a:lnSpc>
                          <a:spcPct val="107000"/>
                        </a:lnSpc>
                        <a:spcAft>
                          <a:spcPts val="800"/>
                        </a:spcAft>
                      </a:pPr>
                      <a:r>
                        <a:rPr lang="en-US" sz="1000" dirty="0">
                          <a:effectLst/>
                        </a:rPr>
                        <a:t>section window</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1428" marR="61428" marT="0" marB="0"/>
                </a:tc>
                <a:extLst>
                  <a:ext uri="{0D108BD9-81ED-4DB2-BD59-A6C34878D82A}">
                    <a16:rowId xmlns:a16="http://schemas.microsoft.com/office/drawing/2014/main" val="1701295967"/>
                  </a:ext>
                </a:extLst>
              </a:tr>
            </a:tbl>
          </a:graphicData>
        </a:graphic>
      </p:graphicFrame>
    </p:spTree>
    <p:extLst>
      <p:ext uri="{BB962C8B-B14F-4D97-AF65-F5344CB8AC3E}">
        <p14:creationId xmlns:p14="http://schemas.microsoft.com/office/powerpoint/2010/main" val="1129995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EA031EE-A183-8CC0-2E9A-AFDA5B7F06DC}"/>
              </a:ext>
            </a:extLst>
          </p:cNvPr>
          <p:cNvGraphicFramePr>
            <a:graphicFrameLocks noGrp="1"/>
          </p:cNvGraphicFramePr>
          <p:nvPr>
            <p:extLst>
              <p:ext uri="{D42A27DB-BD31-4B8C-83A1-F6EECF244321}">
                <p14:modId xmlns:p14="http://schemas.microsoft.com/office/powerpoint/2010/main" val="2359726043"/>
              </p:ext>
            </p:extLst>
          </p:nvPr>
        </p:nvGraphicFramePr>
        <p:xfrm>
          <a:off x="276226" y="276225"/>
          <a:ext cx="11649075" cy="6286501"/>
        </p:xfrm>
        <a:graphic>
          <a:graphicData uri="http://schemas.openxmlformats.org/drawingml/2006/table">
            <a:tbl>
              <a:tblPr>
                <a:tableStyleId>{5C22544A-7EE6-4342-B048-85BDC9FD1C3A}</a:tableStyleId>
              </a:tblPr>
              <a:tblGrid>
                <a:gridCol w="4373897">
                  <a:extLst>
                    <a:ext uri="{9D8B030D-6E8A-4147-A177-3AD203B41FA5}">
                      <a16:colId xmlns:a16="http://schemas.microsoft.com/office/drawing/2014/main" val="380565342"/>
                    </a:ext>
                  </a:extLst>
                </a:gridCol>
                <a:gridCol w="3637589">
                  <a:extLst>
                    <a:ext uri="{9D8B030D-6E8A-4147-A177-3AD203B41FA5}">
                      <a16:colId xmlns:a16="http://schemas.microsoft.com/office/drawing/2014/main" val="1886887939"/>
                    </a:ext>
                  </a:extLst>
                </a:gridCol>
                <a:gridCol w="3637589">
                  <a:extLst>
                    <a:ext uri="{9D8B030D-6E8A-4147-A177-3AD203B41FA5}">
                      <a16:colId xmlns:a16="http://schemas.microsoft.com/office/drawing/2014/main" val="362742753"/>
                    </a:ext>
                  </a:extLst>
                </a:gridCol>
              </a:tblGrid>
              <a:tr h="667646">
                <a:tc>
                  <a:txBody>
                    <a:bodyPr/>
                    <a:lstStyle/>
                    <a:p>
                      <a:pPr>
                        <a:lnSpc>
                          <a:spcPct val="107000"/>
                        </a:lnSpc>
                        <a:spcAft>
                          <a:spcPts val="800"/>
                        </a:spcAft>
                      </a:pPr>
                      <a:r>
                        <a:rPr lang="en-US" sz="1000">
                          <a:effectLst/>
                        </a:rPr>
                        <a:t>Use case Name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gridSpan="2">
                  <a:txBody>
                    <a:bodyPr/>
                    <a:lstStyle/>
                    <a:p>
                      <a:pPr>
                        <a:lnSpc>
                          <a:spcPct val="107000"/>
                        </a:lnSpc>
                        <a:spcAft>
                          <a:spcPts val="800"/>
                        </a:spcAft>
                      </a:pPr>
                      <a:r>
                        <a:rPr lang="en-US" sz="1000">
                          <a:effectLst/>
                        </a:rPr>
                        <a:t>Registration (login and Registration)</a:t>
                      </a:r>
                    </a:p>
                    <a:p>
                      <a:pP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hMerge="1">
                  <a:txBody>
                    <a:bodyPr/>
                    <a:lstStyle/>
                    <a:p>
                      <a:pPr rtl="1"/>
                      <a:endParaRPr lang="ar-EG"/>
                    </a:p>
                  </a:txBody>
                  <a:tcPr/>
                </a:tc>
                <a:extLst>
                  <a:ext uri="{0D108BD9-81ED-4DB2-BD59-A6C34878D82A}">
                    <a16:rowId xmlns:a16="http://schemas.microsoft.com/office/drawing/2014/main" val="340461687"/>
                  </a:ext>
                </a:extLst>
              </a:tr>
              <a:tr h="423215">
                <a:tc>
                  <a:txBody>
                    <a:bodyPr/>
                    <a:lstStyle/>
                    <a:p>
                      <a:pPr>
                        <a:lnSpc>
                          <a:spcPct val="107000"/>
                        </a:lnSpc>
                        <a:spcAft>
                          <a:spcPts val="800"/>
                        </a:spcAft>
                      </a:pPr>
                      <a:r>
                        <a:rPr lang="en-US" sz="1000">
                          <a:effectLst/>
                        </a:rPr>
                        <a:t>Goal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gridSpan="2">
                  <a:txBody>
                    <a:bodyPr/>
                    <a:lstStyle/>
                    <a:p>
                      <a:pPr>
                        <a:lnSpc>
                          <a:spcPct val="107000"/>
                        </a:lnSpc>
                        <a:spcAft>
                          <a:spcPts val="800"/>
                        </a:spcAft>
                      </a:pPr>
                      <a:r>
                        <a:rPr lang="en-US" sz="1000">
                          <a:effectLst/>
                        </a:rPr>
                        <a:t>Register in system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hMerge="1">
                  <a:txBody>
                    <a:bodyPr/>
                    <a:lstStyle/>
                    <a:p>
                      <a:pPr rtl="1"/>
                      <a:endParaRPr lang="ar-EG"/>
                    </a:p>
                  </a:txBody>
                  <a:tcPr/>
                </a:tc>
                <a:extLst>
                  <a:ext uri="{0D108BD9-81ED-4DB2-BD59-A6C34878D82A}">
                    <a16:rowId xmlns:a16="http://schemas.microsoft.com/office/drawing/2014/main" val="2322615150"/>
                  </a:ext>
                </a:extLst>
              </a:tr>
              <a:tr h="414211">
                <a:tc>
                  <a:txBody>
                    <a:bodyPr/>
                    <a:lstStyle/>
                    <a:p>
                      <a:pPr>
                        <a:lnSpc>
                          <a:spcPct val="107000"/>
                        </a:lnSpc>
                        <a:spcAft>
                          <a:spcPts val="800"/>
                        </a:spcAft>
                      </a:pPr>
                      <a:r>
                        <a:rPr lang="en-US" sz="1000">
                          <a:effectLst/>
                        </a:rPr>
                        <a:t>Primary Actors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gridSpan="2">
                  <a:txBody>
                    <a:bodyPr/>
                    <a:lstStyle/>
                    <a:p>
                      <a:pPr>
                        <a:lnSpc>
                          <a:spcPct val="107000"/>
                        </a:lnSpc>
                        <a:spcAft>
                          <a:spcPts val="800"/>
                        </a:spcAft>
                      </a:pPr>
                      <a:r>
                        <a:rPr lang="en-US" sz="1000">
                          <a:effectLst/>
                        </a:rPr>
                        <a:t>patient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hMerge="1">
                  <a:txBody>
                    <a:bodyPr/>
                    <a:lstStyle/>
                    <a:p>
                      <a:pPr rtl="1"/>
                      <a:endParaRPr lang="ar-EG"/>
                    </a:p>
                  </a:txBody>
                  <a:tcPr/>
                </a:tc>
                <a:extLst>
                  <a:ext uri="{0D108BD9-81ED-4DB2-BD59-A6C34878D82A}">
                    <a16:rowId xmlns:a16="http://schemas.microsoft.com/office/drawing/2014/main" val="2946303011"/>
                  </a:ext>
                </a:extLst>
              </a:tr>
              <a:tr h="396201">
                <a:tc>
                  <a:txBody>
                    <a:bodyPr/>
                    <a:lstStyle/>
                    <a:p>
                      <a:pPr>
                        <a:lnSpc>
                          <a:spcPct val="107000"/>
                        </a:lnSpc>
                        <a:spcAft>
                          <a:spcPts val="800"/>
                        </a:spcAft>
                      </a:pPr>
                      <a:r>
                        <a:rPr lang="en-US" sz="1000">
                          <a:effectLst/>
                        </a:rPr>
                        <a:t>Secondary Actors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gridSpan="2">
                  <a:txBody>
                    <a:bodyPr/>
                    <a:lstStyle/>
                    <a:p>
                      <a:pPr>
                        <a:lnSpc>
                          <a:spcPct val="107000"/>
                        </a:lnSpc>
                        <a:spcAft>
                          <a:spcPts val="800"/>
                        </a:spcAft>
                      </a:pPr>
                      <a:r>
                        <a:rPr lang="en-US" sz="1000">
                          <a:effectLst/>
                        </a:rPr>
                        <a:t>none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hMerge="1">
                  <a:txBody>
                    <a:bodyPr/>
                    <a:lstStyle/>
                    <a:p>
                      <a:pPr rtl="1"/>
                      <a:endParaRPr lang="ar-EG"/>
                    </a:p>
                  </a:txBody>
                  <a:tcPr/>
                </a:tc>
                <a:extLst>
                  <a:ext uri="{0D108BD9-81ED-4DB2-BD59-A6C34878D82A}">
                    <a16:rowId xmlns:a16="http://schemas.microsoft.com/office/drawing/2014/main" val="3231740471"/>
                  </a:ext>
                </a:extLst>
              </a:tr>
              <a:tr h="396201">
                <a:tc>
                  <a:txBody>
                    <a:bodyPr/>
                    <a:lstStyle/>
                    <a:p>
                      <a:pPr>
                        <a:lnSpc>
                          <a:spcPct val="107000"/>
                        </a:lnSpc>
                        <a:spcAft>
                          <a:spcPts val="800"/>
                        </a:spcAft>
                      </a:pPr>
                      <a:r>
                        <a:rPr lang="en-US" sz="1000">
                          <a:effectLst/>
                        </a:rPr>
                        <a:t>Precondition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gridSpan="2">
                  <a:txBody>
                    <a:bodyPr/>
                    <a:lstStyle/>
                    <a:p>
                      <a:pPr>
                        <a:lnSpc>
                          <a:spcPct val="107000"/>
                        </a:lnSpc>
                        <a:spcAft>
                          <a:spcPts val="800"/>
                        </a:spcAft>
                      </a:pPr>
                      <a:r>
                        <a:rPr lang="en-US" sz="1000">
                          <a:effectLst/>
                        </a:rPr>
                        <a:t>Patient must have an email.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hMerge="1">
                  <a:txBody>
                    <a:bodyPr/>
                    <a:lstStyle/>
                    <a:p>
                      <a:pPr rtl="1"/>
                      <a:endParaRPr lang="ar-EG"/>
                    </a:p>
                  </a:txBody>
                  <a:tcPr/>
                </a:tc>
                <a:extLst>
                  <a:ext uri="{0D108BD9-81ED-4DB2-BD59-A6C34878D82A}">
                    <a16:rowId xmlns:a16="http://schemas.microsoft.com/office/drawing/2014/main" val="3638789447"/>
                  </a:ext>
                </a:extLst>
              </a:tr>
              <a:tr h="351180">
                <a:tc>
                  <a:txBody>
                    <a:bodyPr/>
                    <a:lstStyle/>
                    <a:p>
                      <a:pPr>
                        <a:lnSpc>
                          <a:spcPct val="107000"/>
                        </a:lnSpc>
                        <a:spcAft>
                          <a:spcPts val="800"/>
                        </a:spcAft>
                      </a:pPr>
                      <a:r>
                        <a:rPr lang="en-US" sz="1000">
                          <a:effectLst/>
                        </a:rPr>
                        <a:t>Post condition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gridSpan="2">
                  <a:txBody>
                    <a:bodyPr/>
                    <a:lstStyle/>
                    <a:p>
                      <a:pP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hMerge="1">
                  <a:txBody>
                    <a:bodyPr/>
                    <a:lstStyle/>
                    <a:p>
                      <a:pPr rtl="1"/>
                      <a:endParaRPr lang="ar-EG"/>
                    </a:p>
                  </a:txBody>
                  <a:tcPr/>
                </a:tc>
                <a:extLst>
                  <a:ext uri="{0D108BD9-81ED-4DB2-BD59-A6C34878D82A}">
                    <a16:rowId xmlns:a16="http://schemas.microsoft.com/office/drawing/2014/main" val="590184952"/>
                  </a:ext>
                </a:extLst>
              </a:tr>
              <a:tr h="360183">
                <a:tc>
                  <a:txBody>
                    <a:bodyPr/>
                    <a:lstStyle/>
                    <a:p>
                      <a:pPr>
                        <a:lnSpc>
                          <a:spcPct val="107000"/>
                        </a:lnSpc>
                        <a:spcAft>
                          <a:spcPts val="800"/>
                        </a:spcAft>
                      </a:pPr>
                      <a:r>
                        <a:rPr lang="en-US" sz="1000">
                          <a:effectLst/>
                        </a:rPr>
                        <a:t>Triggers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gridSpan="2">
                  <a:txBody>
                    <a:bodyPr/>
                    <a:lstStyle/>
                    <a:p>
                      <a:pP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hMerge="1">
                  <a:txBody>
                    <a:bodyPr/>
                    <a:lstStyle/>
                    <a:p>
                      <a:pPr rtl="1"/>
                      <a:endParaRPr lang="ar-EG"/>
                    </a:p>
                  </a:txBody>
                  <a:tcPr/>
                </a:tc>
                <a:extLst>
                  <a:ext uri="{0D108BD9-81ED-4DB2-BD59-A6C34878D82A}">
                    <a16:rowId xmlns:a16="http://schemas.microsoft.com/office/drawing/2014/main" val="2782070498"/>
                  </a:ext>
                </a:extLst>
              </a:tr>
              <a:tr h="423215">
                <a:tc rowSpan="2">
                  <a:txBody>
                    <a:bodyPr/>
                    <a:lstStyle/>
                    <a:p>
                      <a:pPr>
                        <a:lnSpc>
                          <a:spcPct val="107000"/>
                        </a:lnSpc>
                        <a:spcAft>
                          <a:spcPts val="800"/>
                        </a:spcAft>
                      </a:pPr>
                      <a:r>
                        <a:rPr lang="en-US" sz="1000">
                          <a:effectLst/>
                        </a:rPr>
                        <a:t> </a:t>
                      </a:r>
                    </a:p>
                    <a:p>
                      <a:pPr>
                        <a:lnSpc>
                          <a:spcPct val="107000"/>
                        </a:lnSpc>
                        <a:spcAft>
                          <a:spcPts val="800"/>
                        </a:spcAft>
                      </a:pPr>
                      <a:r>
                        <a:rPr lang="en-US" sz="1000">
                          <a:effectLst/>
                        </a:rPr>
                        <a:t> </a:t>
                      </a:r>
                    </a:p>
                    <a:p>
                      <a:pPr>
                        <a:lnSpc>
                          <a:spcPct val="107000"/>
                        </a:lnSpc>
                        <a:spcAft>
                          <a:spcPts val="800"/>
                        </a:spcAft>
                      </a:pPr>
                      <a:r>
                        <a:rPr lang="en-US" sz="1000">
                          <a:effectLst/>
                        </a:rPr>
                        <a:t> </a:t>
                      </a:r>
                    </a:p>
                    <a:p>
                      <a:pPr>
                        <a:lnSpc>
                          <a:spcPct val="107000"/>
                        </a:lnSpc>
                        <a:spcAft>
                          <a:spcPts val="800"/>
                        </a:spcAft>
                      </a:pPr>
                      <a:r>
                        <a:rPr lang="en-US" sz="1000">
                          <a:effectLst/>
                        </a:rPr>
                        <a:t>Main flow</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a:txBody>
                    <a:bodyPr/>
                    <a:lstStyle/>
                    <a:p>
                      <a:pPr>
                        <a:lnSpc>
                          <a:spcPct val="107000"/>
                        </a:lnSpc>
                        <a:spcAft>
                          <a:spcPts val="800"/>
                        </a:spcAft>
                      </a:pPr>
                      <a:r>
                        <a:rPr lang="en-US" sz="1000">
                          <a:effectLst/>
                        </a:rPr>
                        <a:t>   Step</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a:txBody>
                    <a:bodyPr/>
                    <a:lstStyle/>
                    <a:p>
                      <a:pPr>
                        <a:lnSpc>
                          <a:spcPct val="107000"/>
                        </a:lnSpc>
                        <a:spcAft>
                          <a:spcPts val="800"/>
                        </a:spcAft>
                      </a:pPr>
                      <a:r>
                        <a:rPr lang="en-US" sz="1000">
                          <a:effectLst/>
                        </a:rPr>
                        <a:t>    Action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extLst>
                  <a:ext uri="{0D108BD9-81ED-4DB2-BD59-A6C34878D82A}">
                    <a16:rowId xmlns:a16="http://schemas.microsoft.com/office/drawing/2014/main" val="3728088991"/>
                  </a:ext>
                </a:extLst>
              </a:tr>
              <a:tr h="2854449">
                <a:tc vMerge="1">
                  <a:txBody>
                    <a:bodyPr/>
                    <a:lstStyle/>
                    <a:p>
                      <a:pPr rtl="1"/>
                      <a:endParaRPr lang="ar-EG"/>
                    </a:p>
                  </a:txBody>
                  <a:tcPr/>
                </a:tc>
                <a:tc>
                  <a:txBody>
                    <a:bodyPr/>
                    <a:lstStyle/>
                    <a:p>
                      <a:pPr>
                        <a:lnSpc>
                          <a:spcPct val="107000"/>
                        </a:lnSpc>
                        <a:spcAft>
                          <a:spcPts val="800"/>
                        </a:spcAft>
                      </a:pPr>
                      <a:r>
                        <a:rPr lang="en-US" sz="1000">
                          <a:effectLst/>
                        </a:rPr>
                        <a:t> </a:t>
                      </a:r>
                    </a:p>
                    <a:p>
                      <a:pPr>
                        <a:lnSpc>
                          <a:spcPct val="107000"/>
                        </a:lnSpc>
                        <a:spcAft>
                          <a:spcPts val="800"/>
                        </a:spcAft>
                      </a:pPr>
                      <a:r>
                        <a:rPr lang="en-US" sz="1000">
                          <a:effectLst/>
                        </a:rPr>
                        <a:t>1-</a:t>
                      </a:r>
                    </a:p>
                    <a:p>
                      <a:pPr>
                        <a:lnSpc>
                          <a:spcPct val="107000"/>
                        </a:lnSpc>
                        <a:spcAft>
                          <a:spcPts val="800"/>
                        </a:spcAft>
                      </a:pPr>
                      <a:r>
                        <a:rPr lang="en-US" sz="1000">
                          <a:effectLst/>
                        </a:rPr>
                        <a:t> </a:t>
                      </a:r>
                    </a:p>
                    <a:p>
                      <a:pPr>
                        <a:lnSpc>
                          <a:spcPct val="107000"/>
                        </a:lnSpc>
                        <a:spcAft>
                          <a:spcPts val="800"/>
                        </a:spcAft>
                      </a:pPr>
                      <a:r>
                        <a:rPr lang="en-US" sz="1000">
                          <a:effectLst/>
                        </a:rPr>
                        <a:t>1-</a:t>
                      </a:r>
                    </a:p>
                    <a:p>
                      <a:pPr>
                        <a:lnSpc>
                          <a:spcPct val="107000"/>
                        </a:lnSpc>
                        <a:spcAft>
                          <a:spcPts val="800"/>
                        </a:spcAft>
                      </a:pPr>
                      <a:r>
                        <a:rPr lang="en-US" sz="1000">
                          <a:effectLst/>
                        </a:rPr>
                        <a:t>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tc>
                  <a:txBody>
                    <a:bodyPr/>
                    <a:lstStyle/>
                    <a:p>
                      <a:pPr>
                        <a:lnSpc>
                          <a:spcPct val="107000"/>
                        </a:lnSpc>
                        <a:spcAft>
                          <a:spcPts val="800"/>
                        </a:spcAft>
                      </a:pPr>
                      <a:r>
                        <a:rPr lang="en-US" sz="1000" dirty="0">
                          <a:effectLst/>
                        </a:rPr>
                        <a:t>If user has registered before </a:t>
                      </a:r>
                    </a:p>
                    <a:p>
                      <a:pPr>
                        <a:lnSpc>
                          <a:spcPct val="107000"/>
                        </a:lnSpc>
                        <a:spcAft>
                          <a:spcPts val="800"/>
                        </a:spcAft>
                      </a:pPr>
                      <a:r>
                        <a:rPr lang="en-US" sz="1000" dirty="0">
                          <a:effectLst/>
                        </a:rPr>
                        <a:t>Write an email and password</a:t>
                      </a:r>
                    </a:p>
                    <a:p>
                      <a:pPr>
                        <a:lnSpc>
                          <a:spcPct val="107000"/>
                        </a:lnSpc>
                        <a:spcAft>
                          <a:spcPts val="800"/>
                        </a:spcAft>
                      </a:pPr>
                      <a:r>
                        <a:rPr lang="en-US" sz="1000" dirty="0">
                          <a:effectLst/>
                        </a:rPr>
                        <a:t>If user has not registered before </a:t>
                      </a:r>
                    </a:p>
                    <a:p>
                      <a:pPr>
                        <a:lnSpc>
                          <a:spcPct val="107000"/>
                        </a:lnSpc>
                        <a:spcAft>
                          <a:spcPts val="800"/>
                        </a:spcAft>
                      </a:pPr>
                      <a:r>
                        <a:rPr lang="en-US" sz="1000" dirty="0">
                          <a:effectLst/>
                        </a:rPr>
                        <a:t>User will use sin up to create email </a:t>
                      </a:r>
                    </a:p>
                    <a:p>
                      <a:pPr>
                        <a:lnSpc>
                          <a:spcPct val="107000"/>
                        </a:lnSpc>
                        <a:spcAft>
                          <a:spcPts val="800"/>
                        </a:spcAft>
                      </a:pPr>
                      <a:r>
                        <a:rPr lang="en-US" sz="1000" dirty="0">
                          <a:effectLst/>
                        </a:rPr>
                        <a:t>Write his personal data </a:t>
                      </a:r>
                    </a:p>
                    <a:p>
                      <a:pPr>
                        <a:lnSpc>
                          <a:spcPct val="107000"/>
                        </a:lnSpc>
                        <a:spcAft>
                          <a:spcPts val="800"/>
                        </a:spcAft>
                      </a:pPr>
                      <a:r>
                        <a:rPr lang="en-US" sz="10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1083" marR="61083" marT="0" marB="0"/>
                </a:tc>
                <a:extLst>
                  <a:ext uri="{0D108BD9-81ED-4DB2-BD59-A6C34878D82A}">
                    <a16:rowId xmlns:a16="http://schemas.microsoft.com/office/drawing/2014/main" val="1588779214"/>
                  </a:ext>
                </a:extLst>
              </a:tr>
            </a:tbl>
          </a:graphicData>
        </a:graphic>
      </p:graphicFrame>
    </p:spTree>
    <p:extLst>
      <p:ext uri="{BB962C8B-B14F-4D97-AF65-F5344CB8AC3E}">
        <p14:creationId xmlns:p14="http://schemas.microsoft.com/office/powerpoint/2010/main" val="3373131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694B277-F932-B8CD-E6BF-BB2A5F452136}"/>
              </a:ext>
            </a:extLst>
          </p:cNvPr>
          <p:cNvGraphicFramePr>
            <a:graphicFrameLocks noGrp="1"/>
          </p:cNvGraphicFramePr>
          <p:nvPr>
            <p:extLst>
              <p:ext uri="{D42A27DB-BD31-4B8C-83A1-F6EECF244321}">
                <p14:modId xmlns:p14="http://schemas.microsoft.com/office/powerpoint/2010/main" val="2916483026"/>
              </p:ext>
            </p:extLst>
          </p:nvPr>
        </p:nvGraphicFramePr>
        <p:xfrm>
          <a:off x="257175" y="266700"/>
          <a:ext cx="11630023" cy="6324600"/>
        </p:xfrm>
        <a:graphic>
          <a:graphicData uri="http://schemas.openxmlformats.org/drawingml/2006/table">
            <a:tbl>
              <a:tblPr>
                <a:tableStyleId>{5C22544A-7EE6-4342-B048-85BDC9FD1C3A}</a:tableStyleId>
              </a:tblPr>
              <a:tblGrid>
                <a:gridCol w="4366745">
                  <a:extLst>
                    <a:ext uri="{9D8B030D-6E8A-4147-A177-3AD203B41FA5}">
                      <a16:colId xmlns:a16="http://schemas.microsoft.com/office/drawing/2014/main" val="1125845275"/>
                    </a:ext>
                  </a:extLst>
                </a:gridCol>
                <a:gridCol w="3631639">
                  <a:extLst>
                    <a:ext uri="{9D8B030D-6E8A-4147-A177-3AD203B41FA5}">
                      <a16:colId xmlns:a16="http://schemas.microsoft.com/office/drawing/2014/main" val="4198864486"/>
                    </a:ext>
                  </a:extLst>
                </a:gridCol>
                <a:gridCol w="3631639">
                  <a:extLst>
                    <a:ext uri="{9D8B030D-6E8A-4147-A177-3AD203B41FA5}">
                      <a16:colId xmlns:a16="http://schemas.microsoft.com/office/drawing/2014/main" val="1976652208"/>
                    </a:ext>
                  </a:extLst>
                </a:gridCol>
              </a:tblGrid>
              <a:tr h="725075">
                <a:tc>
                  <a:txBody>
                    <a:bodyPr/>
                    <a:lstStyle/>
                    <a:p>
                      <a:pPr>
                        <a:lnSpc>
                          <a:spcPct val="107000"/>
                        </a:lnSpc>
                        <a:spcAft>
                          <a:spcPts val="800"/>
                        </a:spcAft>
                      </a:pPr>
                      <a:r>
                        <a:rPr lang="en-US" sz="1000">
                          <a:effectLst/>
                        </a:rPr>
                        <a:t>Use case Name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gridSpan="2">
                  <a:txBody>
                    <a:bodyPr/>
                    <a:lstStyle/>
                    <a:p>
                      <a:pPr>
                        <a:lnSpc>
                          <a:spcPct val="107000"/>
                        </a:lnSpc>
                        <a:spcAft>
                          <a:spcPts val="800"/>
                        </a:spcAft>
                      </a:pPr>
                      <a:r>
                        <a:rPr lang="en-US" sz="1200">
                          <a:effectLst/>
                        </a:rPr>
                        <a:t>         patientEnquiry</a:t>
                      </a:r>
                      <a:endParaRPr lang="en-US" sz="1000">
                        <a:effectLst/>
                      </a:endParaRPr>
                    </a:p>
                    <a:p>
                      <a:pP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hMerge="1">
                  <a:txBody>
                    <a:bodyPr/>
                    <a:lstStyle/>
                    <a:p>
                      <a:pPr rtl="1"/>
                      <a:endParaRPr lang="ar-EG"/>
                    </a:p>
                  </a:txBody>
                  <a:tcPr/>
                </a:tc>
                <a:extLst>
                  <a:ext uri="{0D108BD9-81ED-4DB2-BD59-A6C34878D82A}">
                    <a16:rowId xmlns:a16="http://schemas.microsoft.com/office/drawing/2014/main" val="3854978047"/>
                  </a:ext>
                </a:extLst>
              </a:tr>
              <a:tr h="421760">
                <a:tc>
                  <a:txBody>
                    <a:bodyPr/>
                    <a:lstStyle/>
                    <a:p>
                      <a:pPr>
                        <a:lnSpc>
                          <a:spcPct val="107000"/>
                        </a:lnSpc>
                        <a:spcAft>
                          <a:spcPts val="800"/>
                        </a:spcAft>
                      </a:pPr>
                      <a:r>
                        <a:rPr lang="en-US" sz="1000">
                          <a:effectLst/>
                        </a:rPr>
                        <a:t>Goal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gridSpan="2">
                  <a:txBody>
                    <a:bodyPr/>
                    <a:lstStyle/>
                    <a:p>
                      <a:pPr>
                        <a:lnSpc>
                          <a:spcPct val="107000"/>
                        </a:lnSpc>
                        <a:spcAft>
                          <a:spcPts val="800"/>
                        </a:spcAft>
                      </a:pPr>
                      <a:r>
                        <a:rPr lang="en-US" sz="1000">
                          <a:effectLst/>
                        </a:rPr>
                        <a:t>Patient can search about his appointment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hMerge="1">
                  <a:txBody>
                    <a:bodyPr/>
                    <a:lstStyle/>
                    <a:p>
                      <a:pPr rtl="1"/>
                      <a:endParaRPr lang="ar-EG"/>
                    </a:p>
                  </a:txBody>
                  <a:tcPr/>
                </a:tc>
                <a:extLst>
                  <a:ext uri="{0D108BD9-81ED-4DB2-BD59-A6C34878D82A}">
                    <a16:rowId xmlns:a16="http://schemas.microsoft.com/office/drawing/2014/main" val="2909867563"/>
                  </a:ext>
                </a:extLst>
              </a:tr>
              <a:tr h="412786">
                <a:tc>
                  <a:txBody>
                    <a:bodyPr/>
                    <a:lstStyle/>
                    <a:p>
                      <a:pPr>
                        <a:lnSpc>
                          <a:spcPct val="107000"/>
                        </a:lnSpc>
                        <a:spcAft>
                          <a:spcPts val="800"/>
                        </a:spcAft>
                      </a:pPr>
                      <a:r>
                        <a:rPr lang="en-US" sz="1000">
                          <a:effectLst/>
                        </a:rPr>
                        <a:t>Primary Actors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gridSpan="2">
                  <a:txBody>
                    <a:bodyPr/>
                    <a:lstStyle/>
                    <a:p>
                      <a:pPr>
                        <a:lnSpc>
                          <a:spcPct val="107000"/>
                        </a:lnSpc>
                        <a:spcAft>
                          <a:spcPts val="800"/>
                        </a:spcAft>
                      </a:pPr>
                      <a:r>
                        <a:rPr lang="en-US" sz="1000">
                          <a:effectLst/>
                        </a:rPr>
                        <a:t>patient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hMerge="1">
                  <a:txBody>
                    <a:bodyPr/>
                    <a:lstStyle/>
                    <a:p>
                      <a:pPr rtl="1"/>
                      <a:endParaRPr lang="ar-EG"/>
                    </a:p>
                  </a:txBody>
                  <a:tcPr/>
                </a:tc>
                <a:extLst>
                  <a:ext uri="{0D108BD9-81ED-4DB2-BD59-A6C34878D82A}">
                    <a16:rowId xmlns:a16="http://schemas.microsoft.com/office/drawing/2014/main" val="960039029"/>
                  </a:ext>
                </a:extLst>
              </a:tr>
              <a:tr h="394839">
                <a:tc>
                  <a:txBody>
                    <a:bodyPr/>
                    <a:lstStyle/>
                    <a:p>
                      <a:pPr>
                        <a:lnSpc>
                          <a:spcPct val="107000"/>
                        </a:lnSpc>
                        <a:spcAft>
                          <a:spcPts val="800"/>
                        </a:spcAft>
                      </a:pPr>
                      <a:r>
                        <a:rPr lang="en-US" sz="1000">
                          <a:effectLst/>
                        </a:rPr>
                        <a:t>Secondary Actors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gridSpan="2">
                  <a:txBody>
                    <a:bodyPr/>
                    <a:lstStyle/>
                    <a:p>
                      <a:pPr>
                        <a:lnSpc>
                          <a:spcPct val="107000"/>
                        </a:lnSpc>
                        <a:spcAft>
                          <a:spcPts val="800"/>
                        </a:spcAft>
                      </a:pPr>
                      <a:r>
                        <a:rPr lang="en-US" sz="1000">
                          <a:effectLst/>
                        </a:rPr>
                        <a:t>none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hMerge="1">
                  <a:txBody>
                    <a:bodyPr/>
                    <a:lstStyle/>
                    <a:p>
                      <a:pPr rtl="1"/>
                      <a:endParaRPr lang="ar-EG"/>
                    </a:p>
                  </a:txBody>
                  <a:tcPr/>
                </a:tc>
                <a:extLst>
                  <a:ext uri="{0D108BD9-81ED-4DB2-BD59-A6C34878D82A}">
                    <a16:rowId xmlns:a16="http://schemas.microsoft.com/office/drawing/2014/main" val="404048088"/>
                  </a:ext>
                </a:extLst>
              </a:tr>
              <a:tr h="394839">
                <a:tc>
                  <a:txBody>
                    <a:bodyPr/>
                    <a:lstStyle/>
                    <a:p>
                      <a:pPr>
                        <a:lnSpc>
                          <a:spcPct val="107000"/>
                        </a:lnSpc>
                        <a:spcAft>
                          <a:spcPts val="800"/>
                        </a:spcAft>
                      </a:pPr>
                      <a:r>
                        <a:rPr lang="en-US" sz="1000">
                          <a:effectLst/>
                        </a:rPr>
                        <a:t>Precondition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gridSpan="2">
                  <a:txBody>
                    <a:bodyPr/>
                    <a:lstStyle/>
                    <a:p>
                      <a:pPr>
                        <a:lnSpc>
                          <a:spcPct val="107000"/>
                        </a:lnSpc>
                        <a:spcAft>
                          <a:spcPts val="800"/>
                        </a:spcAft>
                      </a:pPr>
                      <a:r>
                        <a:rPr lang="en-US" sz="1000">
                          <a:effectLst/>
                        </a:rPr>
                        <a:t>Patient must have an account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hMerge="1">
                  <a:txBody>
                    <a:bodyPr/>
                    <a:lstStyle/>
                    <a:p>
                      <a:pPr rtl="1"/>
                      <a:endParaRPr lang="ar-EG"/>
                    </a:p>
                  </a:txBody>
                  <a:tcPr/>
                </a:tc>
                <a:extLst>
                  <a:ext uri="{0D108BD9-81ED-4DB2-BD59-A6C34878D82A}">
                    <a16:rowId xmlns:a16="http://schemas.microsoft.com/office/drawing/2014/main" val="752942500"/>
                  </a:ext>
                </a:extLst>
              </a:tr>
              <a:tr h="349969">
                <a:tc>
                  <a:txBody>
                    <a:bodyPr/>
                    <a:lstStyle/>
                    <a:p>
                      <a:pPr>
                        <a:lnSpc>
                          <a:spcPct val="107000"/>
                        </a:lnSpc>
                        <a:spcAft>
                          <a:spcPts val="800"/>
                        </a:spcAft>
                      </a:pPr>
                      <a:r>
                        <a:rPr lang="en-US" sz="1000">
                          <a:effectLst/>
                        </a:rPr>
                        <a:t>Post condition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gridSpan="2">
                  <a:txBody>
                    <a:bodyPr/>
                    <a:lstStyle/>
                    <a:p>
                      <a:pP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hMerge="1">
                  <a:txBody>
                    <a:bodyPr/>
                    <a:lstStyle/>
                    <a:p>
                      <a:pPr rtl="1"/>
                      <a:endParaRPr lang="ar-EG"/>
                    </a:p>
                  </a:txBody>
                  <a:tcPr/>
                </a:tc>
                <a:extLst>
                  <a:ext uri="{0D108BD9-81ED-4DB2-BD59-A6C34878D82A}">
                    <a16:rowId xmlns:a16="http://schemas.microsoft.com/office/drawing/2014/main" val="2113883226"/>
                  </a:ext>
                </a:extLst>
              </a:tr>
              <a:tr h="358943">
                <a:tc>
                  <a:txBody>
                    <a:bodyPr/>
                    <a:lstStyle/>
                    <a:p>
                      <a:pPr>
                        <a:lnSpc>
                          <a:spcPct val="107000"/>
                        </a:lnSpc>
                        <a:spcAft>
                          <a:spcPts val="800"/>
                        </a:spcAft>
                      </a:pPr>
                      <a:r>
                        <a:rPr lang="en-US" sz="1000">
                          <a:effectLst/>
                        </a:rPr>
                        <a:t>Triggers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gridSpan="2">
                  <a:txBody>
                    <a:bodyPr/>
                    <a:lstStyle/>
                    <a:p>
                      <a:pP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hMerge="1">
                  <a:txBody>
                    <a:bodyPr/>
                    <a:lstStyle/>
                    <a:p>
                      <a:pPr rtl="1"/>
                      <a:endParaRPr lang="ar-EG"/>
                    </a:p>
                  </a:txBody>
                  <a:tcPr/>
                </a:tc>
                <a:extLst>
                  <a:ext uri="{0D108BD9-81ED-4DB2-BD59-A6C34878D82A}">
                    <a16:rowId xmlns:a16="http://schemas.microsoft.com/office/drawing/2014/main" val="3510147148"/>
                  </a:ext>
                </a:extLst>
              </a:tr>
              <a:tr h="421760">
                <a:tc rowSpan="2">
                  <a:txBody>
                    <a:bodyPr/>
                    <a:lstStyle/>
                    <a:p>
                      <a:pPr>
                        <a:lnSpc>
                          <a:spcPct val="107000"/>
                        </a:lnSpc>
                        <a:spcAft>
                          <a:spcPts val="800"/>
                        </a:spcAft>
                      </a:pPr>
                      <a:r>
                        <a:rPr lang="en-US" sz="1000">
                          <a:effectLst/>
                        </a:rPr>
                        <a:t> </a:t>
                      </a:r>
                    </a:p>
                    <a:p>
                      <a:pPr>
                        <a:lnSpc>
                          <a:spcPct val="107000"/>
                        </a:lnSpc>
                        <a:spcAft>
                          <a:spcPts val="800"/>
                        </a:spcAft>
                      </a:pPr>
                      <a:r>
                        <a:rPr lang="en-US" sz="1000">
                          <a:effectLst/>
                        </a:rPr>
                        <a:t> </a:t>
                      </a:r>
                    </a:p>
                    <a:p>
                      <a:pPr>
                        <a:lnSpc>
                          <a:spcPct val="107000"/>
                        </a:lnSpc>
                        <a:spcAft>
                          <a:spcPts val="800"/>
                        </a:spcAft>
                      </a:pPr>
                      <a:r>
                        <a:rPr lang="en-US" sz="1000">
                          <a:effectLst/>
                        </a:rPr>
                        <a:t> </a:t>
                      </a:r>
                    </a:p>
                    <a:p>
                      <a:pPr>
                        <a:lnSpc>
                          <a:spcPct val="107000"/>
                        </a:lnSpc>
                        <a:spcAft>
                          <a:spcPts val="800"/>
                        </a:spcAft>
                      </a:pPr>
                      <a:r>
                        <a:rPr lang="en-US" sz="1000">
                          <a:effectLst/>
                        </a:rPr>
                        <a:t>Main flow</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a:txBody>
                    <a:bodyPr/>
                    <a:lstStyle/>
                    <a:p>
                      <a:pPr>
                        <a:lnSpc>
                          <a:spcPct val="107000"/>
                        </a:lnSpc>
                        <a:spcAft>
                          <a:spcPts val="800"/>
                        </a:spcAft>
                      </a:pPr>
                      <a:r>
                        <a:rPr lang="en-US" sz="1000">
                          <a:effectLst/>
                        </a:rPr>
                        <a:t>   Step</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a:txBody>
                    <a:bodyPr/>
                    <a:lstStyle/>
                    <a:p>
                      <a:pPr>
                        <a:lnSpc>
                          <a:spcPct val="107000"/>
                        </a:lnSpc>
                        <a:spcAft>
                          <a:spcPts val="800"/>
                        </a:spcAft>
                      </a:pPr>
                      <a:r>
                        <a:rPr lang="en-US" sz="1000">
                          <a:effectLst/>
                        </a:rPr>
                        <a:t>    Action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extLst>
                  <a:ext uri="{0D108BD9-81ED-4DB2-BD59-A6C34878D82A}">
                    <a16:rowId xmlns:a16="http://schemas.microsoft.com/office/drawing/2014/main" val="2843686638"/>
                  </a:ext>
                </a:extLst>
              </a:tr>
              <a:tr h="2844629">
                <a:tc vMerge="1">
                  <a:txBody>
                    <a:bodyPr/>
                    <a:lstStyle/>
                    <a:p>
                      <a:pPr rtl="1"/>
                      <a:endParaRPr lang="ar-EG"/>
                    </a:p>
                  </a:txBody>
                  <a:tcPr/>
                </a:tc>
                <a:tc>
                  <a:txBody>
                    <a:bodyPr/>
                    <a:lstStyle/>
                    <a:p>
                      <a:pPr>
                        <a:lnSpc>
                          <a:spcPct val="107000"/>
                        </a:lnSpc>
                        <a:spcAft>
                          <a:spcPts val="800"/>
                        </a:spcAft>
                      </a:pPr>
                      <a:r>
                        <a:rPr lang="en-US" sz="1000">
                          <a:effectLst/>
                        </a:rPr>
                        <a:t>1-</a:t>
                      </a:r>
                    </a:p>
                    <a:p>
                      <a:pPr>
                        <a:lnSpc>
                          <a:spcPct val="107000"/>
                        </a:lnSpc>
                        <a:spcAft>
                          <a:spcPts val="800"/>
                        </a:spcAft>
                      </a:pPr>
                      <a:r>
                        <a:rPr lang="en-US" sz="1000">
                          <a:effectLst/>
                        </a:rPr>
                        <a:t>2-</a:t>
                      </a:r>
                    </a:p>
                    <a:p>
                      <a:pPr>
                        <a:lnSpc>
                          <a:spcPct val="107000"/>
                        </a:lnSpc>
                        <a:spcAft>
                          <a:spcPts val="800"/>
                        </a:spcAft>
                      </a:pPr>
                      <a:r>
                        <a:rPr lang="en-US" sz="1000">
                          <a:effectLst/>
                        </a:rPr>
                        <a:t>3-</a:t>
                      </a:r>
                    </a:p>
                    <a:p>
                      <a:pP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tc>
                  <a:txBody>
                    <a:bodyPr/>
                    <a:lstStyle/>
                    <a:p>
                      <a:pPr>
                        <a:lnSpc>
                          <a:spcPct val="107000"/>
                        </a:lnSpc>
                        <a:spcAft>
                          <a:spcPts val="800"/>
                        </a:spcAft>
                      </a:pPr>
                      <a:r>
                        <a:rPr lang="en-US" sz="1000" dirty="0">
                          <a:effectLst/>
                        </a:rPr>
                        <a:t>User login </a:t>
                      </a:r>
                    </a:p>
                    <a:p>
                      <a:pPr>
                        <a:lnSpc>
                          <a:spcPct val="107000"/>
                        </a:lnSpc>
                        <a:spcAft>
                          <a:spcPts val="800"/>
                        </a:spcAft>
                      </a:pPr>
                      <a:r>
                        <a:rPr lang="en-US" sz="1000" dirty="0">
                          <a:effectLst/>
                        </a:rPr>
                        <a:t>Click on enquiry textbox</a:t>
                      </a:r>
                    </a:p>
                    <a:p>
                      <a:pPr>
                        <a:lnSpc>
                          <a:spcPct val="107000"/>
                        </a:lnSpc>
                        <a:spcAft>
                          <a:spcPts val="800"/>
                        </a:spcAft>
                      </a:pPr>
                      <a:r>
                        <a:rPr lang="en-US" sz="1000" dirty="0">
                          <a:effectLst/>
                        </a:rPr>
                        <a:t>Search about his appointment </a:t>
                      </a:r>
                    </a:p>
                    <a:p>
                      <a:pPr>
                        <a:lnSpc>
                          <a:spcPct val="107000"/>
                        </a:lnSpc>
                        <a:spcAft>
                          <a:spcPts val="800"/>
                        </a:spcAft>
                      </a:pPr>
                      <a:r>
                        <a:rPr lang="en-US" sz="10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0414" marR="60414" marT="0" marB="0"/>
                </a:tc>
                <a:extLst>
                  <a:ext uri="{0D108BD9-81ED-4DB2-BD59-A6C34878D82A}">
                    <a16:rowId xmlns:a16="http://schemas.microsoft.com/office/drawing/2014/main" val="1029934435"/>
                  </a:ext>
                </a:extLst>
              </a:tr>
            </a:tbl>
          </a:graphicData>
        </a:graphic>
      </p:graphicFrame>
    </p:spTree>
    <p:extLst>
      <p:ext uri="{BB962C8B-B14F-4D97-AF65-F5344CB8AC3E}">
        <p14:creationId xmlns:p14="http://schemas.microsoft.com/office/powerpoint/2010/main" val="252657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8A1F90-94B9-8FE0-DCE6-5B7D6D46169F}"/>
              </a:ext>
            </a:extLst>
          </p:cNvPr>
          <p:cNvSpPr txBox="1"/>
          <p:nvPr/>
        </p:nvSpPr>
        <p:spPr>
          <a:xfrm>
            <a:off x="742951" y="1685926"/>
            <a:ext cx="10039349" cy="3583484"/>
          </a:xfrm>
          <a:prstGeom prst="rect">
            <a:avLst/>
          </a:prstGeom>
          <a:noFill/>
        </p:spPr>
        <p:txBody>
          <a:bodyPr wrap="square">
            <a:spAutoFit/>
          </a:bodyPr>
          <a:lstStyle/>
          <a:p>
            <a:pPr>
              <a:lnSpc>
                <a:spcPct val="107000"/>
              </a:lnSpc>
              <a:spcAft>
                <a:spcPts val="800"/>
              </a:spcAft>
            </a:pPr>
            <a:r>
              <a:rPr lang="en-US" sz="4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-Purpose : - </a:t>
            </a:r>
          </a:p>
          <a:p>
            <a:pPr>
              <a:lnSpc>
                <a:spcPct val="107000"/>
              </a:lnSpc>
              <a:spcAft>
                <a:spcPts val="800"/>
              </a:spcAft>
            </a:pP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The purpose of this document is to describe the project to customers and developers . </a:t>
            </a:r>
          </a:p>
          <a:p>
            <a:pPr>
              <a:lnSpc>
                <a:spcPct val="107000"/>
              </a:lnSpc>
              <a:spcAft>
                <a:spcPts val="800"/>
              </a:spcAft>
            </a:pPr>
            <a:r>
              <a:rPr lang="en-US" sz="1800" dirty="0">
                <a:solidFill>
                  <a:srgbClr val="C45911"/>
                </a:solidFill>
                <a:effectLst/>
                <a:latin typeface="Calibri" panose="020F0502020204030204" pitchFamily="34"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25703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7698CCB-9C04-3535-A7E3-A870D533655F}"/>
              </a:ext>
            </a:extLst>
          </p:cNvPr>
          <p:cNvGraphicFramePr>
            <a:graphicFrameLocks noGrp="1"/>
          </p:cNvGraphicFramePr>
          <p:nvPr>
            <p:extLst>
              <p:ext uri="{D42A27DB-BD31-4B8C-83A1-F6EECF244321}">
                <p14:modId xmlns:p14="http://schemas.microsoft.com/office/powerpoint/2010/main" val="2017432157"/>
              </p:ext>
            </p:extLst>
          </p:nvPr>
        </p:nvGraphicFramePr>
        <p:xfrm>
          <a:off x="266699" y="276225"/>
          <a:ext cx="11668124" cy="6324601"/>
        </p:xfrm>
        <a:graphic>
          <a:graphicData uri="http://schemas.openxmlformats.org/drawingml/2006/table">
            <a:tbl>
              <a:tblPr>
                <a:tableStyleId>{5C22544A-7EE6-4342-B048-85BDC9FD1C3A}</a:tableStyleId>
              </a:tblPr>
              <a:tblGrid>
                <a:gridCol w="4381050">
                  <a:extLst>
                    <a:ext uri="{9D8B030D-6E8A-4147-A177-3AD203B41FA5}">
                      <a16:colId xmlns:a16="http://schemas.microsoft.com/office/drawing/2014/main" val="3956002786"/>
                    </a:ext>
                  </a:extLst>
                </a:gridCol>
                <a:gridCol w="3643537">
                  <a:extLst>
                    <a:ext uri="{9D8B030D-6E8A-4147-A177-3AD203B41FA5}">
                      <a16:colId xmlns:a16="http://schemas.microsoft.com/office/drawing/2014/main" val="3448306860"/>
                    </a:ext>
                  </a:extLst>
                </a:gridCol>
                <a:gridCol w="3643537">
                  <a:extLst>
                    <a:ext uri="{9D8B030D-6E8A-4147-A177-3AD203B41FA5}">
                      <a16:colId xmlns:a16="http://schemas.microsoft.com/office/drawing/2014/main" val="61844338"/>
                    </a:ext>
                  </a:extLst>
                </a:gridCol>
              </a:tblGrid>
              <a:tr h="442346">
                <a:tc>
                  <a:txBody>
                    <a:bodyPr/>
                    <a:lstStyle/>
                    <a:p>
                      <a:pPr>
                        <a:lnSpc>
                          <a:spcPct val="107000"/>
                        </a:lnSpc>
                        <a:spcAft>
                          <a:spcPts val="800"/>
                        </a:spcAft>
                      </a:pPr>
                      <a:r>
                        <a:rPr lang="en-US" sz="1000">
                          <a:effectLst/>
                        </a:rPr>
                        <a:t>Use case Name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gridSpan="2">
                  <a:txBody>
                    <a:bodyPr/>
                    <a:lstStyle/>
                    <a:p>
                      <a:pPr>
                        <a:lnSpc>
                          <a:spcPct val="107000"/>
                        </a:lnSpc>
                        <a:spcAft>
                          <a:spcPts val="800"/>
                        </a:spcAft>
                      </a:pPr>
                      <a:r>
                        <a:rPr lang="en-US" sz="1000">
                          <a:effectLst/>
                        </a:rPr>
                        <a:t>Login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hMerge="1">
                  <a:txBody>
                    <a:bodyPr/>
                    <a:lstStyle/>
                    <a:p>
                      <a:pPr rtl="1"/>
                      <a:endParaRPr lang="ar-EG"/>
                    </a:p>
                  </a:txBody>
                  <a:tcPr/>
                </a:tc>
                <a:extLst>
                  <a:ext uri="{0D108BD9-81ED-4DB2-BD59-A6C34878D82A}">
                    <a16:rowId xmlns:a16="http://schemas.microsoft.com/office/drawing/2014/main" val="2351832028"/>
                  </a:ext>
                </a:extLst>
              </a:tr>
              <a:tr h="442346">
                <a:tc>
                  <a:txBody>
                    <a:bodyPr/>
                    <a:lstStyle/>
                    <a:p>
                      <a:pPr>
                        <a:lnSpc>
                          <a:spcPct val="107000"/>
                        </a:lnSpc>
                        <a:spcAft>
                          <a:spcPts val="800"/>
                        </a:spcAft>
                      </a:pPr>
                      <a:r>
                        <a:rPr lang="en-US" sz="1000">
                          <a:effectLst/>
                        </a:rPr>
                        <a:t>Goal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gridSpan="2">
                  <a:txBody>
                    <a:bodyPr/>
                    <a:lstStyle/>
                    <a:p>
                      <a:pPr>
                        <a:lnSpc>
                          <a:spcPct val="107000"/>
                        </a:lnSpc>
                        <a:spcAft>
                          <a:spcPts val="800"/>
                        </a:spcAft>
                      </a:pPr>
                      <a:r>
                        <a:rPr lang="en-US" sz="1000">
                          <a:effectLst/>
                        </a:rPr>
                        <a:t>Admin can login patient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hMerge="1">
                  <a:txBody>
                    <a:bodyPr/>
                    <a:lstStyle/>
                    <a:p>
                      <a:pPr rtl="1"/>
                      <a:endParaRPr lang="ar-EG"/>
                    </a:p>
                  </a:txBody>
                  <a:tcPr/>
                </a:tc>
                <a:extLst>
                  <a:ext uri="{0D108BD9-81ED-4DB2-BD59-A6C34878D82A}">
                    <a16:rowId xmlns:a16="http://schemas.microsoft.com/office/drawing/2014/main" val="1804778018"/>
                  </a:ext>
                </a:extLst>
              </a:tr>
              <a:tr h="432934">
                <a:tc>
                  <a:txBody>
                    <a:bodyPr/>
                    <a:lstStyle/>
                    <a:p>
                      <a:pPr>
                        <a:lnSpc>
                          <a:spcPct val="107000"/>
                        </a:lnSpc>
                        <a:spcAft>
                          <a:spcPts val="800"/>
                        </a:spcAft>
                      </a:pPr>
                      <a:r>
                        <a:rPr lang="en-US" sz="1000">
                          <a:effectLst/>
                        </a:rPr>
                        <a:t>Primary Actors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gridSpan="2">
                  <a:txBody>
                    <a:bodyPr/>
                    <a:lstStyle/>
                    <a:p>
                      <a:pPr>
                        <a:lnSpc>
                          <a:spcPct val="107000"/>
                        </a:lnSpc>
                        <a:spcAft>
                          <a:spcPts val="800"/>
                        </a:spcAft>
                      </a:pPr>
                      <a:r>
                        <a:rPr lang="en-US" sz="1000">
                          <a:effectLst/>
                        </a:rPr>
                        <a:t>admin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hMerge="1">
                  <a:txBody>
                    <a:bodyPr/>
                    <a:lstStyle/>
                    <a:p>
                      <a:pPr rtl="1"/>
                      <a:endParaRPr lang="ar-EG"/>
                    </a:p>
                  </a:txBody>
                  <a:tcPr/>
                </a:tc>
                <a:extLst>
                  <a:ext uri="{0D108BD9-81ED-4DB2-BD59-A6C34878D82A}">
                    <a16:rowId xmlns:a16="http://schemas.microsoft.com/office/drawing/2014/main" val="3670848664"/>
                  </a:ext>
                </a:extLst>
              </a:tr>
              <a:tr h="414111">
                <a:tc>
                  <a:txBody>
                    <a:bodyPr/>
                    <a:lstStyle/>
                    <a:p>
                      <a:pPr>
                        <a:lnSpc>
                          <a:spcPct val="107000"/>
                        </a:lnSpc>
                        <a:spcAft>
                          <a:spcPts val="800"/>
                        </a:spcAft>
                      </a:pPr>
                      <a:r>
                        <a:rPr lang="en-US" sz="1000">
                          <a:effectLst/>
                        </a:rPr>
                        <a:t>Secondary Actors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gridSpan="2">
                  <a:txBody>
                    <a:bodyPr/>
                    <a:lstStyle/>
                    <a:p>
                      <a:pPr>
                        <a:lnSpc>
                          <a:spcPct val="107000"/>
                        </a:lnSpc>
                        <a:spcAft>
                          <a:spcPts val="800"/>
                        </a:spcAft>
                      </a:pPr>
                      <a:r>
                        <a:rPr lang="en-US" sz="1000">
                          <a:effectLst/>
                        </a:rPr>
                        <a:t>none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hMerge="1">
                  <a:txBody>
                    <a:bodyPr/>
                    <a:lstStyle/>
                    <a:p>
                      <a:pPr rtl="1"/>
                      <a:endParaRPr lang="ar-EG"/>
                    </a:p>
                  </a:txBody>
                  <a:tcPr/>
                </a:tc>
                <a:extLst>
                  <a:ext uri="{0D108BD9-81ED-4DB2-BD59-A6C34878D82A}">
                    <a16:rowId xmlns:a16="http://schemas.microsoft.com/office/drawing/2014/main" val="1124612363"/>
                  </a:ext>
                </a:extLst>
              </a:tr>
              <a:tr h="414111">
                <a:tc>
                  <a:txBody>
                    <a:bodyPr/>
                    <a:lstStyle/>
                    <a:p>
                      <a:pPr>
                        <a:lnSpc>
                          <a:spcPct val="107000"/>
                        </a:lnSpc>
                        <a:spcAft>
                          <a:spcPts val="800"/>
                        </a:spcAft>
                      </a:pPr>
                      <a:r>
                        <a:rPr lang="en-US" sz="1000">
                          <a:effectLst/>
                        </a:rPr>
                        <a:t>Precondition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gridSpan="2">
                  <a:txBody>
                    <a:bodyPr/>
                    <a:lstStyle/>
                    <a:p>
                      <a:pPr>
                        <a:lnSpc>
                          <a:spcPct val="107000"/>
                        </a:lnSpc>
                        <a:spcAft>
                          <a:spcPts val="800"/>
                        </a:spcAft>
                      </a:pPr>
                      <a:r>
                        <a:rPr lang="en-US" sz="1000">
                          <a:effectLst/>
                        </a:rPr>
                        <a:t>The patient is not registered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hMerge="1">
                  <a:txBody>
                    <a:bodyPr/>
                    <a:lstStyle/>
                    <a:p>
                      <a:pPr rtl="1"/>
                      <a:endParaRPr lang="ar-EG"/>
                    </a:p>
                  </a:txBody>
                  <a:tcPr/>
                </a:tc>
                <a:extLst>
                  <a:ext uri="{0D108BD9-81ED-4DB2-BD59-A6C34878D82A}">
                    <a16:rowId xmlns:a16="http://schemas.microsoft.com/office/drawing/2014/main" val="1948381996"/>
                  </a:ext>
                </a:extLst>
              </a:tr>
              <a:tr h="367052">
                <a:tc>
                  <a:txBody>
                    <a:bodyPr/>
                    <a:lstStyle/>
                    <a:p>
                      <a:pPr>
                        <a:lnSpc>
                          <a:spcPct val="107000"/>
                        </a:lnSpc>
                        <a:spcAft>
                          <a:spcPts val="800"/>
                        </a:spcAft>
                      </a:pPr>
                      <a:r>
                        <a:rPr lang="en-US" sz="1000">
                          <a:effectLst/>
                        </a:rPr>
                        <a:t>Post condition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gridSpan="2">
                  <a:txBody>
                    <a:bodyPr/>
                    <a:lstStyle/>
                    <a:p>
                      <a:pP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hMerge="1">
                  <a:txBody>
                    <a:bodyPr/>
                    <a:lstStyle/>
                    <a:p>
                      <a:pPr rtl="1"/>
                      <a:endParaRPr lang="ar-EG"/>
                    </a:p>
                  </a:txBody>
                  <a:tcPr/>
                </a:tc>
                <a:extLst>
                  <a:ext uri="{0D108BD9-81ED-4DB2-BD59-A6C34878D82A}">
                    <a16:rowId xmlns:a16="http://schemas.microsoft.com/office/drawing/2014/main" val="473782408"/>
                  </a:ext>
                </a:extLst>
              </a:tr>
              <a:tr h="376465">
                <a:tc>
                  <a:txBody>
                    <a:bodyPr/>
                    <a:lstStyle/>
                    <a:p>
                      <a:pPr>
                        <a:lnSpc>
                          <a:spcPct val="107000"/>
                        </a:lnSpc>
                        <a:spcAft>
                          <a:spcPts val="800"/>
                        </a:spcAft>
                      </a:pPr>
                      <a:r>
                        <a:rPr lang="en-US" sz="1000">
                          <a:effectLst/>
                        </a:rPr>
                        <a:t>Triggers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gridSpan="2">
                  <a:txBody>
                    <a:bodyPr/>
                    <a:lstStyle/>
                    <a:p>
                      <a:pPr>
                        <a:lnSpc>
                          <a:spcPct val="107000"/>
                        </a:lnSpc>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hMerge="1">
                  <a:txBody>
                    <a:bodyPr/>
                    <a:lstStyle/>
                    <a:p>
                      <a:pPr rtl="1"/>
                      <a:endParaRPr lang="ar-EG"/>
                    </a:p>
                  </a:txBody>
                  <a:tcPr/>
                </a:tc>
                <a:extLst>
                  <a:ext uri="{0D108BD9-81ED-4DB2-BD59-A6C34878D82A}">
                    <a16:rowId xmlns:a16="http://schemas.microsoft.com/office/drawing/2014/main" val="2619480819"/>
                  </a:ext>
                </a:extLst>
              </a:tr>
              <a:tr h="442346">
                <a:tc rowSpan="2">
                  <a:txBody>
                    <a:bodyPr/>
                    <a:lstStyle/>
                    <a:p>
                      <a:pPr>
                        <a:lnSpc>
                          <a:spcPct val="107000"/>
                        </a:lnSpc>
                        <a:spcAft>
                          <a:spcPts val="800"/>
                        </a:spcAft>
                      </a:pPr>
                      <a:r>
                        <a:rPr lang="en-US" sz="1000">
                          <a:effectLst/>
                        </a:rPr>
                        <a:t> </a:t>
                      </a:r>
                    </a:p>
                    <a:p>
                      <a:pPr>
                        <a:lnSpc>
                          <a:spcPct val="107000"/>
                        </a:lnSpc>
                        <a:spcAft>
                          <a:spcPts val="800"/>
                        </a:spcAft>
                      </a:pPr>
                      <a:r>
                        <a:rPr lang="en-US" sz="1000">
                          <a:effectLst/>
                        </a:rPr>
                        <a:t> </a:t>
                      </a:r>
                    </a:p>
                    <a:p>
                      <a:pPr>
                        <a:lnSpc>
                          <a:spcPct val="107000"/>
                        </a:lnSpc>
                        <a:spcAft>
                          <a:spcPts val="800"/>
                        </a:spcAft>
                      </a:pPr>
                      <a:r>
                        <a:rPr lang="en-US" sz="1000">
                          <a:effectLst/>
                        </a:rPr>
                        <a:t> </a:t>
                      </a:r>
                    </a:p>
                    <a:p>
                      <a:pPr>
                        <a:lnSpc>
                          <a:spcPct val="107000"/>
                        </a:lnSpc>
                        <a:spcAft>
                          <a:spcPts val="800"/>
                        </a:spcAft>
                      </a:pPr>
                      <a:r>
                        <a:rPr lang="en-US" sz="1000">
                          <a:effectLst/>
                        </a:rPr>
                        <a:t>Main flow</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a:txBody>
                    <a:bodyPr/>
                    <a:lstStyle/>
                    <a:p>
                      <a:pPr>
                        <a:lnSpc>
                          <a:spcPct val="107000"/>
                        </a:lnSpc>
                        <a:spcAft>
                          <a:spcPts val="800"/>
                        </a:spcAft>
                      </a:pPr>
                      <a:r>
                        <a:rPr lang="en-US" sz="1000">
                          <a:effectLst/>
                        </a:rPr>
                        <a:t>   Step</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a:txBody>
                    <a:bodyPr/>
                    <a:lstStyle/>
                    <a:p>
                      <a:pPr>
                        <a:lnSpc>
                          <a:spcPct val="107000"/>
                        </a:lnSpc>
                        <a:spcAft>
                          <a:spcPts val="800"/>
                        </a:spcAft>
                      </a:pPr>
                      <a:r>
                        <a:rPr lang="en-US" sz="1000">
                          <a:effectLst/>
                        </a:rPr>
                        <a:t>    Action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extLst>
                  <a:ext uri="{0D108BD9-81ED-4DB2-BD59-A6C34878D82A}">
                    <a16:rowId xmlns:a16="http://schemas.microsoft.com/office/drawing/2014/main" val="1149130259"/>
                  </a:ext>
                </a:extLst>
              </a:tr>
              <a:tr h="1685619">
                <a:tc vMerge="1">
                  <a:txBody>
                    <a:bodyPr/>
                    <a:lstStyle/>
                    <a:p>
                      <a:pPr rtl="1"/>
                      <a:endParaRPr lang="ar-EG"/>
                    </a:p>
                  </a:txBody>
                  <a:tcPr/>
                </a:tc>
                <a:tc>
                  <a:txBody>
                    <a:bodyPr/>
                    <a:lstStyle/>
                    <a:p>
                      <a:pPr>
                        <a:lnSpc>
                          <a:spcPct val="107000"/>
                        </a:lnSpc>
                        <a:spcAft>
                          <a:spcPts val="800"/>
                        </a:spcAft>
                      </a:pPr>
                      <a:r>
                        <a:rPr lang="en-US" sz="1000">
                          <a:effectLst/>
                        </a:rPr>
                        <a:t>   1</a:t>
                      </a:r>
                    </a:p>
                    <a:p>
                      <a:pPr>
                        <a:lnSpc>
                          <a:spcPct val="107000"/>
                        </a:lnSpc>
                        <a:spcAft>
                          <a:spcPts val="800"/>
                        </a:spcAft>
                      </a:pPr>
                      <a:r>
                        <a:rPr lang="en-US" sz="1000">
                          <a:effectLst/>
                        </a:rPr>
                        <a:t> </a:t>
                      </a:r>
                    </a:p>
                    <a:p>
                      <a:pPr>
                        <a:lnSpc>
                          <a:spcPct val="107000"/>
                        </a:lnSpc>
                        <a:spcAft>
                          <a:spcPts val="800"/>
                        </a:spcAft>
                      </a:pPr>
                      <a:r>
                        <a:rPr lang="en-US" sz="1000">
                          <a:effectLst/>
                        </a:rPr>
                        <a:t>  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a:txBody>
                    <a:bodyPr/>
                    <a:lstStyle/>
                    <a:p>
                      <a:pPr>
                        <a:lnSpc>
                          <a:spcPct val="107000"/>
                        </a:lnSpc>
                        <a:spcAft>
                          <a:spcPts val="800"/>
                        </a:spcAft>
                      </a:pPr>
                      <a:r>
                        <a:rPr lang="en-US" sz="1000">
                          <a:effectLst/>
                        </a:rPr>
                        <a:t>Write an email and password</a:t>
                      </a:r>
                    </a:p>
                    <a:p>
                      <a:pPr>
                        <a:lnSpc>
                          <a:spcPct val="107000"/>
                        </a:lnSpc>
                        <a:spcAft>
                          <a:spcPts val="800"/>
                        </a:spcAft>
                      </a:pPr>
                      <a:r>
                        <a:rPr lang="en-US" sz="1000">
                          <a:effectLst/>
                        </a:rPr>
                        <a:t> </a:t>
                      </a:r>
                    </a:p>
                    <a:p>
                      <a:pPr>
                        <a:lnSpc>
                          <a:spcPct val="107000"/>
                        </a:lnSpc>
                        <a:spcAft>
                          <a:spcPts val="800"/>
                        </a:spcAft>
                      </a:pPr>
                      <a:r>
                        <a:rPr lang="en-US" sz="1000">
                          <a:effectLst/>
                        </a:rPr>
                        <a:t>Determine the patient appointment.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extLst>
                  <a:ext uri="{0D108BD9-81ED-4DB2-BD59-A6C34878D82A}">
                    <a16:rowId xmlns:a16="http://schemas.microsoft.com/office/drawing/2014/main" val="669350674"/>
                  </a:ext>
                </a:extLst>
              </a:tr>
              <a:tr h="1307271">
                <a:tc>
                  <a:txBody>
                    <a:bodyPr/>
                    <a:lstStyle/>
                    <a:p>
                      <a:pPr>
                        <a:lnSpc>
                          <a:spcPct val="107000"/>
                        </a:lnSpc>
                        <a:spcAft>
                          <a:spcPts val="800"/>
                        </a:spcAft>
                      </a:pPr>
                      <a:r>
                        <a:rPr lang="ar-SA" sz="1000">
                          <a:effectLst/>
                        </a:rPr>
                        <a:t> </a:t>
                      </a:r>
                      <a:endParaRPr lang="en-US" sz="1000">
                        <a:effectLst/>
                      </a:endParaRPr>
                    </a:p>
                    <a:p>
                      <a:pPr>
                        <a:lnSpc>
                          <a:spcPct val="107000"/>
                        </a:lnSpc>
                        <a:spcAft>
                          <a:spcPts val="800"/>
                        </a:spcAft>
                      </a:pPr>
                      <a:r>
                        <a:rPr lang="en-US" sz="1000">
                          <a:effectLst/>
                        </a:rPr>
                        <a:t>Extensions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a:txBody>
                    <a:bodyPr/>
                    <a:lstStyle/>
                    <a:p>
                      <a:pPr>
                        <a:lnSpc>
                          <a:spcPct val="107000"/>
                        </a:lnSpc>
                        <a:spcAft>
                          <a:spcPts val="800"/>
                        </a:spcAft>
                      </a:pPr>
                      <a:r>
                        <a:rPr lang="ar-SA" sz="1000">
                          <a:effectLst/>
                        </a:rPr>
                        <a:t> </a:t>
                      </a:r>
                      <a:endParaRPr lang="en-US" sz="1000">
                        <a:effectLst/>
                      </a:endParaRPr>
                    </a:p>
                    <a:p>
                      <a:pPr>
                        <a:lnSpc>
                          <a:spcPct val="107000"/>
                        </a:lnSpc>
                        <a:spcAft>
                          <a:spcPts val="800"/>
                        </a:spcAft>
                      </a:pPr>
                      <a:r>
                        <a:rPr lang="ar-SA" sz="1000">
                          <a:effectLst/>
                        </a:rPr>
                        <a:t>4.1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tc>
                  <a:txBody>
                    <a:bodyPr/>
                    <a:lstStyle/>
                    <a:p>
                      <a:pPr>
                        <a:lnSpc>
                          <a:spcPct val="107000"/>
                        </a:lnSpc>
                        <a:spcAft>
                          <a:spcPts val="800"/>
                        </a:spcAft>
                      </a:pPr>
                      <a:r>
                        <a:rPr lang="en-US" sz="1000" dirty="0">
                          <a:effectLst/>
                        </a:rPr>
                        <a:t>Patient input is invalid and fast</a:t>
                      </a:r>
                    </a:p>
                    <a:p>
                      <a:pPr>
                        <a:lnSpc>
                          <a:spcPct val="107000"/>
                        </a:lnSpc>
                        <a:spcAft>
                          <a:spcPts val="800"/>
                        </a:spcAft>
                      </a:pPr>
                      <a:r>
                        <a:rPr lang="en-US" sz="1000" dirty="0">
                          <a:effectLst/>
                        </a:rPr>
                        <a:t>Show an unsuccessful message</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197" marR="63197" marT="0" marB="0"/>
                </a:tc>
                <a:extLst>
                  <a:ext uri="{0D108BD9-81ED-4DB2-BD59-A6C34878D82A}">
                    <a16:rowId xmlns:a16="http://schemas.microsoft.com/office/drawing/2014/main" val="595863291"/>
                  </a:ext>
                </a:extLst>
              </a:tr>
            </a:tbl>
          </a:graphicData>
        </a:graphic>
      </p:graphicFrame>
    </p:spTree>
    <p:extLst>
      <p:ext uri="{BB962C8B-B14F-4D97-AF65-F5344CB8AC3E}">
        <p14:creationId xmlns:p14="http://schemas.microsoft.com/office/powerpoint/2010/main" val="3304494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4AAF048-13F6-D08B-479C-CF53713814B6}"/>
              </a:ext>
            </a:extLst>
          </p:cNvPr>
          <p:cNvGraphicFramePr>
            <a:graphicFrameLocks noGrp="1"/>
          </p:cNvGraphicFramePr>
          <p:nvPr>
            <p:extLst>
              <p:ext uri="{D42A27DB-BD31-4B8C-83A1-F6EECF244321}">
                <p14:modId xmlns:p14="http://schemas.microsoft.com/office/powerpoint/2010/main" val="1820174208"/>
              </p:ext>
            </p:extLst>
          </p:nvPr>
        </p:nvGraphicFramePr>
        <p:xfrm>
          <a:off x="266700" y="247650"/>
          <a:ext cx="11620500" cy="6334125"/>
        </p:xfrm>
        <a:graphic>
          <a:graphicData uri="http://schemas.openxmlformats.org/drawingml/2006/table">
            <a:tbl>
              <a:tblPr>
                <a:tableStyleId>{5C22544A-7EE6-4342-B048-85BDC9FD1C3A}</a:tableStyleId>
              </a:tblPr>
              <a:tblGrid>
                <a:gridCol w="4363168">
                  <a:extLst>
                    <a:ext uri="{9D8B030D-6E8A-4147-A177-3AD203B41FA5}">
                      <a16:colId xmlns:a16="http://schemas.microsoft.com/office/drawing/2014/main" val="2141067480"/>
                    </a:ext>
                  </a:extLst>
                </a:gridCol>
                <a:gridCol w="3628666">
                  <a:extLst>
                    <a:ext uri="{9D8B030D-6E8A-4147-A177-3AD203B41FA5}">
                      <a16:colId xmlns:a16="http://schemas.microsoft.com/office/drawing/2014/main" val="3282496826"/>
                    </a:ext>
                  </a:extLst>
                </a:gridCol>
                <a:gridCol w="3628666">
                  <a:extLst>
                    <a:ext uri="{9D8B030D-6E8A-4147-A177-3AD203B41FA5}">
                      <a16:colId xmlns:a16="http://schemas.microsoft.com/office/drawing/2014/main" val="1240817929"/>
                    </a:ext>
                  </a:extLst>
                </a:gridCol>
              </a:tblGrid>
              <a:tr h="367115">
                <a:tc>
                  <a:txBody>
                    <a:bodyPr/>
                    <a:lstStyle/>
                    <a:p>
                      <a:pPr>
                        <a:lnSpc>
                          <a:spcPct val="107000"/>
                        </a:lnSpc>
                        <a:spcAft>
                          <a:spcPts val="800"/>
                        </a:spcAft>
                      </a:pPr>
                      <a:r>
                        <a:rPr lang="en-US" sz="900">
                          <a:effectLst/>
                        </a:rPr>
                        <a:t>Use case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gridSpan="2">
                  <a:txBody>
                    <a:bodyPr/>
                    <a:lstStyle/>
                    <a:p>
                      <a:pPr>
                        <a:lnSpc>
                          <a:spcPct val="107000"/>
                        </a:lnSpc>
                        <a:spcAft>
                          <a:spcPts val="800"/>
                        </a:spcAft>
                      </a:pPr>
                      <a:r>
                        <a:rPr lang="en-US" sz="900">
                          <a:effectLst/>
                        </a:rPr>
                        <a:t>update patient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hMerge="1">
                  <a:txBody>
                    <a:bodyPr/>
                    <a:lstStyle/>
                    <a:p>
                      <a:pPr rtl="1"/>
                      <a:endParaRPr lang="ar-EG"/>
                    </a:p>
                  </a:txBody>
                  <a:tcPr/>
                </a:tc>
                <a:extLst>
                  <a:ext uri="{0D108BD9-81ED-4DB2-BD59-A6C34878D82A}">
                    <a16:rowId xmlns:a16="http://schemas.microsoft.com/office/drawing/2014/main" val="112311104"/>
                  </a:ext>
                </a:extLst>
              </a:tr>
              <a:tr h="367115">
                <a:tc>
                  <a:txBody>
                    <a:bodyPr/>
                    <a:lstStyle/>
                    <a:p>
                      <a:pPr>
                        <a:lnSpc>
                          <a:spcPct val="107000"/>
                        </a:lnSpc>
                        <a:spcAft>
                          <a:spcPts val="800"/>
                        </a:spcAft>
                      </a:pPr>
                      <a:r>
                        <a:rPr lang="en-US" sz="900">
                          <a:effectLst/>
                        </a:rPr>
                        <a:t>Goal</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gridSpan="2">
                  <a:txBody>
                    <a:bodyPr/>
                    <a:lstStyle/>
                    <a:p>
                      <a:pPr>
                        <a:lnSpc>
                          <a:spcPct val="107000"/>
                        </a:lnSpc>
                        <a:spcAft>
                          <a:spcPts val="800"/>
                        </a:spcAft>
                      </a:pPr>
                      <a:r>
                        <a:rPr lang="en-US" sz="900">
                          <a:effectLst/>
                        </a:rPr>
                        <a:t>Admin can  update for the patients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hMerge="1">
                  <a:txBody>
                    <a:bodyPr/>
                    <a:lstStyle/>
                    <a:p>
                      <a:pPr rtl="1"/>
                      <a:endParaRPr lang="ar-EG"/>
                    </a:p>
                  </a:txBody>
                  <a:tcPr/>
                </a:tc>
                <a:extLst>
                  <a:ext uri="{0D108BD9-81ED-4DB2-BD59-A6C34878D82A}">
                    <a16:rowId xmlns:a16="http://schemas.microsoft.com/office/drawing/2014/main" val="1351547489"/>
                  </a:ext>
                </a:extLst>
              </a:tr>
              <a:tr h="359304">
                <a:tc>
                  <a:txBody>
                    <a:bodyPr/>
                    <a:lstStyle/>
                    <a:p>
                      <a:pPr>
                        <a:lnSpc>
                          <a:spcPct val="107000"/>
                        </a:lnSpc>
                        <a:spcAft>
                          <a:spcPts val="800"/>
                        </a:spcAft>
                      </a:pPr>
                      <a:r>
                        <a:rPr lang="en-US" sz="900">
                          <a:effectLst/>
                        </a:rPr>
                        <a:t>Primary Actors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gridSpan="2">
                  <a:txBody>
                    <a:bodyPr/>
                    <a:lstStyle/>
                    <a:p>
                      <a:pPr>
                        <a:lnSpc>
                          <a:spcPct val="107000"/>
                        </a:lnSpc>
                        <a:spcAft>
                          <a:spcPts val="800"/>
                        </a:spcAft>
                      </a:pPr>
                      <a:r>
                        <a:rPr lang="en-US" sz="900">
                          <a:effectLst/>
                        </a:rPr>
                        <a:t>admin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hMerge="1">
                  <a:txBody>
                    <a:bodyPr/>
                    <a:lstStyle/>
                    <a:p>
                      <a:pPr rtl="1"/>
                      <a:endParaRPr lang="ar-EG"/>
                    </a:p>
                  </a:txBody>
                  <a:tcPr/>
                </a:tc>
                <a:extLst>
                  <a:ext uri="{0D108BD9-81ED-4DB2-BD59-A6C34878D82A}">
                    <a16:rowId xmlns:a16="http://schemas.microsoft.com/office/drawing/2014/main" val="765354920"/>
                  </a:ext>
                </a:extLst>
              </a:tr>
              <a:tr h="343681">
                <a:tc>
                  <a:txBody>
                    <a:bodyPr/>
                    <a:lstStyle/>
                    <a:p>
                      <a:pPr>
                        <a:lnSpc>
                          <a:spcPct val="107000"/>
                        </a:lnSpc>
                        <a:spcAft>
                          <a:spcPts val="800"/>
                        </a:spcAft>
                      </a:pPr>
                      <a:r>
                        <a:rPr lang="en-US" sz="900">
                          <a:effectLst/>
                        </a:rPr>
                        <a:t>Secondary Actors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gridSpan="2">
                  <a:txBody>
                    <a:bodyPr/>
                    <a:lstStyle/>
                    <a:p>
                      <a:pPr>
                        <a:lnSpc>
                          <a:spcPct val="107000"/>
                        </a:lnSpc>
                        <a:spcAft>
                          <a:spcPts val="800"/>
                        </a:spcAft>
                      </a:pPr>
                      <a:r>
                        <a:rPr lang="en-US" sz="900">
                          <a:effectLst/>
                        </a:rPr>
                        <a:t>none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hMerge="1">
                  <a:txBody>
                    <a:bodyPr/>
                    <a:lstStyle/>
                    <a:p>
                      <a:pPr rtl="1"/>
                      <a:endParaRPr lang="ar-EG"/>
                    </a:p>
                  </a:txBody>
                  <a:tcPr/>
                </a:tc>
                <a:extLst>
                  <a:ext uri="{0D108BD9-81ED-4DB2-BD59-A6C34878D82A}">
                    <a16:rowId xmlns:a16="http://schemas.microsoft.com/office/drawing/2014/main" val="2076228153"/>
                  </a:ext>
                </a:extLst>
              </a:tr>
              <a:tr h="343681">
                <a:tc>
                  <a:txBody>
                    <a:bodyPr/>
                    <a:lstStyle/>
                    <a:p>
                      <a:pPr>
                        <a:lnSpc>
                          <a:spcPct val="107000"/>
                        </a:lnSpc>
                        <a:spcAft>
                          <a:spcPts val="800"/>
                        </a:spcAft>
                      </a:pPr>
                      <a:r>
                        <a:rPr lang="en-US" sz="900">
                          <a:effectLst/>
                        </a:rPr>
                        <a:t>Precondition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gridSpan="2">
                  <a:txBody>
                    <a:bodyPr/>
                    <a:lstStyle/>
                    <a:p>
                      <a:pPr>
                        <a:lnSpc>
                          <a:spcPct val="107000"/>
                        </a:lnSpc>
                        <a:spcAft>
                          <a:spcPts val="800"/>
                        </a:spcAft>
                      </a:pPr>
                      <a:r>
                        <a:rPr lang="en-US" sz="900">
                          <a:effectLst/>
                        </a:rPr>
                        <a:t>Patient not must have an email.</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hMerge="1">
                  <a:txBody>
                    <a:bodyPr/>
                    <a:lstStyle/>
                    <a:p>
                      <a:pPr rtl="1"/>
                      <a:endParaRPr lang="ar-EG"/>
                    </a:p>
                  </a:txBody>
                  <a:tcPr/>
                </a:tc>
                <a:extLst>
                  <a:ext uri="{0D108BD9-81ED-4DB2-BD59-A6C34878D82A}">
                    <a16:rowId xmlns:a16="http://schemas.microsoft.com/office/drawing/2014/main" val="2612804520"/>
                  </a:ext>
                </a:extLst>
              </a:tr>
              <a:tr h="304627">
                <a:tc>
                  <a:txBody>
                    <a:bodyPr/>
                    <a:lstStyle/>
                    <a:p>
                      <a:pPr>
                        <a:lnSpc>
                          <a:spcPct val="107000"/>
                        </a:lnSpc>
                        <a:spcAft>
                          <a:spcPts val="800"/>
                        </a:spcAft>
                      </a:pPr>
                      <a:r>
                        <a:rPr lang="en-US" sz="900">
                          <a:effectLst/>
                        </a:rPr>
                        <a:t>Post condition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gridSpan="2">
                  <a:txBody>
                    <a:bodyPr/>
                    <a:lstStyle/>
                    <a:p>
                      <a:pPr>
                        <a:lnSpc>
                          <a:spcPct val="107000"/>
                        </a:lnSpc>
                        <a:spcAft>
                          <a:spcPts val="800"/>
                        </a:spcAft>
                      </a:pPr>
                      <a:r>
                        <a:rPr lang="en-US" sz="9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hMerge="1">
                  <a:txBody>
                    <a:bodyPr/>
                    <a:lstStyle/>
                    <a:p>
                      <a:pPr rtl="1"/>
                      <a:endParaRPr lang="ar-EG"/>
                    </a:p>
                  </a:txBody>
                  <a:tcPr/>
                </a:tc>
                <a:extLst>
                  <a:ext uri="{0D108BD9-81ED-4DB2-BD59-A6C34878D82A}">
                    <a16:rowId xmlns:a16="http://schemas.microsoft.com/office/drawing/2014/main" val="2568589849"/>
                  </a:ext>
                </a:extLst>
              </a:tr>
              <a:tr h="312438">
                <a:tc>
                  <a:txBody>
                    <a:bodyPr/>
                    <a:lstStyle/>
                    <a:p>
                      <a:pPr>
                        <a:lnSpc>
                          <a:spcPct val="107000"/>
                        </a:lnSpc>
                        <a:spcAft>
                          <a:spcPts val="800"/>
                        </a:spcAft>
                      </a:pPr>
                      <a:r>
                        <a:rPr lang="en-US" sz="900">
                          <a:effectLst/>
                        </a:rPr>
                        <a:t>Triggers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gridSpan="2">
                  <a:txBody>
                    <a:bodyPr/>
                    <a:lstStyle/>
                    <a:p>
                      <a:pPr>
                        <a:lnSpc>
                          <a:spcPct val="107000"/>
                        </a:lnSpc>
                        <a:spcAft>
                          <a:spcPts val="800"/>
                        </a:spcAft>
                      </a:pPr>
                      <a:r>
                        <a:rPr lang="en-US" sz="9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hMerge="1">
                  <a:txBody>
                    <a:bodyPr/>
                    <a:lstStyle/>
                    <a:p>
                      <a:pPr rtl="1"/>
                      <a:endParaRPr lang="ar-EG"/>
                    </a:p>
                  </a:txBody>
                  <a:tcPr/>
                </a:tc>
                <a:extLst>
                  <a:ext uri="{0D108BD9-81ED-4DB2-BD59-A6C34878D82A}">
                    <a16:rowId xmlns:a16="http://schemas.microsoft.com/office/drawing/2014/main" val="3845514583"/>
                  </a:ext>
                </a:extLst>
              </a:tr>
              <a:tr h="367115">
                <a:tc rowSpan="2">
                  <a:txBody>
                    <a:bodyPr/>
                    <a:lstStyle/>
                    <a:p>
                      <a:pPr>
                        <a:lnSpc>
                          <a:spcPct val="107000"/>
                        </a:lnSpc>
                        <a:spcAft>
                          <a:spcPts val="800"/>
                        </a:spcAft>
                      </a:pPr>
                      <a:r>
                        <a:rPr lang="en-US" sz="900">
                          <a:effectLst/>
                        </a:rPr>
                        <a:t> </a:t>
                      </a:r>
                    </a:p>
                    <a:p>
                      <a:pPr>
                        <a:lnSpc>
                          <a:spcPct val="107000"/>
                        </a:lnSpc>
                        <a:spcAft>
                          <a:spcPts val="800"/>
                        </a:spcAft>
                      </a:pPr>
                      <a:r>
                        <a:rPr lang="en-US" sz="900">
                          <a:effectLst/>
                        </a:rPr>
                        <a:t> </a:t>
                      </a:r>
                    </a:p>
                    <a:p>
                      <a:pPr>
                        <a:lnSpc>
                          <a:spcPct val="107000"/>
                        </a:lnSpc>
                        <a:spcAft>
                          <a:spcPts val="800"/>
                        </a:spcAft>
                      </a:pPr>
                      <a:r>
                        <a:rPr lang="en-US" sz="900">
                          <a:effectLst/>
                        </a:rPr>
                        <a:t> </a:t>
                      </a:r>
                    </a:p>
                    <a:p>
                      <a:pPr>
                        <a:lnSpc>
                          <a:spcPct val="107000"/>
                        </a:lnSpc>
                        <a:spcAft>
                          <a:spcPts val="800"/>
                        </a:spcAft>
                      </a:pPr>
                      <a:r>
                        <a:rPr lang="en-US" sz="900">
                          <a:effectLst/>
                        </a:rPr>
                        <a:t>Main flow</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a:txBody>
                    <a:bodyPr/>
                    <a:lstStyle/>
                    <a:p>
                      <a:pPr>
                        <a:lnSpc>
                          <a:spcPct val="107000"/>
                        </a:lnSpc>
                        <a:spcAft>
                          <a:spcPts val="800"/>
                        </a:spcAft>
                      </a:pPr>
                      <a:r>
                        <a:rPr lang="en-US" sz="900">
                          <a:effectLst/>
                        </a:rPr>
                        <a:t>   Step</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a:txBody>
                    <a:bodyPr/>
                    <a:lstStyle/>
                    <a:p>
                      <a:pPr>
                        <a:lnSpc>
                          <a:spcPct val="107000"/>
                        </a:lnSpc>
                        <a:spcAft>
                          <a:spcPts val="800"/>
                        </a:spcAft>
                      </a:pPr>
                      <a:r>
                        <a:rPr lang="en-US" sz="900">
                          <a:effectLst/>
                        </a:rPr>
                        <a:t>    Action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extLst>
                  <a:ext uri="{0D108BD9-81ED-4DB2-BD59-A6C34878D82A}">
                    <a16:rowId xmlns:a16="http://schemas.microsoft.com/office/drawing/2014/main" val="24127631"/>
                  </a:ext>
                </a:extLst>
              </a:tr>
              <a:tr h="1795182">
                <a:tc vMerge="1">
                  <a:txBody>
                    <a:bodyPr/>
                    <a:lstStyle/>
                    <a:p>
                      <a:pPr rtl="1"/>
                      <a:endParaRPr lang="ar-EG"/>
                    </a:p>
                  </a:txBody>
                  <a:tcPr/>
                </a:tc>
                <a:tc>
                  <a:txBody>
                    <a:bodyPr/>
                    <a:lstStyle/>
                    <a:p>
                      <a:pPr>
                        <a:lnSpc>
                          <a:spcPct val="107000"/>
                        </a:lnSpc>
                        <a:spcAft>
                          <a:spcPts val="800"/>
                        </a:spcAft>
                      </a:pPr>
                      <a:r>
                        <a:rPr lang="en-US" sz="900">
                          <a:effectLst/>
                        </a:rPr>
                        <a:t>    1</a:t>
                      </a:r>
                    </a:p>
                    <a:p>
                      <a:pPr>
                        <a:lnSpc>
                          <a:spcPct val="107000"/>
                        </a:lnSpc>
                        <a:spcAft>
                          <a:spcPts val="800"/>
                        </a:spcAft>
                      </a:pPr>
                      <a:r>
                        <a:rPr lang="en-US" sz="900">
                          <a:effectLst/>
                        </a:rPr>
                        <a:t> </a:t>
                      </a:r>
                    </a:p>
                    <a:p>
                      <a:pPr>
                        <a:lnSpc>
                          <a:spcPct val="107000"/>
                        </a:lnSpc>
                        <a:spcAft>
                          <a:spcPts val="800"/>
                        </a:spcAft>
                      </a:pPr>
                      <a:r>
                        <a:rPr lang="en-US" sz="900">
                          <a:effectLst/>
                        </a:rPr>
                        <a:t>    2</a:t>
                      </a:r>
                    </a:p>
                    <a:p>
                      <a:pPr>
                        <a:lnSpc>
                          <a:spcPct val="107000"/>
                        </a:lnSpc>
                        <a:spcAft>
                          <a:spcPts val="800"/>
                        </a:spcAft>
                      </a:pPr>
                      <a:r>
                        <a:rPr lang="en-US" sz="900">
                          <a:effectLst/>
                        </a:rPr>
                        <a:t>    3</a:t>
                      </a:r>
                    </a:p>
                    <a:p>
                      <a:pPr>
                        <a:lnSpc>
                          <a:spcPct val="107000"/>
                        </a:lnSpc>
                        <a:spcAft>
                          <a:spcPts val="800"/>
                        </a:spcAft>
                      </a:pPr>
                      <a:r>
                        <a:rPr lang="en-US" sz="9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a:txBody>
                    <a:bodyPr/>
                    <a:lstStyle/>
                    <a:p>
                      <a:pPr>
                        <a:lnSpc>
                          <a:spcPct val="107000"/>
                        </a:lnSpc>
                        <a:spcAft>
                          <a:spcPts val="800"/>
                        </a:spcAft>
                      </a:pPr>
                      <a:r>
                        <a:rPr lang="en-US" sz="900">
                          <a:effectLst/>
                        </a:rPr>
                        <a:t>admin clicks “update patient ” button</a:t>
                      </a:r>
                    </a:p>
                    <a:p>
                      <a:pPr>
                        <a:lnSpc>
                          <a:spcPct val="107000"/>
                        </a:lnSpc>
                        <a:spcAft>
                          <a:spcPts val="800"/>
                        </a:spcAft>
                      </a:pPr>
                      <a:r>
                        <a:rPr lang="en-US" sz="900">
                          <a:effectLst/>
                        </a:rPr>
                        <a:t>Write an email and password</a:t>
                      </a:r>
                    </a:p>
                    <a:p>
                      <a:pPr>
                        <a:lnSpc>
                          <a:spcPct val="107000"/>
                        </a:lnSpc>
                        <a:spcAft>
                          <a:spcPts val="800"/>
                        </a:spcAft>
                      </a:pPr>
                      <a:r>
                        <a:rPr lang="en-US" sz="900">
                          <a:effectLst/>
                        </a:rPr>
                        <a:t>Determine the patient appointment.</a:t>
                      </a:r>
                    </a:p>
                    <a:p>
                      <a:pPr>
                        <a:lnSpc>
                          <a:spcPct val="107000"/>
                        </a:lnSpc>
                        <a:spcAft>
                          <a:spcPts val="800"/>
                        </a:spcAft>
                      </a:pPr>
                      <a:r>
                        <a:rPr lang="en-US" sz="900">
                          <a:effectLst/>
                        </a:rPr>
                        <a:t>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extLst>
                  <a:ext uri="{0D108BD9-81ED-4DB2-BD59-A6C34878D82A}">
                    <a16:rowId xmlns:a16="http://schemas.microsoft.com/office/drawing/2014/main" val="1548072889"/>
                  </a:ext>
                </a:extLst>
              </a:tr>
              <a:tr h="1773867">
                <a:tc>
                  <a:txBody>
                    <a:bodyPr/>
                    <a:lstStyle/>
                    <a:p>
                      <a:pPr>
                        <a:lnSpc>
                          <a:spcPct val="107000"/>
                        </a:lnSpc>
                        <a:spcAft>
                          <a:spcPts val="800"/>
                        </a:spcAft>
                      </a:pPr>
                      <a:r>
                        <a:rPr lang="ar-SA" sz="900">
                          <a:effectLst/>
                        </a:rPr>
                        <a:t> </a:t>
                      </a:r>
                      <a:endParaRPr lang="en-US" sz="900">
                        <a:effectLst/>
                      </a:endParaRPr>
                    </a:p>
                    <a:p>
                      <a:pPr>
                        <a:lnSpc>
                          <a:spcPct val="107000"/>
                        </a:lnSpc>
                        <a:spcAft>
                          <a:spcPts val="800"/>
                        </a:spcAft>
                      </a:pPr>
                      <a:r>
                        <a:rPr lang="ar-SA" sz="900">
                          <a:effectLst/>
                        </a:rPr>
                        <a:t> </a:t>
                      </a:r>
                      <a:endParaRPr lang="en-US" sz="900">
                        <a:effectLst/>
                      </a:endParaRPr>
                    </a:p>
                    <a:p>
                      <a:pPr>
                        <a:lnSpc>
                          <a:spcPct val="107000"/>
                        </a:lnSpc>
                        <a:spcAft>
                          <a:spcPts val="800"/>
                        </a:spcAft>
                      </a:pPr>
                      <a:r>
                        <a:rPr lang="en-US" sz="900">
                          <a:effectLst/>
                        </a:rPr>
                        <a:t>Extensions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a:txBody>
                    <a:bodyPr/>
                    <a:lstStyle/>
                    <a:p>
                      <a:pPr>
                        <a:lnSpc>
                          <a:spcPct val="107000"/>
                        </a:lnSpc>
                        <a:spcAft>
                          <a:spcPts val="800"/>
                        </a:spcAft>
                      </a:pPr>
                      <a:r>
                        <a:rPr lang="en-US" sz="900">
                          <a:effectLst/>
                        </a:rPr>
                        <a:t>    </a:t>
                      </a:r>
                    </a:p>
                    <a:p>
                      <a:pPr>
                        <a:lnSpc>
                          <a:spcPct val="107000"/>
                        </a:lnSpc>
                        <a:spcAft>
                          <a:spcPts val="800"/>
                        </a:spcAft>
                      </a:pPr>
                      <a:r>
                        <a:rPr lang="ar-SA" sz="900">
                          <a:effectLst/>
                        </a:rPr>
                        <a:t> </a:t>
                      </a:r>
                      <a:endParaRPr lang="en-US" sz="900">
                        <a:effectLst/>
                      </a:endParaRPr>
                    </a:p>
                    <a:p>
                      <a:pPr>
                        <a:lnSpc>
                          <a:spcPct val="107000"/>
                        </a:lnSpc>
                        <a:spcAft>
                          <a:spcPts val="800"/>
                        </a:spcAft>
                      </a:pPr>
                      <a:r>
                        <a:rPr lang="ar-SA" sz="900">
                          <a:effectLst/>
                        </a:rPr>
                        <a:t>3.1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tc>
                  <a:txBody>
                    <a:bodyPr/>
                    <a:lstStyle/>
                    <a:p>
                      <a:pPr>
                        <a:lnSpc>
                          <a:spcPct val="107000"/>
                        </a:lnSpc>
                        <a:spcAft>
                          <a:spcPts val="800"/>
                        </a:spcAft>
                      </a:pPr>
                      <a:r>
                        <a:rPr lang="en-US" sz="900" dirty="0">
                          <a:effectLst/>
                        </a:rPr>
                        <a:t>Incorrect patient details, presentation</a:t>
                      </a:r>
                    </a:p>
                    <a:p>
                      <a:pPr>
                        <a:lnSpc>
                          <a:spcPct val="107000"/>
                        </a:lnSpc>
                        <a:spcAft>
                          <a:spcPts val="800"/>
                        </a:spcAft>
                      </a:pPr>
                      <a:r>
                        <a:rPr lang="en-US" sz="900" dirty="0">
                          <a:effectLst/>
                        </a:rPr>
                        <a:t>The message "unsuccessful" and</a:t>
                      </a:r>
                    </a:p>
                    <a:p>
                      <a:pPr>
                        <a:lnSpc>
                          <a:spcPct val="107000"/>
                        </a:lnSpc>
                        <a:spcAft>
                          <a:spcPts val="800"/>
                        </a:spcAft>
                      </a:pPr>
                      <a:r>
                        <a:rPr lang="en-US" sz="900" dirty="0">
                          <a:effectLst/>
                        </a:rPr>
                        <a:t>Offer to add a sick option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3225" marR="53225" marT="0" marB="0"/>
                </a:tc>
                <a:extLst>
                  <a:ext uri="{0D108BD9-81ED-4DB2-BD59-A6C34878D82A}">
                    <a16:rowId xmlns:a16="http://schemas.microsoft.com/office/drawing/2014/main" val="3250903504"/>
                  </a:ext>
                </a:extLst>
              </a:tr>
            </a:tbl>
          </a:graphicData>
        </a:graphic>
      </p:graphicFrame>
    </p:spTree>
    <p:extLst>
      <p:ext uri="{BB962C8B-B14F-4D97-AF65-F5344CB8AC3E}">
        <p14:creationId xmlns:p14="http://schemas.microsoft.com/office/powerpoint/2010/main" val="2919766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6FA782-DD4C-8A42-5255-A524FB131A68}"/>
              </a:ext>
            </a:extLst>
          </p:cNvPr>
          <p:cNvSpPr txBox="1"/>
          <p:nvPr/>
        </p:nvSpPr>
        <p:spPr>
          <a:xfrm>
            <a:off x="733425" y="828674"/>
            <a:ext cx="10153650" cy="4920129"/>
          </a:xfrm>
          <a:prstGeom prst="rect">
            <a:avLst/>
          </a:prstGeom>
          <a:noFill/>
        </p:spPr>
        <p:txBody>
          <a:bodyPr wrap="square">
            <a:spAutoFit/>
          </a:bodyPr>
          <a:lstStyle/>
          <a:p>
            <a:pPr>
              <a:lnSpc>
                <a:spcPct val="107000"/>
              </a:lnSpc>
              <a:spcAft>
                <a:spcPts val="800"/>
              </a:spcAft>
            </a:pPr>
            <a:r>
              <a:rPr lang="en-US" sz="4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Team Members : - </a:t>
            </a:r>
          </a:p>
          <a:p>
            <a:pPr algn="r">
              <a:lnSpc>
                <a:spcPct val="107000"/>
              </a:lnSpc>
              <a:spcAft>
                <a:spcPts val="800"/>
              </a:spcAft>
            </a:pPr>
            <a:r>
              <a:rPr lang="ar-EG"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1- صموئيل مرزوق رزق </a:t>
            </a:r>
            <a:endPar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algn="r">
              <a:lnSpc>
                <a:spcPct val="107000"/>
              </a:lnSpc>
              <a:spcAft>
                <a:spcPts val="800"/>
              </a:spcAft>
            </a:pPr>
            <a:r>
              <a:rPr lang="ar-EG"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2- صديق حليم صادق </a:t>
            </a:r>
            <a:endPar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algn="r">
              <a:lnSpc>
                <a:spcPct val="107000"/>
              </a:lnSpc>
              <a:spcAft>
                <a:spcPts val="800"/>
              </a:spcAft>
            </a:pPr>
            <a:r>
              <a:rPr lang="ar-EG"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3- ابانوب عصام عياد </a:t>
            </a:r>
            <a:endPar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algn="r">
              <a:lnSpc>
                <a:spcPct val="107000"/>
              </a:lnSpc>
              <a:spcAft>
                <a:spcPts val="800"/>
              </a:spcAft>
            </a:pPr>
            <a:r>
              <a:rPr lang="ar-EG"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4- صبحي محمد صبحي </a:t>
            </a:r>
            <a:endPar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algn="r">
              <a:lnSpc>
                <a:spcPct val="107000"/>
              </a:lnSpc>
              <a:spcAft>
                <a:spcPts val="800"/>
              </a:spcAft>
            </a:pPr>
            <a:r>
              <a:rPr lang="ar-EG"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5- طارق عبدالعزيز</a:t>
            </a:r>
            <a:endPar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66929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1E1EB9-F0B9-CF85-53C5-4535A3EC1813}"/>
              </a:ext>
            </a:extLst>
          </p:cNvPr>
          <p:cNvSpPr txBox="1"/>
          <p:nvPr/>
        </p:nvSpPr>
        <p:spPr>
          <a:xfrm>
            <a:off x="4171950" y="3022149"/>
            <a:ext cx="6096000" cy="1225272"/>
          </a:xfrm>
          <a:prstGeom prst="rect">
            <a:avLst/>
          </a:prstGeom>
          <a:noFill/>
        </p:spPr>
        <p:txBody>
          <a:bodyPr wrap="square">
            <a:spAutoFit/>
          </a:bodyPr>
          <a:lstStyle/>
          <a:p>
            <a:pPr>
              <a:lnSpc>
                <a:spcPct val="107000"/>
              </a:lnSpc>
              <a:spcAft>
                <a:spcPts val="800"/>
              </a:spcAft>
            </a:pPr>
            <a:r>
              <a:rPr lang="en-US" sz="7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Thank You</a:t>
            </a:r>
          </a:p>
        </p:txBody>
      </p:sp>
    </p:spTree>
    <p:extLst>
      <p:ext uri="{BB962C8B-B14F-4D97-AF65-F5344CB8AC3E}">
        <p14:creationId xmlns:p14="http://schemas.microsoft.com/office/powerpoint/2010/main" val="153928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657489-51BD-D186-DBE1-853B1C58B362}"/>
              </a:ext>
            </a:extLst>
          </p:cNvPr>
          <p:cNvSpPr txBox="1"/>
          <p:nvPr/>
        </p:nvSpPr>
        <p:spPr>
          <a:xfrm>
            <a:off x="795337" y="809625"/>
            <a:ext cx="10601325" cy="3458896"/>
          </a:xfrm>
          <a:prstGeom prst="rect">
            <a:avLst/>
          </a:prstGeom>
          <a:noFill/>
        </p:spPr>
        <p:txBody>
          <a:bodyPr wrap="square">
            <a:spAutoFit/>
          </a:bodyPr>
          <a:lstStyle/>
          <a:p>
            <a:pPr>
              <a:lnSpc>
                <a:spcPct val="107000"/>
              </a:lnSpc>
              <a:spcAft>
                <a:spcPts val="800"/>
              </a:spcAft>
            </a:pPr>
            <a:r>
              <a:rPr lang="en-US" sz="4000" dirty="0">
                <a:solidFill>
                  <a:srgbClr val="FF0000"/>
                </a:solidFill>
                <a:latin typeface="Calibri" panose="020F0502020204030204" pitchFamily="34" charset="0"/>
                <a:ea typeface="Calibri" panose="020F0502020204030204" pitchFamily="34" charset="0"/>
                <a:cs typeface="Arial" panose="020B0604020202020204" pitchFamily="34" charset="0"/>
              </a:rPr>
              <a:t>-</a:t>
            </a:r>
            <a:r>
              <a:rPr lang="en-US" sz="4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product perspective </a:t>
            </a:r>
          </a:p>
          <a:p>
            <a:pPr>
              <a:lnSpc>
                <a:spcPct val="107000"/>
              </a:lnSpc>
              <a:spcAft>
                <a:spcPts val="800"/>
              </a:spcAft>
            </a:pPr>
            <a:r>
              <a:rPr lang="en-US" sz="40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The project is considered a site, and it is considered as an application of a previous system, but it has been updated through which </a:t>
            </a:r>
            <a:r>
              <a:rPr lang="en-US" sz="4000" dirty="0">
                <a:solidFill>
                  <a:srgbClr val="0070C0"/>
                </a:solidFill>
                <a:latin typeface="Calibri" panose="020F0502020204030204" pitchFamily="34" charset="0"/>
                <a:ea typeface="Calibri" panose="020F0502020204030204" pitchFamily="34" charset="0"/>
                <a:cs typeface="Arial" panose="020B0604020202020204" pitchFamily="34" charset="0"/>
              </a:rPr>
              <a:t>the user can inquire and book examinations. </a:t>
            </a:r>
            <a:r>
              <a:rPr lang="en-US" sz="40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35769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3097FB-4241-75AD-6166-2BC03F12BE95}"/>
              </a:ext>
            </a:extLst>
          </p:cNvPr>
          <p:cNvSpPr txBox="1"/>
          <p:nvPr/>
        </p:nvSpPr>
        <p:spPr>
          <a:xfrm>
            <a:off x="1304925" y="619125"/>
            <a:ext cx="9582150" cy="5336846"/>
          </a:xfrm>
          <a:prstGeom prst="rect">
            <a:avLst/>
          </a:prstGeom>
          <a:noFill/>
        </p:spPr>
        <p:txBody>
          <a:bodyPr wrap="square">
            <a:spAutoFit/>
          </a:bodyPr>
          <a:lstStyle/>
          <a:p>
            <a:pPr>
              <a:lnSpc>
                <a:spcPct val="107000"/>
              </a:lnSpc>
              <a:spcAft>
                <a:spcPts val="800"/>
              </a:spcAft>
            </a:pPr>
            <a:r>
              <a:rPr lang="en-US" sz="4400" dirty="0">
                <a:solidFill>
                  <a:srgbClr val="FF0000"/>
                </a:solidFill>
                <a:latin typeface="Calibri" panose="020F0502020204030204" pitchFamily="34" charset="0"/>
                <a:ea typeface="Calibri" panose="020F0502020204030204" pitchFamily="34" charset="0"/>
                <a:cs typeface="Arial" panose="020B0604020202020204" pitchFamily="34" charset="0"/>
              </a:rPr>
              <a:t>-</a:t>
            </a:r>
            <a:r>
              <a:rPr lang="en-US" sz="4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Product Scope : </a:t>
            </a:r>
            <a:r>
              <a:rPr lang="en-US" sz="4400" dirty="0">
                <a:solidFill>
                  <a:srgbClr val="C45911"/>
                </a:solidFill>
                <a:effectLst/>
                <a:latin typeface="Calibri" panose="020F0502020204030204" pitchFamily="34" charset="0"/>
                <a:ea typeface="Calibri" panose="020F0502020204030204" pitchFamily="34" charset="0"/>
                <a:cs typeface="Arial" panose="020B0604020202020204" pitchFamily="34" charset="0"/>
              </a:rPr>
              <a:t>- </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Through this project, the clinic is managed in modern ways, and through it, it is easier for the doctor to work and provide care to the patient by collecting his health data</a:t>
            </a:r>
          </a:p>
          <a:p>
            <a:pPr>
              <a:lnSpc>
                <a:spcPct val="107000"/>
              </a:lnSpc>
              <a:spcAft>
                <a:spcPts val="800"/>
              </a:spcAft>
            </a:pPr>
            <a:r>
              <a:rPr lang="en-US" sz="4400" dirty="0">
                <a:solidFill>
                  <a:srgbClr val="C45911"/>
                </a:solidFill>
                <a:effectLst/>
                <a:latin typeface="Calibri" panose="020F0502020204030204" pitchFamily="34" charset="0"/>
                <a:ea typeface="Calibri" panose="020F0502020204030204" pitchFamily="34" charset="0"/>
                <a:cs typeface="Arial" panose="020B0604020202020204" pitchFamily="34" charset="0"/>
              </a:rPr>
              <a:t> </a:t>
            </a:r>
            <a:endParaRPr lang="en-US" sz="4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7601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0B290A-2AD4-53EE-BBCD-19CF0BFE3E10}"/>
              </a:ext>
            </a:extLst>
          </p:cNvPr>
          <p:cNvSpPr txBox="1"/>
          <p:nvPr/>
        </p:nvSpPr>
        <p:spPr>
          <a:xfrm>
            <a:off x="1485900" y="666750"/>
            <a:ext cx="9201150" cy="4734647"/>
          </a:xfrm>
          <a:prstGeom prst="rect">
            <a:avLst/>
          </a:prstGeom>
          <a:noFill/>
        </p:spPr>
        <p:txBody>
          <a:bodyPr wrap="square">
            <a:spAutoFit/>
          </a:bodyPr>
          <a:lstStyle/>
          <a:p>
            <a:pPr>
              <a:lnSpc>
                <a:spcPct val="107000"/>
              </a:lnSpc>
              <a:spcAft>
                <a:spcPts val="800"/>
              </a:spcAft>
            </a:pPr>
            <a:r>
              <a:rPr lang="en-US" sz="4400" dirty="0">
                <a:solidFill>
                  <a:srgbClr val="C45911"/>
                </a:solidFill>
                <a:latin typeface="Calibri" panose="020F0502020204030204" pitchFamily="34" charset="0"/>
                <a:ea typeface="Calibri" panose="020F0502020204030204" pitchFamily="34" charset="0"/>
                <a:cs typeface="Arial" panose="020B0604020202020204" pitchFamily="34" charset="0"/>
              </a:rPr>
              <a:t>-</a:t>
            </a:r>
            <a:r>
              <a:rPr lang="en-US" sz="4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Product Functions </a:t>
            </a:r>
          </a:p>
          <a:p>
            <a:pPr>
              <a:lnSpc>
                <a:spcPct val="107000"/>
              </a:lnSpc>
              <a:spcAft>
                <a:spcPts val="800"/>
              </a:spcAft>
            </a:pPr>
            <a:r>
              <a:rPr lang="en-US" sz="4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patient functions :- </a:t>
            </a:r>
          </a:p>
          <a:p>
            <a:pPr marL="342900" lvl="0" indent="-342900">
              <a:lnSpc>
                <a:spcPct val="107000"/>
              </a:lnSpc>
              <a:buFont typeface="Symbol" panose="05050102010706020507" pitchFamily="18" charset="2"/>
              <a:buChar char=""/>
            </a:pP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 login</a:t>
            </a:r>
          </a:p>
          <a:p>
            <a:pPr marL="342900" lvl="0" indent="-342900">
              <a:lnSpc>
                <a:spcPct val="107000"/>
              </a:lnSpc>
              <a:buFont typeface="Symbol" panose="05050102010706020507" pitchFamily="18" charset="2"/>
              <a:buChar char=""/>
            </a:pP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Registration</a:t>
            </a:r>
          </a:p>
          <a:p>
            <a:pPr marL="342900" lvl="0" indent="-342900">
              <a:lnSpc>
                <a:spcPct val="107000"/>
              </a:lnSpc>
              <a:spcAft>
                <a:spcPts val="800"/>
              </a:spcAft>
              <a:buFont typeface="Symbol" panose="05050102010706020507" pitchFamily="18" charset="2"/>
              <a:buChar char=""/>
            </a:pP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Reservation(web site)</a:t>
            </a:r>
          </a:p>
          <a:p>
            <a:r>
              <a:rPr lang="en-US" sz="4400" dirty="0" err="1">
                <a:solidFill>
                  <a:srgbClr val="0070C0"/>
                </a:solidFill>
                <a:effectLst/>
                <a:latin typeface="Calibri" panose="020F0502020204030204" pitchFamily="34" charset="0"/>
                <a:ea typeface="Calibri" panose="020F0502020204030204" pitchFamily="34" charset="0"/>
                <a:cs typeface="Arial" panose="020B0604020202020204" pitchFamily="34" charset="0"/>
              </a:rPr>
              <a:t>patientEnquiry</a:t>
            </a:r>
            <a:endParaRPr lang="ar-EG" sz="4400" dirty="0">
              <a:solidFill>
                <a:srgbClr val="0070C0"/>
              </a:solidFill>
            </a:endParaRPr>
          </a:p>
        </p:txBody>
      </p:sp>
    </p:spTree>
    <p:extLst>
      <p:ext uri="{BB962C8B-B14F-4D97-AF65-F5344CB8AC3E}">
        <p14:creationId xmlns:p14="http://schemas.microsoft.com/office/powerpoint/2010/main" val="226896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78301A-5FD9-7365-7291-20A9B37A03AE}"/>
              </a:ext>
            </a:extLst>
          </p:cNvPr>
          <p:cNvSpPr txBox="1"/>
          <p:nvPr/>
        </p:nvSpPr>
        <p:spPr>
          <a:xfrm>
            <a:off x="1066799" y="978052"/>
            <a:ext cx="8982076" cy="4100610"/>
          </a:xfrm>
          <a:prstGeom prst="rect">
            <a:avLst/>
          </a:prstGeom>
          <a:noFill/>
        </p:spPr>
        <p:txBody>
          <a:bodyPr wrap="square">
            <a:spAutoFit/>
          </a:bodyPr>
          <a:lstStyle/>
          <a:p>
            <a:pPr>
              <a:lnSpc>
                <a:spcPct val="107000"/>
              </a:lnSpc>
              <a:spcAft>
                <a:spcPts val="800"/>
              </a:spcAft>
            </a:pPr>
            <a:r>
              <a:rPr lang="en-US" sz="4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Admin Functions </a:t>
            </a:r>
            <a:r>
              <a:rPr lang="en-US" sz="4400" dirty="0">
                <a:solidFill>
                  <a:srgbClr val="BF8F00"/>
                </a:solidFill>
                <a:effectLst/>
                <a:latin typeface="Calibri" panose="020F0502020204030204" pitchFamily="34" charset="0"/>
                <a:ea typeface="Calibri" panose="020F0502020204030204" pitchFamily="34" charset="0"/>
                <a:cs typeface="Arial" panose="020B0604020202020204" pitchFamily="34" charset="0"/>
              </a:rPr>
              <a:t>:-</a:t>
            </a:r>
            <a:endPar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Search(all data)</a:t>
            </a:r>
          </a:p>
          <a:p>
            <a:pPr marL="342900" lvl="0" indent="-342900">
              <a:lnSpc>
                <a:spcPct val="107000"/>
              </a:lnSpc>
              <a:buFont typeface="Symbol" panose="05050102010706020507" pitchFamily="18" charset="2"/>
              <a:buChar char=""/>
            </a:pP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Update </a:t>
            </a:r>
          </a:p>
          <a:p>
            <a:pPr marL="342900" lvl="0" indent="-342900">
              <a:lnSpc>
                <a:spcPct val="107000"/>
              </a:lnSpc>
              <a:buFont typeface="Symbol" panose="05050102010706020507" pitchFamily="18" charset="2"/>
              <a:buChar char=""/>
            </a:pP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login</a:t>
            </a:r>
          </a:p>
          <a:p>
            <a:pPr marL="1371600">
              <a:lnSpc>
                <a:spcPct val="107000"/>
              </a:lnSpc>
            </a:pPr>
            <a:r>
              <a:rPr lang="en-US" sz="4400" dirty="0">
                <a:solidFill>
                  <a:srgbClr val="BF8F00"/>
                </a:solidFill>
                <a:effectLst/>
                <a:latin typeface="Calibri" panose="020F0502020204030204" pitchFamily="34" charset="0"/>
                <a:ea typeface="Calibri" panose="020F0502020204030204" pitchFamily="34" charset="0"/>
                <a:cs typeface="Arial" panose="020B0604020202020204" pitchFamily="34" charset="0"/>
              </a:rPr>
              <a:t> </a:t>
            </a:r>
            <a:endParaRPr lang="en-US" sz="4400" dirty="0">
              <a:effectLst/>
              <a:latin typeface="Calibri" panose="020F0502020204030204" pitchFamily="34" charset="0"/>
              <a:ea typeface="Calibri" panose="020F0502020204030204" pitchFamily="34" charset="0"/>
              <a:cs typeface="Arial" panose="020B0604020202020204" pitchFamily="34" charset="0"/>
            </a:endParaRPr>
          </a:p>
          <a:p>
            <a:pPr marL="1371600">
              <a:lnSpc>
                <a:spcPct val="107000"/>
              </a:lnSpc>
              <a:spcAft>
                <a:spcPts val="800"/>
              </a:spcAft>
            </a:pPr>
            <a:r>
              <a:rPr lang="en-US" sz="1800" dirty="0">
                <a:solidFill>
                  <a:srgbClr val="5B9BD5"/>
                </a:solidFill>
                <a:effectLst/>
                <a:latin typeface="Calibri" panose="020F0502020204030204" pitchFamily="34"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7520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9E4260-D558-EB3C-C1F2-45D1D5EBA9DB}"/>
              </a:ext>
            </a:extLst>
          </p:cNvPr>
          <p:cNvSpPr txBox="1"/>
          <p:nvPr/>
        </p:nvSpPr>
        <p:spPr>
          <a:xfrm>
            <a:off x="1304925" y="877943"/>
            <a:ext cx="8515350" cy="3785267"/>
          </a:xfrm>
          <a:prstGeom prst="rect">
            <a:avLst/>
          </a:prstGeom>
          <a:noFill/>
        </p:spPr>
        <p:txBody>
          <a:bodyPr wrap="square">
            <a:spAutoFit/>
          </a:bodyPr>
          <a:lstStyle/>
          <a:p>
            <a:pPr>
              <a:lnSpc>
                <a:spcPct val="107000"/>
              </a:lnSpc>
              <a:spcAft>
                <a:spcPts val="800"/>
              </a:spcAft>
            </a:pPr>
            <a:r>
              <a:rPr lang="en-US" sz="4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Doctor  functions: - </a:t>
            </a:r>
          </a:p>
          <a:p>
            <a:pPr marL="342900" lvl="0" indent="-342900">
              <a:lnSpc>
                <a:spcPct val="107000"/>
              </a:lnSpc>
              <a:buFont typeface="Symbol" panose="05050102010706020507" pitchFamily="18" charset="2"/>
              <a:buChar char=""/>
            </a:pP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Add Admin</a:t>
            </a:r>
          </a:p>
          <a:p>
            <a:pPr marL="342900" lvl="0" indent="-342900">
              <a:lnSpc>
                <a:spcPct val="107000"/>
              </a:lnSpc>
              <a:buFont typeface="Symbol" panose="05050102010706020507" pitchFamily="18" charset="2"/>
              <a:buChar char=""/>
            </a:pP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Enquiry (database)</a:t>
            </a:r>
          </a:p>
          <a:p>
            <a:pPr marL="342900" lvl="0" indent="-342900">
              <a:lnSpc>
                <a:spcPct val="107000"/>
              </a:lnSpc>
              <a:buFont typeface="Symbol" panose="05050102010706020507" pitchFamily="18" charset="2"/>
              <a:buChar char=""/>
            </a:pP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Registration (dashboard)</a:t>
            </a:r>
          </a:p>
          <a:p>
            <a:pPr>
              <a:lnSpc>
                <a:spcPct val="107000"/>
              </a:lnSpc>
              <a:spcAft>
                <a:spcPts val="800"/>
              </a:spcAft>
            </a:pP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2701329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F2C86C-BB97-9D0B-7C69-E94C4D6DAC3E}"/>
              </a:ext>
            </a:extLst>
          </p:cNvPr>
          <p:cNvSpPr txBox="1"/>
          <p:nvPr/>
        </p:nvSpPr>
        <p:spPr>
          <a:xfrm>
            <a:off x="1197769" y="657985"/>
            <a:ext cx="9796462" cy="4849661"/>
          </a:xfrm>
          <a:prstGeom prst="rect">
            <a:avLst/>
          </a:prstGeom>
          <a:noFill/>
        </p:spPr>
        <p:txBody>
          <a:bodyPr wrap="square">
            <a:spAutoFit/>
          </a:bodyPr>
          <a:lstStyle/>
          <a:p>
            <a:pPr>
              <a:lnSpc>
                <a:spcPct val="107000"/>
              </a:lnSpc>
              <a:spcAft>
                <a:spcPts val="800"/>
              </a:spcAft>
            </a:pPr>
            <a:r>
              <a:rPr lang="en-US" sz="4400" dirty="0">
                <a:solidFill>
                  <a:srgbClr val="C45911"/>
                </a:solidFill>
                <a:latin typeface="Calibri" panose="020F0502020204030204" pitchFamily="34" charset="0"/>
                <a:ea typeface="Calibri" panose="020F0502020204030204" pitchFamily="34" charset="0"/>
                <a:cs typeface="Arial" panose="020B0604020202020204" pitchFamily="34" charset="0"/>
              </a:rPr>
              <a:t>-</a:t>
            </a:r>
            <a:r>
              <a:rPr lang="en-US" sz="4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user Classes and </a:t>
            </a:r>
            <a:r>
              <a:rPr lang="en-US" sz="4400"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Charateristics</a:t>
            </a:r>
            <a:r>
              <a:rPr lang="en-US" sz="4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1- user Who Can Register </a:t>
            </a:r>
          </a:p>
          <a:p>
            <a:pPr>
              <a:lnSpc>
                <a:spcPct val="107000"/>
              </a:lnSpc>
              <a:spcAft>
                <a:spcPts val="800"/>
              </a:spcAft>
            </a:pP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2- Admin who Can Update </a:t>
            </a:r>
          </a:p>
          <a:p>
            <a:pPr>
              <a:lnSpc>
                <a:spcPct val="107000"/>
              </a:lnSpc>
              <a:spcAft>
                <a:spcPts val="800"/>
              </a:spcAft>
            </a:pP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3- owner who can do any function in system </a:t>
            </a:r>
          </a:p>
          <a:p>
            <a:pPr>
              <a:lnSpc>
                <a:spcPct val="107000"/>
              </a:lnSpc>
              <a:spcAft>
                <a:spcPts val="800"/>
              </a:spcAft>
            </a:pPr>
            <a:r>
              <a:rPr lang="en-US" sz="4400" dirty="0">
                <a:solidFill>
                  <a:srgbClr val="2E74B5"/>
                </a:solidFill>
                <a:effectLst/>
                <a:latin typeface="Calibri" panose="020F0502020204030204" pitchFamily="34" charset="0"/>
                <a:ea typeface="Calibri" panose="020F0502020204030204" pitchFamily="34" charset="0"/>
                <a:cs typeface="Arial" panose="020B0604020202020204" pitchFamily="34" charset="0"/>
              </a:rPr>
              <a:t> </a:t>
            </a:r>
            <a:endParaRPr lang="en-US" sz="4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73814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AF163-EDAE-825B-35B3-0653ADEC967A}"/>
              </a:ext>
            </a:extLst>
          </p:cNvPr>
          <p:cNvSpPr txBox="1"/>
          <p:nvPr/>
        </p:nvSpPr>
        <p:spPr>
          <a:xfrm>
            <a:off x="952499" y="940940"/>
            <a:ext cx="9124951" cy="3785267"/>
          </a:xfrm>
          <a:prstGeom prst="rect">
            <a:avLst/>
          </a:prstGeom>
          <a:noFill/>
        </p:spPr>
        <p:txBody>
          <a:bodyPr wrap="square">
            <a:spAutoFit/>
          </a:bodyPr>
          <a:lstStyle/>
          <a:p>
            <a:pPr>
              <a:lnSpc>
                <a:spcPct val="107000"/>
              </a:lnSpc>
              <a:spcAft>
                <a:spcPts val="800"/>
              </a:spcAft>
            </a:pPr>
            <a:r>
              <a:rPr lang="en-US" sz="4400" dirty="0">
                <a:solidFill>
                  <a:srgbClr val="C45911"/>
                </a:solidFill>
                <a:latin typeface="Calibri" panose="020F0502020204030204" pitchFamily="34" charset="0"/>
                <a:ea typeface="Calibri" panose="020F0502020204030204" pitchFamily="34" charset="0"/>
                <a:cs typeface="Arial" panose="020B0604020202020204" pitchFamily="34" charset="0"/>
              </a:rPr>
              <a:t>-</a:t>
            </a:r>
            <a:r>
              <a:rPr lang="en-US" sz="4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Design and implementation constraints : - </a:t>
            </a:r>
          </a:p>
          <a:p>
            <a:pPr>
              <a:lnSpc>
                <a:spcPct val="107000"/>
              </a:lnSpc>
              <a:spcAft>
                <a:spcPts val="800"/>
              </a:spcAft>
            </a:pP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We will use C# (</a:t>
            </a:r>
            <a:r>
              <a:rPr lang="en-US" sz="2800" dirty="0"/>
              <a:t>asp.net core (</a:t>
            </a:r>
            <a:r>
              <a:rPr lang="en-US" sz="2800" dirty="0" err="1"/>
              <a:t>mvc</a:t>
            </a:r>
            <a:r>
              <a:rPr lang="en-US" sz="2800" dirty="0"/>
              <a:t>)</a:t>
            </a: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)for Backend , Html , </a:t>
            </a:r>
            <a:r>
              <a:rPr lang="en-US" sz="4400" dirty="0" err="1">
                <a:solidFill>
                  <a:srgbClr val="0070C0"/>
                </a:solidFill>
                <a:effectLst/>
                <a:latin typeface="Calibri" panose="020F0502020204030204" pitchFamily="34" charset="0"/>
                <a:ea typeface="Calibri" panose="020F0502020204030204" pitchFamily="34" charset="0"/>
                <a:cs typeface="Arial" panose="020B0604020202020204" pitchFamily="34" charset="0"/>
              </a:rPr>
              <a:t>css</a:t>
            </a: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 and java Script for </a:t>
            </a:r>
            <a:r>
              <a:rPr lang="en-US" sz="4400" dirty="0" err="1">
                <a:solidFill>
                  <a:srgbClr val="0070C0"/>
                </a:solidFill>
                <a:effectLst/>
                <a:latin typeface="Calibri" panose="020F0502020204030204" pitchFamily="34" charset="0"/>
                <a:ea typeface="Calibri" panose="020F0502020204030204" pitchFamily="34" charset="0"/>
                <a:cs typeface="Arial" panose="020B0604020202020204" pitchFamily="34" charset="0"/>
              </a:rPr>
              <a:t>fornt</a:t>
            </a: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 End , </a:t>
            </a:r>
            <a:r>
              <a:rPr lang="en-US" sz="4400" dirty="0" err="1">
                <a:solidFill>
                  <a:srgbClr val="0070C0"/>
                </a:solidFill>
                <a:effectLst/>
                <a:latin typeface="Calibri" panose="020F0502020204030204" pitchFamily="34" charset="0"/>
                <a:ea typeface="Calibri" panose="020F0502020204030204" pitchFamily="34" charset="0"/>
                <a:cs typeface="Arial" panose="020B0604020202020204" pitchFamily="34" charset="0"/>
              </a:rPr>
              <a:t>MSsql</a:t>
            </a:r>
            <a:r>
              <a:rPr lang="en-US" sz="44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 for database </a:t>
            </a:r>
          </a:p>
        </p:txBody>
      </p:sp>
    </p:spTree>
    <p:extLst>
      <p:ext uri="{BB962C8B-B14F-4D97-AF65-F5344CB8AC3E}">
        <p14:creationId xmlns:p14="http://schemas.microsoft.com/office/powerpoint/2010/main" val="1799948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109</TotalTime>
  <Words>625</Words>
  <Application>Microsoft Office PowerPoint</Application>
  <PresentationFormat>Widescreen</PresentationFormat>
  <Paragraphs>208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Century Gothic</vt:lpstr>
      <vt:lpstr>Garamond</vt:lpstr>
      <vt:lpstr>Symbol</vt:lpstr>
      <vt:lpstr>Savon</vt:lpstr>
      <vt:lpstr> Clinic Management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Clinic Management System </dc:title>
  <dc:creator>Microsoft</dc:creator>
  <cp:lastModifiedBy>Samwel Marzouk</cp:lastModifiedBy>
  <cp:revision>9</cp:revision>
  <dcterms:created xsi:type="dcterms:W3CDTF">2023-05-20T11:09:23Z</dcterms:created>
  <dcterms:modified xsi:type="dcterms:W3CDTF">2023-05-21T14:14:53Z</dcterms:modified>
</cp:coreProperties>
</file>