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64" r:id="rId2"/>
    <p:sldId id="473" r:id="rId3"/>
    <p:sldId id="272" r:id="rId4"/>
    <p:sldId id="479" r:id="rId5"/>
    <p:sldId id="480" r:id="rId6"/>
    <p:sldId id="484" r:id="rId7"/>
    <p:sldId id="482" r:id="rId8"/>
    <p:sldId id="483" r:id="rId9"/>
    <p:sldId id="485" r:id="rId10"/>
    <p:sldId id="489" r:id="rId11"/>
    <p:sldId id="502" r:id="rId12"/>
    <p:sldId id="500" r:id="rId13"/>
    <p:sldId id="501" r:id="rId14"/>
    <p:sldId id="487" r:id="rId15"/>
    <p:sldId id="491" r:id="rId16"/>
    <p:sldId id="492" r:id="rId17"/>
    <p:sldId id="504" r:id="rId18"/>
    <p:sldId id="503" r:id="rId19"/>
    <p:sldId id="493" r:id="rId20"/>
    <p:sldId id="494" r:id="rId21"/>
    <p:sldId id="495" r:id="rId22"/>
    <p:sldId id="496" r:id="rId23"/>
    <p:sldId id="497" r:id="rId24"/>
    <p:sldId id="498" r:id="rId25"/>
    <p:sldId id="4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42"/>
    <p:restoredTop sz="95865"/>
  </p:normalViewPr>
  <p:slideViewPr>
    <p:cSldViewPr snapToGrid="0" snapToObjects="1">
      <p:cViewPr varScale="1">
        <p:scale>
          <a:sx n="96" d="100"/>
          <a:sy n="96" d="100"/>
        </p:scale>
        <p:origin x="192" y="4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5-15T21:05:05.846" idx="1">
    <p:pos x="5885" y="511"/>
    <p:text>Remove is after Incubator on the heading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F1FA0-9436-F34C-A2E6-09436117FE2F}" type="datetimeFigureOut">
              <a:rPr lang="en-US" smtClean="0"/>
              <a:pPr/>
              <a:t>7/12/22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A037C-15F1-BF40-BF83-0A50347CB407}" type="slidenum">
              <a:rPr lang="en-US" smtClean="0"/>
              <a:pPr/>
              <a:t>‹#›</a:t>
            </a:fld>
            <a:endParaRPr lang="en-US"/>
          </a:p>
        </p:txBody>
      </p:sp>
    </p:spTree>
    <p:extLst>
      <p:ext uri="{BB962C8B-B14F-4D97-AF65-F5344CB8AC3E}">
        <p14:creationId xmlns:p14="http://schemas.microsoft.com/office/powerpoint/2010/main" val="1066397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64EE-0110-BF40-AB8A-EA1F4C7C21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8C3CE2-A0FB-964B-A2D7-B57AB4AFD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6A52B8-7534-494C-BE8C-19EFFA9569C6}"/>
              </a:ext>
            </a:extLst>
          </p:cNvPr>
          <p:cNvSpPr>
            <a:spLocks noGrp="1"/>
          </p:cNvSpPr>
          <p:nvPr>
            <p:ph type="dt" sz="half" idx="10"/>
          </p:nvPr>
        </p:nvSpPr>
        <p:spPr/>
        <p:txBody>
          <a:bodyPr/>
          <a:lstStyle/>
          <a:p>
            <a:fld id="{E4A765E5-0015-164F-A399-C4BAF8F95DD0}" type="datetimeFigureOut">
              <a:rPr lang="en-US" smtClean="0"/>
              <a:pPr/>
              <a:t>7/12/22</a:t>
            </a:fld>
            <a:endParaRPr lang="en-US"/>
          </a:p>
        </p:txBody>
      </p:sp>
      <p:sp>
        <p:nvSpPr>
          <p:cNvPr id="5" name="Footer Placeholder 4">
            <a:extLst>
              <a:ext uri="{FF2B5EF4-FFF2-40B4-BE49-F238E27FC236}">
                <a16:creationId xmlns:a16="http://schemas.microsoft.com/office/drawing/2014/main" id="{E1B47764-D163-D94E-9657-7E6621BBD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6292A-7D93-424D-9E29-CECE73A5B3D5}"/>
              </a:ext>
            </a:extLst>
          </p:cNvPr>
          <p:cNvSpPr>
            <a:spLocks noGrp="1"/>
          </p:cNvSpPr>
          <p:nvPr>
            <p:ph type="sldNum" sz="quarter" idx="12"/>
          </p:nvPr>
        </p:nvSpPr>
        <p:spPr/>
        <p:txBody>
          <a:bodyPr/>
          <a:lstStyle/>
          <a:p>
            <a:fld id="{C72C4451-3800-2846-9A8A-882F62C63985}" type="slidenum">
              <a:rPr lang="en-US" smtClean="0"/>
              <a:pPr/>
              <a:t>‹#›</a:t>
            </a:fld>
            <a:endParaRPr lang="en-US"/>
          </a:p>
        </p:txBody>
      </p:sp>
    </p:spTree>
    <p:extLst>
      <p:ext uri="{BB962C8B-B14F-4D97-AF65-F5344CB8AC3E}">
        <p14:creationId xmlns:p14="http://schemas.microsoft.com/office/powerpoint/2010/main" val="324352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7753-8DE8-AB42-BDC6-46849C6BBF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F0F444-119E-6B4A-B2AC-A411BC1D7D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EC467-84D0-7E42-9D40-A9886EFA2059}"/>
              </a:ext>
            </a:extLst>
          </p:cNvPr>
          <p:cNvSpPr>
            <a:spLocks noGrp="1"/>
          </p:cNvSpPr>
          <p:nvPr>
            <p:ph type="dt" sz="half" idx="10"/>
          </p:nvPr>
        </p:nvSpPr>
        <p:spPr/>
        <p:txBody>
          <a:bodyPr/>
          <a:lstStyle/>
          <a:p>
            <a:fld id="{E4A765E5-0015-164F-A399-C4BAF8F95DD0}" type="datetimeFigureOut">
              <a:rPr lang="en-US" smtClean="0"/>
              <a:pPr/>
              <a:t>7/12/22</a:t>
            </a:fld>
            <a:endParaRPr lang="en-US"/>
          </a:p>
        </p:txBody>
      </p:sp>
      <p:sp>
        <p:nvSpPr>
          <p:cNvPr id="5" name="Footer Placeholder 4">
            <a:extLst>
              <a:ext uri="{FF2B5EF4-FFF2-40B4-BE49-F238E27FC236}">
                <a16:creationId xmlns:a16="http://schemas.microsoft.com/office/drawing/2014/main" id="{3116D10F-6C4C-D847-8DEC-FBA79AF90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BBA45-F97A-5A45-8B76-0A00C888A8D4}"/>
              </a:ext>
            </a:extLst>
          </p:cNvPr>
          <p:cNvSpPr>
            <a:spLocks noGrp="1"/>
          </p:cNvSpPr>
          <p:nvPr>
            <p:ph type="sldNum" sz="quarter" idx="12"/>
          </p:nvPr>
        </p:nvSpPr>
        <p:spPr/>
        <p:txBody>
          <a:bodyPr/>
          <a:lstStyle/>
          <a:p>
            <a:fld id="{C72C4451-3800-2846-9A8A-882F62C63985}" type="slidenum">
              <a:rPr lang="en-US" smtClean="0"/>
              <a:pPr/>
              <a:t>‹#›</a:t>
            </a:fld>
            <a:endParaRPr lang="en-US"/>
          </a:p>
        </p:txBody>
      </p:sp>
    </p:spTree>
    <p:extLst>
      <p:ext uri="{BB962C8B-B14F-4D97-AF65-F5344CB8AC3E}">
        <p14:creationId xmlns:p14="http://schemas.microsoft.com/office/powerpoint/2010/main" val="346424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EA6E7F-8F99-DC42-A762-A2670CB1D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89AEA-39D1-0843-85C3-DBBC7AF9B86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23B46-EB72-4C44-B595-43BC85CFD73A}"/>
              </a:ext>
            </a:extLst>
          </p:cNvPr>
          <p:cNvSpPr>
            <a:spLocks noGrp="1"/>
          </p:cNvSpPr>
          <p:nvPr>
            <p:ph type="dt" sz="half" idx="10"/>
          </p:nvPr>
        </p:nvSpPr>
        <p:spPr/>
        <p:txBody>
          <a:bodyPr/>
          <a:lstStyle/>
          <a:p>
            <a:fld id="{E4A765E5-0015-164F-A399-C4BAF8F95DD0}" type="datetimeFigureOut">
              <a:rPr lang="en-US" smtClean="0"/>
              <a:pPr/>
              <a:t>7/12/22</a:t>
            </a:fld>
            <a:endParaRPr lang="en-US"/>
          </a:p>
        </p:txBody>
      </p:sp>
      <p:sp>
        <p:nvSpPr>
          <p:cNvPr id="5" name="Footer Placeholder 4">
            <a:extLst>
              <a:ext uri="{FF2B5EF4-FFF2-40B4-BE49-F238E27FC236}">
                <a16:creationId xmlns:a16="http://schemas.microsoft.com/office/drawing/2014/main" id="{A03366C4-38CF-6241-A99E-4FB9B9BBC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BD0F4-E45B-5E4E-8EA1-EF6D7AB40501}"/>
              </a:ext>
            </a:extLst>
          </p:cNvPr>
          <p:cNvSpPr>
            <a:spLocks noGrp="1"/>
          </p:cNvSpPr>
          <p:nvPr>
            <p:ph type="sldNum" sz="quarter" idx="12"/>
          </p:nvPr>
        </p:nvSpPr>
        <p:spPr/>
        <p:txBody>
          <a:bodyPr/>
          <a:lstStyle/>
          <a:p>
            <a:fld id="{C72C4451-3800-2846-9A8A-882F62C63985}" type="slidenum">
              <a:rPr lang="en-US" smtClean="0"/>
              <a:pPr/>
              <a:t>‹#›</a:t>
            </a:fld>
            <a:endParaRPr lang="en-US"/>
          </a:p>
        </p:txBody>
      </p:sp>
    </p:spTree>
    <p:extLst>
      <p:ext uri="{BB962C8B-B14F-4D97-AF65-F5344CB8AC3E}">
        <p14:creationId xmlns:p14="http://schemas.microsoft.com/office/powerpoint/2010/main" val="309040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BFBA-7F2A-5546-8C26-9F0B73A84B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E28411-2777-AF4A-A451-FA5DEDCFC9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FB188-730B-3645-B482-D795B633585A}"/>
              </a:ext>
            </a:extLst>
          </p:cNvPr>
          <p:cNvSpPr>
            <a:spLocks noGrp="1"/>
          </p:cNvSpPr>
          <p:nvPr>
            <p:ph type="dt" sz="half" idx="10"/>
          </p:nvPr>
        </p:nvSpPr>
        <p:spPr/>
        <p:txBody>
          <a:bodyPr/>
          <a:lstStyle/>
          <a:p>
            <a:fld id="{E4A765E5-0015-164F-A399-C4BAF8F95DD0}" type="datetimeFigureOut">
              <a:rPr lang="en-US" smtClean="0"/>
              <a:pPr/>
              <a:t>7/12/22</a:t>
            </a:fld>
            <a:endParaRPr lang="en-US"/>
          </a:p>
        </p:txBody>
      </p:sp>
      <p:sp>
        <p:nvSpPr>
          <p:cNvPr id="5" name="Footer Placeholder 4">
            <a:extLst>
              <a:ext uri="{FF2B5EF4-FFF2-40B4-BE49-F238E27FC236}">
                <a16:creationId xmlns:a16="http://schemas.microsoft.com/office/drawing/2014/main" id="{62064137-8EF9-8E40-9443-CA6B12DA8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828B9-6606-2C41-9440-542D1AF759FD}"/>
              </a:ext>
            </a:extLst>
          </p:cNvPr>
          <p:cNvSpPr>
            <a:spLocks noGrp="1"/>
          </p:cNvSpPr>
          <p:nvPr>
            <p:ph type="sldNum" sz="quarter" idx="12"/>
          </p:nvPr>
        </p:nvSpPr>
        <p:spPr/>
        <p:txBody>
          <a:bodyPr/>
          <a:lstStyle/>
          <a:p>
            <a:fld id="{C72C4451-3800-2846-9A8A-882F62C63985}" type="slidenum">
              <a:rPr lang="en-US" smtClean="0"/>
              <a:pPr/>
              <a:t>‹#›</a:t>
            </a:fld>
            <a:endParaRPr lang="en-US"/>
          </a:p>
        </p:txBody>
      </p:sp>
    </p:spTree>
    <p:extLst>
      <p:ext uri="{BB962C8B-B14F-4D97-AF65-F5344CB8AC3E}">
        <p14:creationId xmlns:p14="http://schemas.microsoft.com/office/powerpoint/2010/main" val="171794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B031-CD84-FC40-B576-E182693DD6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A93DD9-CA8E-134B-A21B-582245C87B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46334D-F2EB-364E-A31A-61E1AC9DCBA8}"/>
              </a:ext>
            </a:extLst>
          </p:cNvPr>
          <p:cNvSpPr>
            <a:spLocks noGrp="1"/>
          </p:cNvSpPr>
          <p:nvPr>
            <p:ph type="dt" sz="half" idx="10"/>
          </p:nvPr>
        </p:nvSpPr>
        <p:spPr/>
        <p:txBody>
          <a:bodyPr/>
          <a:lstStyle/>
          <a:p>
            <a:fld id="{E4A765E5-0015-164F-A399-C4BAF8F95DD0}" type="datetimeFigureOut">
              <a:rPr lang="en-US" smtClean="0"/>
              <a:pPr/>
              <a:t>7/12/22</a:t>
            </a:fld>
            <a:endParaRPr lang="en-US"/>
          </a:p>
        </p:txBody>
      </p:sp>
      <p:sp>
        <p:nvSpPr>
          <p:cNvPr id="5" name="Footer Placeholder 4">
            <a:extLst>
              <a:ext uri="{FF2B5EF4-FFF2-40B4-BE49-F238E27FC236}">
                <a16:creationId xmlns:a16="http://schemas.microsoft.com/office/drawing/2014/main" id="{AC0304D4-1703-5741-8D31-45D125635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F4837-966A-5741-8D23-669E1C057422}"/>
              </a:ext>
            </a:extLst>
          </p:cNvPr>
          <p:cNvSpPr>
            <a:spLocks noGrp="1"/>
          </p:cNvSpPr>
          <p:nvPr>
            <p:ph type="sldNum" sz="quarter" idx="12"/>
          </p:nvPr>
        </p:nvSpPr>
        <p:spPr/>
        <p:txBody>
          <a:bodyPr/>
          <a:lstStyle/>
          <a:p>
            <a:fld id="{C72C4451-3800-2846-9A8A-882F62C63985}" type="slidenum">
              <a:rPr lang="en-US" smtClean="0"/>
              <a:pPr/>
              <a:t>‹#›</a:t>
            </a:fld>
            <a:endParaRPr lang="en-US"/>
          </a:p>
        </p:txBody>
      </p:sp>
    </p:spTree>
    <p:extLst>
      <p:ext uri="{BB962C8B-B14F-4D97-AF65-F5344CB8AC3E}">
        <p14:creationId xmlns:p14="http://schemas.microsoft.com/office/powerpoint/2010/main" val="41049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0C5D-495E-0D4E-A7F8-8F4B0F9C4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81370-2F3B-3A40-8FD1-AC36DC86B4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966FB-A57B-B243-892D-9E739835C9E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870937-7355-3E4A-9A57-9FBD66702693}"/>
              </a:ext>
            </a:extLst>
          </p:cNvPr>
          <p:cNvSpPr>
            <a:spLocks noGrp="1"/>
          </p:cNvSpPr>
          <p:nvPr>
            <p:ph type="dt" sz="half" idx="10"/>
          </p:nvPr>
        </p:nvSpPr>
        <p:spPr/>
        <p:txBody>
          <a:bodyPr/>
          <a:lstStyle/>
          <a:p>
            <a:fld id="{E4A765E5-0015-164F-A399-C4BAF8F95DD0}" type="datetimeFigureOut">
              <a:rPr lang="en-US" smtClean="0"/>
              <a:pPr/>
              <a:t>7/12/22</a:t>
            </a:fld>
            <a:endParaRPr lang="en-US"/>
          </a:p>
        </p:txBody>
      </p:sp>
      <p:sp>
        <p:nvSpPr>
          <p:cNvPr id="6" name="Footer Placeholder 5">
            <a:extLst>
              <a:ext uri="{FF2B5EF4-FFF2-40B4-BE49-F238E27FC236}">
                <a16:creationId xmlns:a16="http://schemas.microsoft.com/office/drawing/2014/main" id="{B15088B2-9254-0845-A198-449734C47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7CC3A-3540-734D-82D4-2AA95C086B0A}"/>
              </a:ext>
            </a:extLst>
          </p:cNvPr>
          <p:cNvSpPr>
            <a:spLocks noGrp="1"/>
          </p:cNvSpPr>
          <p:nvPr>
            <p:ph type="sldNum" sz="quarter" idx="12"/>
          </p:nvPr>
        </p:nvSpPr>
        <p:spPr/>
        <p:txBody>
          <a:bodyPr/>
          <a:lstStyle/>
          <a:p>
            <a:fld id="{C72C4451-3800-2846-9A8A-882F62C63985}" type="slidenum">
              <a:rPr lang="en-US" smtClean="0"/>
              <a:pPr/>
              <a:t>‹#›</a:t>
            </a:fld>
            <a:endParaRPr lang="en-US"/>
          </a:p>
        </p:txBody>
      </p:sp>
    </p:spTree>
    <p:extLst>
      <p:ext uri="{BB962C8B-B14F-4D97-AF65-F5344CB8AC3E}">
        <p14:creationId xmlns:p14="http://schemas.microsoft.com/office/powerpoint/2010/main" val="252230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DFF8-AE3E-9242-8A0B-EE9898341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5562E6-85E8-CE4E-9C8B-EFEBD68FA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BA60D1-C6B2-114F-9C54-0CF31BC8BF0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0423A-EF49-014D-AB2D-B879DD529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94EDEF-D629-7546-A1D3-64B553369A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DAAA86-22FB-0E44-8DC1-E7679B440C47}"/>
              </a:ext>
            </a:extLst>
          </p:cNvPr>
          <p:cNvSpPr>
            <a:spLocks noGrp="1"/>
          </p:cNvSpPr>
          <p:nvPr>
            <p:ph type="dt" sz="half" idx="10"/>
          </p:nvPr>
        </p:nvSpPr>
        <p:spPr/>
        <p:txBody>
          <a:bodyPr/>
          <a:lstStyle/>
          <a:p>
            <a:fld id="{E4A765E5-0015-164F-A399-C4BAF8F95DD0}" type="datetimeFigureOut">
              <a:rPr lang="en-US" smtClean="0"/>
              <a:pPr/>
              <a:t>7/12/22</a:t>
            </a:fld>
            <a:endParaRPr lang="en-US"/>
          </a:p>
        </p:txBody>
      </p:sp>
      <p:sp>
        <p:nvSpPr>
          <p:cNvPr id="8" name="Footer Placeholder 7">
            <a:extLst>
              <a:ext uri="{FF2B5EF4-FFF2-40B4-BE49-F238E27FC236}">
                <a16:creationId xmlns:a16="http://schemas.microsoft.com/office/drawing/2014/main" id="{11DE1E53-1AEE-924A-97DA-32449CA2D2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F28D1F-BAB1-A342-9229-4071B42E90B0}"/>
              </a:ext>
            </a:extLst>
          </p:cNvPr>
          <p:cNvSpPr>
            <a:spLocks noGrp="1"/>
          </p:cNvSpPr>
          <p:nvPr>
            <p:ph type="sldNum" sz="quarter" idx="12"/>
          </p:nvPr>
        </p:nvSpPr>
        <p:spPr/>
        <p:txBody>
          <a:bodyPr/>
          <a:lstStyle/>
          <a:p>
            <a:fld id="{C72C4451-3800-2846-9A8A-882F62C63985}" type="slidenum">
              <a:rPr lang="en-US" smtClean="0"/>
              <a:pPr/>
              <a:t>‹#›</a:t>
            </a:fld>
            <a:endParaRPr lang="en-US"/>
          </a:p>
        </p:txBody>
      </p:sp>
    </p:spTree>
    <p:extLst>
      <p:ext uri="{BB962C8B-B14F-4D97-AF65-F5344CB8AC3E}">
        <p14:creationId xmlns:p14="http://schemas.microsoft.com/office/powerpoint/2010/main" val="3250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1792-18FE-0649-9CAC-7809663B02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44F265-F4F8-D844-B8E6-DA8272F40402}"/>
              </a:ext>
            </a:extLst>
          </p:cNvPr>
          <p:cNvSpPr>
            <a:spLocks noGrp="1"/>
          </p:cNvSpPr>
          <p:nvPr>
            <p:ph type="dt" sz="half" idx="10"/>
          </p:nvPr>
        </p:nvSpPr>
        <p:spPr/>
        <p:txBody>
          <a:bodyPr/>
          <a:lstStyle/>
          <a:p>
            <a:fld id="{E4A765E5-0015-164F-A399-C4BAF8F95DD0}" type="datetimeFigureOut">
              <a:rPr lang="en-US" smtClean="0"/>
              <a:pPr/>
              <a:t>7/12/22</a:t>
            </a:fld>
            <a:endParaRPr lang="en-US"/>
          </a:p>
        </p:txBody>
      </p:sp>
      <p:sp>
        <p:nvSpPr>
          <p:cNvPr id="4" name="Footer Placeholder 3">
            <a:extLst>
              <a:ext uri="{FF2B5EF4-FFF2-40B4-BE49-F238E27FC236}">
                <a16:creationId xmlns:a16="http://schemas.microsoft.com/office/drawing/2014/main" id="{90C64FA6-01AD-144E-80DE-47EED91821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9C43DC-B102-E841-9F58-9499E7F665E8}"/>
              </a:ext>
            </a:extLst>
          </p:cNvPr>
          <p:cNvSpPr>
            <a:spLocks noGrp="1"/>
          </p:cNvSpPr>
          <p:nvPr>
            <p:ph type="sldNum" sz="quarter" idx="12"/>
          </p:nvPr>
        </p:nvSpPr>
        <p:spPr/>
        <p:txBody>
          <a:bodyPr/>
          <a:lstStyle/>
          <a:p>
            <a:fld id="{C72C4451-3800-2846-9A8A-882F62C63985}" type="slidenum">
              <a:rPr lang="en-US" smtClean="0"/>
              <a:pPr/>
              <a:t>‹#›</a:t>
            </a:fld>
            <a:endParaRPr lang="en-US"/>
          </a:p>
        </p:txBody>
      </p:sp>
    </p:spTree>
    <p:extLst>
      <p:ext uri="{BB962C8B-B14F-4D97-AF65-F5344CB8AC3E}">
        <p14:creationId xmlns:p14="http://schemas.microsoft.com/office/powerpoint/2010/main" val="262534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022BDC-CA57-164B-BD19-1F7F5D8BFB40}"/>
              </a:ext>
            </a:extLst>
          </p:cNvPr>
          <p:cNvSpPr>
            <a:spLocks noGrp="1"/>
          </p:cNvSpPr>
          <p:nvPr>
            <p:ph type="dt" sz="half" idx="10"/>
          </p:nvPr>
        </p:nvSpPr>
        <p:spPr/>
        <p:txBody>
          <a:bodyPr/>
          <a:lstStyle/>
          <a:p>
            <a:fld id="{E4A765E5-0015-164F-A399-C4BAF8F95DD0}" type="datetimeFigureOut">
              <a:rPr lang="en-US" smtClean="0"/>
              <a:pPr/>
              <a:t>7/12/22</a:t>
            </a:fld>
            <a:endParaRPr lang="en-US"/>
          </a:p>
        </p:txBody>
      </p:sp>
      <p:sp>
        <p:nvSpPr>
          <p:cNvPr id="3" name="Footer Placeholder 2">
            <a:extLst>
              <a:ext uri="{FF2B5EF4-FFF2-40B4-BE49-F238E27FC236}">
                <a16:creationId xmlns:a16="http://schemas.microsoft.com/office/drawing/2014/main" id="{DB0F2F9A-D1B6-D24D-808C-EDFAB50588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5CCC0B-D6FA-FE46-9196-418DC2BA46F5}"/>
              </a:ext>
            </a:extLst>
          </p:cNvPr>
          <p:cNvSpPr>
            <a:spLocks noGrp="1"/>
          </p:cNvSpPr>
          <p:nvPr>
            <p:ph type="sldNum" sz="quarter" idx="12"/>
          </p:nvPr>
        </p:nvSpPr>
        <p:spPr/>
        <p:txBody>
          <a:bodyPr/>
          <a:lstStyle/>
          <a:p>
            <a:fld id="{C72C4451-3800-2846-9A8A-882F62C63985}" type="slidenum">
              <a:rPr lang="en-US" smtClean="0"/>
              <a:pPr/>
              <a:t>‹#›</a:t>
            </a:fld>
            <a:endParaRPr lang="en-US"/>
          </a:p>
        </p:txBody>
      </p:sp>
    </p:spTree>
    <p:extLst>
      <p:ext uri="{BB962C8B-B14F-4D97-AF65-F5344CB8AC3E}">
        <p14:creationId xmlns:p14="http://schemas.microsoft.com/office/powerpoint/2010/main" val="282657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681D-439A-0E46-B287-48E449641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89ECA0-CB1D-664B-8D51-658B01591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1D7459-A03B-A340-8392-CE65CB587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651D21-20E3-B14F-9337-882228221311}"/>
              </a:ext>
            </a:extLst>
          </p:cNvPr>
          <p:cNvSpPr>
            <a:spLocks noGrp="1"/>
          </p:cNvSpPr>
          <p:nvPr>
            <p:ph type="dt" sz="half" idx="10"/>
          </p:nvPr>
        </p:nvSpPr>
        <p:spPr/>
        <p:txBody>
          <a:bodyPr/>
          <a:lstStyle/>
          <a:p>
            <a:fld id="{E4A765E5-0015-164F-A399-C4BAF8F95DD0}" type="datetimeFigureOut">
              <a:rPr lang="en-US" smtClean="0"/>
              <a:pPr/>
              <a:t>7/12/22</a:t>
            </a:fld>
            <a:endParaRPr lang="en-US"/>
          </a:p>
        </p:txBody>
      </p:sp>
      <p:sp>
        <p:nvSpPr>
          <p:cNvPr id="6" name="Footer Placeholder 5">
            <a:extLst>
              <a:ext uri="{FF2B5EF4-FFF2-40B4-BE49-F238E27FC236}">
                <a16:creationId xmlns:a16="http://schemas.microsoft.com/office/drawing/2014/main" id="{9A306ED8-60A1-6940-866A-D61A18B06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C078-6BB9-514E-996D-F2A8E0C0B480}"/>
              </a:ext>
            </a:extLst>
          </p:cNvPr>
          <p:cNvSpPr>
            <a:spLocks noGrp="1"/>
          </p:cNvSpPr>
          <p:nvPr>
            <p:ph type="sldNum" sz="quarter" idx="12"/>
          </p:nvPr>
        </p:nvSpPr>
        <p:spPr/>
        <p:txBody>
          <a:bodyPr/>
          <a:lstStyle/>
          <a:p>
            <a:fld id="{C72C4451-3800-2846-9A8A-882F62C63985}" type="slidenum">
              <a:rPr lang="en-US" smtClean="0"/>
              <a:pPr/>
              <a:t>‹#›</a:t>
            </a:fld>
            <a:endParaRPr lang="en-US"/>
          </a:p>
        </p:txBody>
      </p:sp>
    </p:spTree>
    <p:extLst>
      <p:ext uri="{BB962C8B-B14F-4D97-AF65-F5344CB8AC3E}">
        <p14:creationId xmlns:p14="http://schemas.microsoft.com/office/powerpoint/2010/main" val="262289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907B-6FAF-6446-9CD2-5C8F1C9F2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1792F-399D-E247-8B20-955B82E98D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8B6E34-811C-B24A-8E37-5B2805F14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187F32-E8D7-0D4A-B967-C2D445742498}"/>
              </a:ext>
            </a:extLst>
          </p:cNvPr>
          <p:cNvSpPr>
            <a:spLocks noGrp="1"/>
          </p:cNvSpPr>
          <p:nvPr>
            <p:ph type="dt" sz="half" idx="10"/>
          </p:nvPr>
        </p:nvSpPr>
        <p:spPr/>
        <p:txBody>
          <a:bodyPr/>
          <a:lstStyle/>
          <a:p>
            <a:fld id="{E4A765E5-0015-164F-A399-C4BAF8F95DD0}" type="datetimeFigureOut">
              <a:rPr lang="en-US" smtClean="0"/>
              <a:pPr/>
              <a:t>7/12/22</a:t>
            </a:fld>
            <a:endParaRPr lang="en-US"/>
          </a:p>
        </p:txBody>
      </p:sp>
      <p:sp>
        <p:nvSpPr>
          <p:cNvPr id="6" name="Footer Placeholder 5">
            <a:extLst>
              <a:ext uri="{FF2B5EF4-FFF2-40B4-BE49-F238E27FC236}">
                <a16:creationId xmlns:a16="http://schemas.microsoft.com/office/drawing/2014/main" id="{EE7EEE20-231D-1C43-AC94-2F5AFDDEE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C5333-623E-CE4F-8BA5-78AE693855CA}"/>
              </a:ext>
            </a:extLst>
          </p:cNvPr>
          <p:cNvSpPr>
            <a:spLocks noGrp="1"/>
          </p:cNvSpPr>
          <p:nvPr>
            <p:ph type="sldNum" sz="quarter" idx="12"/>
          </p:nvPr>
        </p:nvSpPr>
        <p:spPr/>
        <p:txBody>
          <a:bodyPr/>
          <a:lstStyle/>
          <a:p>
            <a:fld id="{C72C4451-3800-2846-9A8A-882F62C63985}" type="slidenum">
              <a:rPr lang="en-US" smtClean="0"/>
              <a:pPr/>
              <a:t>‹#›</a:t>
            </a:fld>
            <a:endParaRPr lang="en-US"/>
          </a:p>
        </p:txBody>
      </p:sp>
    </p:spTree>
    <p:extLst>
      <p:ext uri="{BB962C8B-B14F-4D97-AF65-F5344CB8AC3E}">
        <p14:creationId xmlns:p14="http://schemas.microsoft.com/office/powerpoint/2010/main" val="390615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3D8B2-7B14-4145-84F6-C25F2D634D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A6AC48-D506-2C4A-80FC-046484BCA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6F596-3E86-F245-8287-2AA5A3C0B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765E5-0015-164F-A399-C4BAF8F95DD0}" type="datetimeFigureOut">
              <a:rPr lang="en-US" smtClean="0"/>
              <a:pPr/>
              <a:t>7/12/22</a:t>
            </a:fld>
            <a:endParaRPr lang="en-US"/>
          </a:p>
        </p:txBody>
      </p:sp>
      <p:sp>
        <p:nvSpPr>
          <p:cNvPr id="5" name="Footer Placeholder 4">
            <a:extLst>
              <a:ext uri="{FF2B5EF4-FFF2-40B4-BE49-F238E27FC236}">
                <a16:creationId xmlns:a16="http://schemas.microsoft.com/office/drawing/2014/main" id="{C7E536CE-9199-2C49-9395-2BBC8DF66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1A4D5C-8613-D747-B74C-1D7553D1C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C4451-3800-2846-9A8A-882F62C63985}" type="slidenum">
              <a:rPr lang="en-US" smtClean="0"/>
              <a:pPr/>
              <a:t>‹#›</a:t>
            </a:fld>
            <a:endParaRPr lang="en-US"/>
          </a:p>
        </p:txBody>
      </p:sp>
    </p:spTree>
    <p:extLst>
      <p:ext uri="{BB962C8B-B14F-4D97-AF65-F5344CB8AC3E}">
        <p14:creationId xmlns:p14="http://schemas.microsoft.com/office/powerpoint/2010/main" val="220716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hubiquitous.eu/"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fsbl.or.tz/"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azihub.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E69E0-F84E-AA40-93E3-84657B32CA59}"/>
              </a:ext>
            </a:extLst>
          </p:cNvPr>
          <p:cNvSpPr>
            <a:spLocks noGrp="1"/>
          </p:cNvSpPr>
          <p:nvPr>
            <p:ph idx="1"/>
          </p:nvPr>
        </p:nvSpPr>
        <p:spPr>
          <a:xfrm>
            <a:off x="914399" y="2881745"/>
            <a:ext cx="10238509" cy="3399780"/>
          </a:xfrm>
        </p:spPr>
        <p:txBody>
          <a:bodyPr>
            <a:normAutofit/>
          </a:bodyPr>
          <a:lstStyle/>
          <a:p>
            <a:pPr marL="0" indent="0" algn="ctr">
              <a:buNone/>
            </a:pPr>
            <a:r>
              <a:rPr lang="en-US" sz="6000" b="1" dirty="0"/>
              <a:t>DAR TEKNOHAMA BUSINESS INCUBATOR LIMITED.</a:t>
            </a:r>
            <a:endParaRPr lang="en-US" sz="8000" b="1" dirty="0"/>
          </a:p>
        </p:txBody>
      </p:sp>
      <p:pic>
        <p:nvPicPr>
          <p:cNvPr id="4" name="Picture 3">
            <a:extLst>
              <a:ext uri="{FF2B5EF4-FFF2-40B4-BE49-F238E27FC236}">
                <a16:creationId xmlns:a16="http://schemas.microsoft.com/office/drawing/2014/main" id="{49BA52F5-B3EE-FC44-9C7A-3A632283449B}"/>
              </a:ext>
            </a:extLst>
          </p:cNvPr>
          <p:cNvPicPr>
            <a:picLocks noChangeAspect="1"/>
          </p:cNvPicPr>
          <p:nvPr/>
        </p:nvPicPr>
        <p:blipFill>
          <a:blip r:embed="rId2" cstate="print"/>
          <a:srcRect/>
          <a:stretch>
            <a:fillRect/>
          </a:stretch>
        </p:blipFill>
        <p:spPr bwMode="auto">
          <a:xfrm>
            <a:off x="537306" y="519268"/>
            <a:ext cx="2373319" cy="1863323"/>
          </a:xfrm>
          <a:prstGeom prst="rect">
            <a:avLst/>
          </a:prstGeom>
          <a:noFill/>
          <a:ln w="9525">
            <a:noFill/>
            <a:miter lim="800000"/>
            <a:headEnd/>
            <a:tailEnd/>
          </a:ln>
        </p:spPr>
      </p:pic>
      <p:pic>
        <p:nvPicPr>
          <p:cNvPr id="5" name="Picture 4">
            <a:extLst>
              <a:ext uri="{FF2B5EF4-FFF2-40B4-BE49-F238E27FC236}">
                <a16:creationId xmlns:a16="http://schemas.microsoft.com/office/drawing/2014/main" id="{FB51BAF4-9A71-DE4B-A27B-C260C2762561}"/>
              </a:ext>
            </a:extLst>
          </p:cNvPr>
          <p:cNvPicPr>
            <a:picLocks/>
          </p:cNvPicPr>
          <p:nvPr/>
        </p:nvPicPr>
        <p:blipFill>
          <a:blip r:embed="rId3" cstate="print"/>
          <a:srcRect/>
          <a:stretch>
            <a:fillRect/>
          </a:stretch>
        </p:blipFill>
        <p:spPr bwMode="auto">
          <a:xfrm>
            <a:off x="9569004" y="519268"/>
            <a:ext cx="1903906" cy="1747413"/>
          </a:xfrm>
          <a:prstGeom prst="rect">
            <a:avLst/>
          </a:prstGeom>
          <a:noFill/>
          <a:ln w="9525">
            <a:noFill/>
            <a:miter lim="800000"/>
            <a:headEnd/>
            <a:tailEnd/>
          </a:ln>
        </p:spPr>
      </p:pic>
    </p:spTree>
    <p:extLst>
      <p:ext uri="{BB962C8B-B14F-4D97-AF65-F5344CB8AC3E}">
        <p14:creationId xmlns:p14="http://schemas.microsoft.com/office/powerpoint/2010/main" val="2048487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733D2-1348-8C42-B2EC-BB96D358C562}"/>
              </a:ext>
            </a:extLst>
          </p:cNvPr>
          <p:cNvSpPr>
            <a:spLocks noGrp="1"/>
          </p:cNvSpPr>
          <p:nvPr>
            <p:ph type="title"/>
          </p:nvPr>
        </p:nvSpPr>
        <p:spPr>
          <a:xfrm>
            <a:off x="838200" y="531137"/>
            <a:ext cx="10515600" cy="1009651"/>
          </a:xfrm>
        </p:spPr>
        <p:txBody>
          <a:bodyPr/>
          <a:lstStyle/>
          <a:p>
            <a:pPr algn="ctr"/>
            <a:r>
              <a:rPr lang="en-US" b="1" u="sng" dirty="0">
                <a:solidFill>
                  <a:srgbClr val="002060"/>
                </a:solidFill>
              </a:rPr>
              <a:t>PRE-PAID WATER METER PROJECT</a:t>
            </a:r>
          </a:p>
        </p:txBody>
      </p:sp>
      <p:sp>
        <p:nvSpPr>
          <p:cNvPr id="9" name="Content Placeholder 2">
            <a:extLst>
              <a:ext uri="{FF2B5EF4-FFF2-40B4-BE49-F238E27FC236}">
                <a16:creationId xmlns:a16="http://schemas.microsoft.com/office/drawing/2014/main" id="{DC297F36-E348-2F4A-9EF8-9065F25C3562}"/>
              </a:ext>
            </a:extLst>
          </p:cNvPr>
          <p:cNvSpPr>
            <a:spLocks noGrp="1"/>
          </p:cNvSpPr>
          <p:nvPr>
            <p:ph idx="1"/>
          </p:nvPr>
        </p:nvSpPr>
        <p:spPr>
          <a:xfrm>
            <a:off x="838200" y="2374265"/>
            <a:ext cx="10515600" cy="3569335"/>
          </a:xfrm>
        </p:spPr>
        <p:txBody>
          <a:bodyPr/>
          <a:lstStyle/>
          <a:p>
            <a:r>
              <a:rPr lang="en-US" dirty="0"/>
              <a:t>DTBi awarded tender to develop and fabricate Pre-Paid Water meters for public water points and households by RUWASA in order to support the rural water supply schemes.</a:t>
            </a:r>
          </a:p>
          <a:p>
            <a:endParaRPr lang="en-US" dirty="0"/>
          </a:p>
          <a:p>
            <a:r>
              <a:rPr lang="en-US" dirty="0"/>
              <a:t>For the piloting phase, DTBi will fabricate and install 150 pre-paid water meter, 100 for public water points and 50 for households.</a:t>
            </a:r>
          </a:p>
        </p:txBody>
      </p:sp>
    </p:spTree>
    <p:extLst>
      <p:ext uri="{BB962C8B-B14F-4D97-AF65-F5344CB8AC3E}">
        <p14:creationId xmlns:p14="http://schemas.microsoft.com/office/powerpoint/2010/main" val="1299479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6AC1CC-6F28-C14A-87B6-DCD3402E78E6}"/>
              </a:ext>
            </a:extLst>
          </p:cNvPr>
          <p:cNvPicPr>
            <a:picLocks noChangeAspect="1"/>
          </p:cNvPicPr>
          <p:nvPr/>
        </p:nvPicPr>
        <p:blipFill>
          <a:blip r:embed="rId2">
            <a:alphaModFix amt="5000"/>
          </a:blip>
          <a:stretch>
            <a:fillRect/>
          </a:stretch>
        </p:blipFill>
        <p:spPr>
          <a:xfrm>
            <a:off x="4123247" y="1214489"/>
            <a:ext cx="4776913" cy="5141696"/>
          </a:xfrm>
          <a:prstGeom prst="ellipse">
            <a:avLst/>
          </a:prstGeom>
          <a:ln>
            <a:noFill/>
          </a:ln>
          <a:effectLst>
            <a:softEdge rad="112500"/>
          </a:effectLst>
        </p:spPr>
      </p:pic>
      <p:sp>
        <p:nvSpPr>
          <p:cNvPr id="5" name="Content Placeholder 2">
            <a:extLst>
              <a:ext uri="{FF2B5EF4-FFF2-40B4-BE49-F238E27FC236}">
                <a16:creationId xmlns:a16="http://schemas.microsoft.com/office/drawing/2014/main" id="{11FDAA54-8745-EA4B-A949-05ABCB85ABE4}"/>
              </a:ext>
            </a:extLst>
          </p:cNvPr>
          <p:cNvSpPr>
            <a:spLocks noGrp="1"/>
          </p:cNvSpPr>
          <p:nvPr>
            <p:ph idx="1"/>
          </p:nvPr>
        </p:nvSpPr>
        <p:spPr>
          <a:xfrm>
            <a:off x="569624" y="1742400"/>
            <a:ext cx="5111646" cy="1368919"/>
          </a:xfrm>
        </p:spPr>
        <p:txBody>
          <a:bodyPr>
            <a:normAutofit/>
          </a:bodyPr>
          <a:lstStyle/>
          <a:p>
            <a:pPr marL="0" indent="0" algn="ctr">
              <a:buNone/>
            </a:pPr>
            <a:r>
              <a:rPr lang="en-US" sz="4000" b="1" dirty="0"/>
              <a:t>PROBLEM</a:t>
            </a:r>
            <a:endParaRPr lang="en-US" sz="4000" dirty="0"/>
          </a:p>
          <a:p>
            <a:r>
              <a:rPr lang="en-US" sz="3000" dirty="0"/>
              <a:t>Poor Water Service Delivery</a:t>
            </a:r>
          </a:p>
        </p:txBody>
      </p:sp>
      <p:sp>
        <p:nvSpPr>
          <p:cNvPr id="6" name="Content Placeholder 2">
            <a:extLst>
              <a:ext uri="{FF2B5EF4-FFF2-40B4-BE49-F238E27FC236}">
                <a16:creationId xmlns:a16="http://schemas.microsoft.com/office/drawing/2014/main" id="{4006FF67-3C35-1B4C-BE99-4267610DDF0F}"/>
              </a:ext>
            </a:extLst>
          </p:cNvPr>
          <p:cNvSpPr txBox="1">
            <a:spLocks/>
          </p:cNvSpPr>
          <p:nvPr/>
        </p:nvSpPr>
        <p:spPr>
          <a:xfrm>
            <a:off x="7719934" y="2482559"/>
            <a:ext cx="3567659" cy="1545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b="1" dirty="0"/>
              <a:t>SOLUTIONS</a:t>
            </a:r>
          </a:p>
          <a:p>
            <a:r>
              <a:rPr lang="en-US" dirty="0"/>
              <a:t>Pre-Paid Water Meter</a:t>
            </a:r>
          </a:p>
        </p:txBody>
      </p:sp>
      <p:sp>
        <p:nvSpPr>
          <p:cNvPr id="7" name="Rectangle 6">
            <a:extLst>
              <a:ext uri="{FF2B5EF4-FFF2-40B4-BE49-F238E27FC236}">
                <a16:creationId xmlns:a16="http://schemas.microsoft.com/office/drawing/2014/main" id="{D20571E7-15EA-B348-8AA1-A8112E256434}"/>
              </a:ext>
            </a:extLst>
          </p:cNvPr>
          <p:cNvSpPr/>
          <p:nvPr/>
        </p:nvSpPr>
        <p:spPr>
          <a:xfrm>
            <a:off x="1176107" y="3863195"/>
            <a:ext cx="8889167" cy="2492990"/>
          </a:xfrm>
          <a:prstGeom prst="rect">
            <a:avLst/>
          </a:prstGeom>
        </p:spPr>
        <p:txBody>
          <a:bodyPr wrap="square">
            <a:spAutoFit/>
          </a:bodyPr>
          <a:lstStyle/>
          <a:p>
            <a:pPr algn="ctr"/>
            <a:r>
              <a:rPr lang="en-US" sz="4400" b="1" dirty="0"/>
              <a:t>Value Proposition</a:t>
            </a:r>
          </a:p>
          <a:p>
            <a:pPr marL="285750" indent="-285750">
              <a:buFont typeface="Arial" panose="020B0604020202020204" pitchFamily="34" charset="0"/>
              <a:buChar char="•"/>
            </a:pPr>
            <a:r>
              <a:rPr lang="en-US" sz="2800" dirty="0"/>
              <a:t>Instant water bills</a:t>
            </a:r>
          </a:p>
          <a:p>
            <a:pPr marL="285750" indent="-285750">
              <a:buFont typeface="Arial" panose="020B0604020202020204" pitchFamily="34" charset="0"/>
              <a:buChar char="•"/>
            </a:pPr>
            <a:r>
              <a:rPr lang="en-US" sz="2800" dirty="0"/>
              <a:t>Recording system</a:t>
            </a:r>
          </a:p>
          <a:p>
            <a:pPr marL="285750" indent="-285750" fontAlgn="base">
              <a:buFont typeface="Arial" panose="020B0604020202020204" pitchFamily="34" charset="0"/>
              <a:buChar char="•"/>
            </a:pPr>
            <a:r>
              <a:rPr lang="en-US" sz="2800" dirty="0"/>
              <a:t>Determine water leakage</a:t>
            </a:r>
          </a:p>
          <a:p>
            <a:pPr marL="285750" indent="-285750" fontAlgn="base">
              <a:buFont typeface="Arial" panose="020B0604020202020204" pitchFamily="34" charset="0"/>
              <a:buChar char="•"/>
            </a:pPr>
            <a:r>
              <a:rPr lang="en-US" sz="2800" dirty="0"/>
              <a:t>Anti-theft of water to both user and service provider</a:t>
            </a:r>
          </a:p>
        </p:txBody>
      </p:sp>
      <p:sp>
        <p:nvSpPr>
          <p:cNvPr id="8" name="Title 1">
            <a:extLst>
              <a:ext uri="{FF2B5EF4-FFF2-40B4-BE49-F238E27FC236}">
                <a16:creationId xmlns:a16="http://schemas.microsoft.com/office/drawing/2014/main" id="{37A75AE6-70D7-4746-9FB5-28D996EA33E9}"/>
              </a:ext>
            </a:extLst>
          </p:cNvPr>
          <p:cNvSpPr>
            <a:spLocks noGrp="1"/>
          </p:cNvSpPr>
          <p:nvPr>
            <p:ph type="title"/>
          </p:nvPr>
        </p:nvSpPr>
        <p:spPr>
          <a:xfrm>
            <a:off x="838200" y="426204"/>
            <a:ext cx="10515600" cy="884420"/>
          </a:xfrm>
        </p:spPr>
        <p:txBody>
          <a:bodyPr/>
          <a:lstStyle/>
          <a:p>
            <a:r>
              <a:rPr lang="en-US" b="1" u="sng" dirty="0">
                <a:solidFill>
                  <a:srgbClr val="002060"/>
                </a:solidFill>
              </a:rPr>
              <a:t>PRE-PAID WATER METER PROJECT</a:t>
            </a:r>
          </a:p>
        </p:txBody>
      </p:sp>
    </p:spTree>
    <p:extLst>
      <p:ext uri="{BB962C8B-B14F-4D97-AF65-F5344CB8AC3E}">
        <p14:creationId xmlns:p14="http://schemas.microsoft.com/office/powerpoint/2010/main" val="109671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4A601B-6ECA-484B-8766-50E300394520}"/>
              </a:ext>
            </a:extLst>
          </p:cNvPr>
          <p:cNvSpPr>
            <a:spLocks noGrp="1"/>
          </p:cNvSpPr>
          <p:nvPr>
            <p:ph type="title"/>
          </p:nvPr>
        </p:nvSpPr>
        <p:spPr>
          <a:xfrm>
            <a:off x="838200" y="365125"/>
            <a:ext cx="10515600" cy="930275"/>
          </a:xfrm>
        </p:spPr>
        <p:txBody>
          <a:bodyPr/>
          <a:lstStyle/>
          <a:p>
            <a:r>
              <a:rPr lang="en-US" b="1" u="sng" dirty="0"/>
              <a:t>HUBIQUITOUS PROJECT</a:t>
            </a:r>
          </a:p>
        </p:txBody>
      </p:sp>
      <p:sp>
        <p:nvSpPr>
          <p:cNvPr id="5" name="Content Placeholder 2">
            <a:extLst>
              <a:ext uri="{FF2B5EF4-FFF2-40B4-BE49-F238E27FC236}">
                <a16:creationId xmlns:a16="http://schemas.microsoft.com/office/drawing/2014/main" id="{0360B453-A6C2-C844-8F3F-D8B58D8B0EFE}"/>
              </a:ext>
            </a:extLst>
          </p:cNvPr>
          <p:cNvSpPr>
            <a:spLocks noGrp="1"/>
          </p:cNvSpPr>
          <p:nvPr>
            <p:ph idx="1"/>
          </p:nvPr>
        </p:nvSpPr>
        <p:spPr>
          <a:xfrm>
            <a:off x="838200" y="1295399"/>
            <a:ext cx="10515600" cy="5197476"/>
          </a:xfrm>
        </p:spPr>
        <p:txBody>
          <a:bodyPr>
            <a:noAutofit/>
          </a:bodyPr>
          <a:lstStyle/>
          <a:p>
            <a:pPr algn="just"/>
            <a:r>
              <a:rPr lang="en-US" dirty="0" err="1">
                <a:latin typeface="+mj-lt"/>
              </a:rPr>
              <a:t>HUBiquitous</a:t>
            </a:r>
            <a:r>
              <a:rPr lang="en-US" dirty="0">
                <a:latin typeface="+mj-lt"/>
              </a:rPr>
              <a:t> is an innovation action aiming at creating a joint Africa-Europe Startup and innovation ecosystem for long-term </a:t>
            </a:r>
            <a:r>
              <a:rPr lang="en-US" dirty="0" err="1">
                <a:latin typeface="+mj-lt"/>
              </a:rPr>
              <a:t>collab</a:t>
            </a:r>
            <a:r>
              <a:rPr lang="en-US" dirty="0">
                <a:latin typeface="+mj-lt"/>
              </a:rPr>
              <a:t>- orations and partnerships. The project has the ambition to increase the technology level and capacity building of 30 local DIHs/</a:t>
            </a:r>
            <a:r>
              <a:rPr lang="en-US" dirty="0" err="1">
                <a:latin typeface="+mj-lt"/>
              </a:rPr>
              <a:t>TechHubs</a:t>
            </a:r>
            <a:r>
              <a:rPr lang="en-US" dirty="0">
                <a:latin typeface="+mj-lt"/>
              </a:rPr>
              <a:t> in 5 African countries. See more on Website: </a:t>
            </a:r>
            <a:r>
              <a:rPr lang="en-US" dirty="0">
                <a:latin typeface="+mj-lt"/>
                <a:hlinkClick r:id="rId2"/>
              </a:rPr>
              <a:t>https://hubiquitous.eu/</a:t>
            </a:r>
            <a:r>
              <a:rPr lang="en-US" dirty="0">
                <a:latin typeface="+mj-lt"/>
              </a:rPr>
              <a:t> </a:t>
            </a:r>
          </a:p>
          <a:p>
            <a:pPr algn="just"/>
            <a:endParaRPr lang="en-US" dirty="0">
              <a:latin typeface="+mj-lt"/>
            </a:endParaRPr>
          </a:p>
          <a:p>
            <a:pPr algn="just"/>
            <a:r>
              <a:rPr lang="en-US" dirty="0">
                <a:latin typeface="+mj-lt"/>
              </a:rPr>
              <a:t>DTBi through </a:t>
            </a:r>
            <a:r>
              <a:rPr lang="en-US" dirty="0" err="1">
                <a:latin typeface="+mj-lt"/>
              </a:rPr>
              <a:t>Hubiquitous</a:t>
            </a:r>
            <a:r>
              <a:rPr lang="en-US" dirty="0">
                <a:latin typeface="+mj-lt"/>
              </a:rPr>
              <a:t> Project has been able to do the following;</a:t>
            </a:r>
          </a:p>
          <a:p>
            <a:pPr marL="514350" indent="-514350" algn="just">
              <a:buFont typeface="+mj-lt"/>
              <a:buAutoNum type="arabicPeriod"/>
            </a:pPr>
            <a:r>
              <a:rPr lang="en-US" dirty="0">
                <a:latin typeface="+mj-lt"/>
              </a:rPr>
              <a:t>Complete the Innovation Handbook for African Ecosystem </a:t>
            </a:r>
          </a:p>
          <a:p>
            <a:pPr marL="514350" indent="-514350" algn="just">
              <a:buFont typeface="+mj-lt"/>
              <a:buAutoNum type="arabicPeriod"/>
            </a:pPr>
            <a:endParaRPr lang="en-US" dirty="0">
              <a:latin typeface="+mj-lt"/>
            </a:endParaRPr>
          </a:p>
          <a:p>
            <a:pPr marL="514350" indent="-514350" algn="just">
              <a:buFont typeface="+mj-lt"/>
              <a:buAutoNum type="arabicPeriod"/>
            </a:pPr>
            <a:r>
              <a:rPr lang="en-US" dirty="0">
                <a:latin typeface="+mj-lt"/>
              </a:rPr>
              <a:t>Access the solution lab kit that will enable innovators to develop and test their prototypes hence increasing innovation in the country. </a:t>
            </a:r>
          </a:p>
        </p:txBody>
      </p:sp>
    </p:spTree>
    <p:extLst>
      <p:ext uri="{BB962C8B-B14F-4D97-AF65-F5344CB8AC3E}">
        <p14:creationId xmlns:p14="http://schemas.microsoft.com/office/powerpoint/2010/main" val="3023100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1FDA93-4986-F948-AF81-8A87499CDB93}"/>
              </a:ext>
            </a:extLst>
          </p:cNvPr>
          <p:cNvPicPr>
            <a:picLocks noChangeAspect="1"/>
          </p:cNvPicPr>
          <p:nvPr/>
        </p:nvPicPr>
        <p:blipFill>
          <a:blip r:embed="rId2"/>
          <a:stretch>
            <a:fillRect/>
          </a:stretch>
        </p:blipFill>
        <p:spPr>
          <a:xfrm>
            <a:off x="746760" y="381000"/>
            <a:ext cx="10866120" cy="6051550"/>
          </a:xfrm>
          <a:prstGeom prst="rect">
            <a:avLst/>
          </a:prstGeom>
        </p:spPr>
      </p:pic>
    </p:spTree>
    <p:extLst>
      <p:ext uri="{BB962C8B-B14F-4D97-AF65-F5344CB8AC3E}">
        <p14:creationId xmlns:p14="http://schemas.microsoft.com/office/powerpoint/2010/main" val="335725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CAEA-3A31-104E-93E2-74E5F702806A}"/>
              </a:ext>
            </a:extLst>
          </p:cNvPr>
          <p:cNvSpPr>
            <a:spLocks noGrp="1"/>
          </p:cNvSpPr>
          <p:nvPr>
            <p:ph type="title"/>
          </p:nvPr>
        </p:nvSpPr>
        <p:spPr>
          <a:xfrm>
            <a:off x="838200" y="178905"/>
            <a:ext cx="10515600" cy="708301"/>
          </a:xfrm>
        </p:spPr>
        <p:txBody>
          <a:bodyPr/>
          <a:lstStyle/>
          <a:p>
            <a:r>
              <a:rPr lang="en-US" b="1" dirty="0"/>
              <a:t>FUTURE STEM BUSINESS LEADER PROJECT</a:t>
            </a:r>
          </a:p>
        </p:txBody>
      </p:sp>
      <p:sp>
        <p:nvSpPr>
          <p:cNvPr id="3" name="Content Placeholder 2">
            <a:extLst>
              <a:ext uri="{FF2B5EF4-FFF2-40B4-BE49-F238E27FC236}">
                <a16:creationId xmlns:a16="http://schemas.microsoft.com/office/drawing/2014/main" id="{33647908-A1A9-C147-AD4A-A3351386872C}"/>
              </a:ext>
            </a:extLst>
          </p:cNvPr>
          <p:cNvSpPr>
            <a:spLocks noGrp="1"/>
          </p:cNvSpPr>
          <p:nvPr>
            <p:ph idx="1"/>
          </p:nvPr>
        </p:nvSpPr>
        <p:spPr>
          <a:xfrm>
            <a:off x="424069" y="967408"/>
            <a:ext cx="11383617" cy="5711687"/>
          </a:xfrm>
        </p:spPr>
        <p:txBody>
          <a:bodyPr>
            <a:noAutofit/>
          </a:bodyPr>
          <a:lstStyle/>
          <a:p>
            <a:pPr algn="just"/>
            <a:r>
              <a:rPr lang="en-US" dirty="0"/>
              <a:t>Future Stem Business Leaders (FSBL) is </a:t>
            </a:r>
            <a:r>
              <a:rPr lang="en-US" dirty="0" err="1"/>
              <a:t>IoP</a:t>
            </a:r>
            <a:r>
              <a:rPr lang="en-US" dirty="0"/>
              <a:t> funded project under DTBi with the objective of encouraging secondary school students to apply their scientific training to solve local problems, through the creation of science-based enterprise. The Future Stem Project Leader has currently supported 85 students from 17 schools in Tanzania, where 7 schools are in Arusha and 10 schools are in Dar </a:t>
            </a:r>
            <a:r>
              <a:rPr lang="en-US" dirty="0" err="1"/>
              <a:t>es</a:t>
            </a:r>
            <a:r>
              <a:rPr lang="en-US" dirty="0"/>
              <a:t> Salaam. Supported School in Arusha are; Edmund Rice Secondary School, </a:t>
            </a:r>
            <a:r>
              <a:rPr lang="en-US" dirty="0" err="1"/>
              <a:t>Ilboru</a:t>
            </a:r>
            <a:r>
              <a:rPr lang="en-US" dirty="0"/>
              <a:t> Secondary School, St Mary’s </a:t>
            </a:r>
            <a:r>
              <a:rPr lang="en-US" dirty="0" err="1"/>
              <a:t>Duluti</a:t>
            </a:r>
            <a:r>
              <a:rPr lang="en-US" dirty="0"/>
              <a:t> Secondary School, Arusha Girl’s Secondary School, St. Judy Secondary School, Bishop Darning Secondary School and Arusha Secondary School while in Dar </a:t>
            </a:r>
            <a:r>
              <a:rPr lang="en-US" dirty="0" err="1"/>
              <a:t>es</a:t>
            </a:r>
            <a:r>
              <a:rPr lang="en-US" dirty="0"/>
              <a:t> Salaam are; </a:t>
            </a:r>
            <a:r>
              <a:rPr lang="en-US" dirty="0" err="1"/>
              <a:t>Jangwani</a:t>
            </a:r>
            <a:r>
              <a:rPr lang="en-US" dirty="0"/>
              <a:t> High School </a:t>
            </a:r>
            <a:r>
              <a:rPr lang="en-US" dirty="0" err="1"/>
              <a:t>Chang’ombe</a:t>
            </a:r>
            <a:r>
              <a:rPr lang="en-US" dirty="0"/>
              <a:t> Secondary School, Baobab Girls Secondary School, Loyola High School, </a:t>
            </a:r>
            <a:r>
              <a:rPr lang="en-US" dirty="0" err="1"/>
              <a:t>Tambaza</a:t>
            </a:r>
            <a:r>
              <a:rPr lang="en-US" dirty="0"/>
              <a:t> High School, Alfa Secondary School, </a:t>
            </a:r>
            <a:r>
              <a:rPr lang="en-US" dirty="0" err="1"/>
              <a:t>Temeke</a:t>
            </a:r>
            <a:r>
              <a:rPr lang="en-US" dirty="0"/>
              <a:t> High School, </a:t>
            </a:r>
            <a:r>
              <a:rPr lang="en-US" dirty="0" err="1"/>
              <a:t>Shamsiye</a:t>
            </a:r>
            <a:r>
              <a:rPr lang="en-US" dirty="0"/>
              <a:t> High School, Baobab Boys Secondary School, and Azania Secondary School. See more on Website: </a:t>
            </a:r>
            <a:r>
              <a:rPr lang="en-US" dirty="0">
                <a:hlinkClick r:id="rId2"/>
              </a:rPr>
              <a:t>https://fsbl.or.tz/</a:t>
            </a:r>
            <a:r>
              <a:rPr lang="en-US" dirty="0"/>
              <a:t> </a:t>
            </a:r>
          </a:p>
        </p:txBody>
      </p:sp>
    </p:spTree>
    <p:extLst>
      <p:ext uri="{BB962C8B-B14F-4D97-AF65-F5344CB8AC3E}">
        <p14:creationId xmlns:p14="http://schemas.microsoft.com/office/powerpoint/2010/main" val="3804904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8B9EBA-CED0-C54E-B7F7-BCD9821154ED}"/>
              </a:ext>
            </a:extLst>
          </p:cNvPr>
          <p:cNvSpPr/>
          <p:nvPr/>
        </p:nvSpPr>
        <p:spPr>
          <a:xfrm>
            <a:off x="478971" y="1548675"/>
            <a:ext cx="11234057" cy="1569660"/>
          </a:xfrm>
          <a:prstGeom prst="rect">
            <a:avLst/>
          </a:prstGeom>
        </p:spPr>
        <p:txBody>
          <a:bodyPr wrap="square">
            <a:spAutoFit/>
          </a:bodyPr>
          <a:lstStyle/>
          <a:p>
            <a:pPr algn="ctr">
              <a:spcAft>
                <a:spcPts val="0"/>
              </a:spcAft>
            </a:pPr>
            <a:r>
              <a:rPr lang="en-US" sz="9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ENDED PROJECTS</a:t>
            </a:r>
            <a:endParaRPr lang="en-US" sz="96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1275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DB49E7-9DEA-B54D-A48A-947C217939BB}"/>
              </a:ext>
            </a:extLst>
          </p:cNvPr>
          <p:cNvSpPr>
            <a:spLocks noGrp="1"/>
          </p:cNvSpPr>
          <p:nvPr>
            <p:ph type="title"/>
          </p:nvPr>
        </p:nvSpPr>
        <p:spPr>
          <a:xfrm>
            <a:off x="1127760" y="365125"/>
            <a:ext cx="10226040" cy="1325563"/>
          </a:xfrm>
        </p:spPr>
        <p:txBody>
          <a:bodyPr/>
          <a:lstStyle/>
          <a:p>
            <a:r>
              <a:rPr lang="en-US" b="1" u="sng" dirty="0"/>
              <a:t>WAZIHUB PROJECT</a:t>
            </a:r>
          </a:p>
        </p:txBody>
      </p:sp>
      <p:sp>
        <p:nvSpPr>
          <p:cNvPr id="7" name="Content Placeholder 2">
            <a:extLst>
              <a:ext uri="{FF2B5EF4-FFF2-40B4-BE49-F238E27FC236}">
                <a16:creationId xmlns:a16="http://schemas.microsoft.com/office/drawing/2014/main" id="{C9ADCAA1-F9A4-5248-BDDB-34496552C034}"/>
              </a:ext>
            </a:extLst>
          </p:cNvPr>
          <p:cNvSpPr>
            <a:spLocks noGrp="1"/>
          </p:cNvSpPr>
          <p:nvPr>
            <p:ph idx="1"/>
          </p:nvPr>
        </p:nvSpPr>
        <p:spPr>
          <a:xfrm>
            <a:off x="1127760" y="1825625"/>
            <a:ext cx="10226040" cy="4351338"/>
          </a:xfrm>
        </p:spPr>
        <p:txBody>
          <a:bodyPr/>
          <a:lstStyle/>
          <a:p>
            <a:pPr algn="just"/>
            <a:r>
              <a:rPr lang="en-US" dirty="0">
                <a:latin typeface="+mj-lt"/>
              </a:rPr>
              <a:t>WAZIHUB was an innovation project for Africa aimed to create an Open HUB of IoT and Big data cutting-edge and African grade solutions, co-designed by African people with the aim of; IoT-Cloud development kit for rapid prototyping, IoT capacity building, IoT accelerator for innovative service creation and organizing and implementing different innovative programs. See more on Website: </a:t>
            </a:r>
            <a:r>
              <a:rPr lang="en-US" dirty="0">
                <a:latin typeface="+mj-lt"/>
                <a:hlinkClick r:id="rId2"/>
              </a:rPr>
              <a:t>https://wazihub.com/</a:t>
            </a:r>
            <a:r>
              <a:rPr lang="en-US" dirty="0">
                <a:latin typeface="+mj-lt"/>
              </a:rPr>
              <a:t> </a:t>
            </a:r>
          </a:p>
          <a:p>
            <a:pPr algn="just"/>
            <a:endParaRPr lang="en-US" dirty="0">
              <a:latin typeface="+mj-lt"/>
            </a:endParaRPr>
          </a:p>
          <a:p>
            <a:pPr algn="just"/>
            <a:r>
              <a:rPr lang="en-US" dirty="0">
                <a:latin typeface="+mj-lt"/>
              </a:rPr>
              <a:t>Project ended in 2021, but successfully implemented.</a:t>
            </a:r>
          </a:p>
          <a:p>
            <a:pPr algn="just"/>
            <a:endParaRPr lang="en-US" dirty="0">
              <a:latin typeface="+mj-lt"/>
            </a:endParaRPr>
          </a:p>
        </p:txBody>
      </p:sp>
    </p:spTree>
    <p:extLst>
      <p:ext uri="{BB962C8B-B14F-4D97-AF65-F5344CB8AC3E}">
        <p14:creationId xmlns:p14="http://schemas.microsoft.com/office/powerpoint/2010/main" val="28426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606DDAF-D7AE-FE46-B458-718457640A8B}"/>
              </a:ext>
            </a:extLst>
          </p:cNvPr>
          <p:cNvPicPr>
            <a:picLocks noChangeAspect="1"/>
          </p:cNvPicPr>
          <p:nvPr/>
        </p:nvPicPr>
        <p:blipFill>
          <a:blip r:embed="rId2"/>
          <a:stretch>
            <a:fillRect/>
          </a:stretch>
        </p:blipFill>
        <p:spPr>
          <a:xfrm>
            <a:off x="724244" y="455930"/>
            <a:ext cx="10675275" cy="5960110"/>
          </a:xfrm>
          <a:prstGeom prst="rect">
            <a:avLst/>
          </a:prstGeom>
          <a:ln>
            <a:noFill/>
          </a:ln>
          <a:effectLst>
            <a:softEdge rad="112500"/>
          </a:effectLst>
        </p:spPr>
      </p:pic>
    </p:spTree>
    <p:extLst>
      <p:ext uri="{BB962C8B-B14F-4D97-AF65-F5344CB8AC3E}">
        <p14:creationId xmlns:p14="http://schemas.microsoft.com/office/powerpoint/2010/main" val="3313562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CAEA-3A31-104E-93E2-74E5F702806A}"/>
              </a:ext>
            </a:extLst>
          </p:cNvPr>
          <p:cNvSpPr>
            <a:spLocks noGrp="1"/>
          </p:cNvSpPr>
          <p:nvPr>
            <p:ph type="title"/>
          </p:nvPr>
        </p:nvSpPr>
        <p:spPr/>
        <p:txBody>
          <a:bodyPr/>
          <a:lstStyle/>
          <a:p>
            <a:r>
              <a:rPr lang="en-US" dirty="0" err="1"/>
              <a:t>DLi</a:t>
            </a:r>
            <a:r>
              <a:rPr lang="en-US" dirty="0"/>
              <a:t> CHALLENGE PROJECT</a:t>
            </a:r>
          </a:p>
        </p:txBody>
      </p:sp>
      <p:sp>
        <p:nvSpPr>
          <p:cNvPr id="3" name="Content Placeholder 2">
            <a:extLst>
              <a:ext uri="{FF2B5EF4-FFF2-40B4-BE49-F238E27FC236}">
                <a16:creationId xmlns:a16="http://schemas.microsoft.com/office/drawing/2014/main" id="{33647908-A1A9-C147-AD4A-A335138687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098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CAEA-3A31-104E-93E2-74E5F702806A}"/>
              </a:ext>
            </a:extLst>
          </p:cNvPr>
          <p:cNvSpPr>
            <a:spLocks noGrp="1"/>
          </p:cNvSpPr>
          <p:nvPr>
            <p:ph type="title"/>
          </p:nvPr>
        </p:nvSpPr>
        <p:spPr/>
        <p:txBody>
          <a:bodyPr/>
          <a:lstStyle/>
          <a:p>
            <a:r>
              <a:rPr lang="en-US" dirty="0" err="1"/>
              <a:t>TANZAiCT</a:t>
            </a:r>
            <a:r>
              <a:rPr lang="en-US" dirty="0"/>
              <a:t> PROJECT</a:t>
            </a:r>
          </a:p>
        </p:txBody>
      </p:sp>
      <p:sp>
        <p:nvSpPr>
          <p:cNvPr id="3" name="Content Placeholder 2">
            <a:extLst>
              <a:ext uri="{FF2B5EF4-FFF2-40B4-BE49-F238E27FC236}">
                <a16:creationId xmlns:a16="http://schemas.microsoft.com/office/drawing/2014/main" id="{33647908-A1A9-C147-AD4A-A335138687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247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36B0A9-C652-D14D-BE6A-3A07D81BC7D3}"/>
              </a:ext>
            </a:extLst>
          </p:cNvPr>
          <p:cNvSpPr/>
          <p:nvPr/>
        </p:nvSpPr>
        <p:spPr>
          <a:xfrm>
            <a:off x="443346" y="899746"/>
            <a:ext cx="11157716" cy="646331"/>
          </a:xfrm>
          <a:prstGeom prst="rect">
            <a:avLst/>
          </a:prstGeom>
        </p:spPr>
        <p:txBody>
          <a:bodyPr wrap="square">
            <a:spAutoFit/>
          </a:bodyPr>
          <a:lstStyle/>
          <a:p>
            <a:pPr algn="ctr"/>
            <a:r>
              <a:rPr lang="en-US" altLang="en-US" sz="3600" b="1" dirty="0">
                <a:latin typeface="Constantia" panose="02030602050306030303" pitchFamily="18" charset="0"/>
              </a:rPr>
              <a:t>Dar </a:t>
            </a:r>
            <a:r>
              <a:rPr lang="en-US" altLang="en-US" sz="3600" b="1" dirty="0" err="1">
                <a:latin typeface="Constantia" panose="02030602050306030303" pitchFamily="18" charset="0"/>
              </a:rPr>
              <a:t>Teknohama</a:t>
            </a:r>
            <a:r>
              <a:rPr lang="en-US" altLang="en-US" sz="3600" b="1" dirty="0">
                <a:latin typeface="Constantia" panose="02030602050306030303" pitchFamily="18" charset="0"/>
              </a:rPr>
              <a:t> Business Incubator is (DTBi).</a:t>
            </a:r>
          </a:p>
        </p:txBody>
      </p:sp>
      <p:sp>
        <p:nvSpPr>
          <p:cNvPr id="5" name="Rectangle 4">
            <a:extLst>
              <a:ext uri="{FF2B5EF4-FFF2-40B4-BE49-F238E27FC236}">
                <a16:creationId xmlns:a16="http://schemas.microsoft.com/office/drawing/2014/main" id="{628E9FCC-53FB-0947-BCA9-426A1814035F}"/>
              </a:ext>
            </a:extLst>
          </p:cNvPr>
          <p:cNvSpPr/>
          <p:nvPr/>
        </p:nvSpPr>
        <p:spPr>
          <a:xfrm>
            <a:off x="1332411" y="1872878"/>
            <a:ext cx="9575076" cy="2246769"/>
          </a:xfrm>
          <a:prstGeom prst="rect">
            <a:avLst/>
          </a:prstGeom>
        </p:spPr>
        <p:txBody>
          <a:bodyPr wrap="square">
            <a:spAutoFit/>
          </a:bodyPr>
          <a:lstStyle/>
          <a:p>
            <a:pPr marL="285750" indent="-285750" algn="just">
              <a:buFont typeface="Arial" panose="020B0604020202020204" pitchFamily="34" charset="0"/>
              <a:buChar char="•"/>
            </a:pPr>
            <a:r>
              <a:rPr lang="en-US" sz="2800" dirty="0"/>
              <a:t>DTBi was established by the Tanzania Commission for Science and Technology (COSTECH in 2011 to support the growth and commercialization of Tanzanians’ digital innovation startups for improving socio-economic livelihood and the country’s wealthy.</a:t>
            </a:r>
          </a:p>
        </p:txBody>
      </p:sp>
    </p:spTree>
    <p:extLst>
      <p:ext uri="{BB962C8B-B14F-4D97-AF65-F5344CB8AC3E}">
        <p14:creationId xmlns:p14="http://schemas.microsoft.com/office/powerpoint/2010/main" val="3830724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CAEA-3A31-104E-93E2-74E5F702806A}"/>
              </a:ext>
            </a:extLst>
          </p:cNvPr>
          <p:cNvSpPr>
            <a:spLocks noGrp="1"/>
          </p:cNvSpPr>
          <p:nvPr>
            <p:ph type="title"/>
          </p:nvPr>
        </p:nvSpPr>
        <p:spPr/>
        <p:txBody>
          <a:bodyPr/>
          <a:lstStyle/>
          <a:p>
            <a:r>
              <a:rPr lang="en-US" dirty="0"/>
              <a:t>CODE LIKE A GIRL PROJECT</a:t>
            </a:r>
          </a:p>
        </p:txBody>
      </p:sp>
      <p:sp>
        <p:nvSpPr>
          <p:cNvPr id="3" name="Content Placeholder 2">
            <a:extLst>
              <a:ext uri="{FF2B5EF4-FFF2-40B4-BE49-F238E27FC236}">
                <a16:creationId xmlns:a16="http://schemas.microsoft.com/office/drawing/2014/main" id="{33647908-A1A9-C147-AD4A-A335138687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24204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CAEA-3A31-104E-93E2-74E5F702806A}"/>
              </a:ext>
            </a:extLst>
          </p:cNvPr>
          <p:cNvSpPr>
            <a:spLocks noGrp="1"/>
          </p:cNvSpPr>
          <p:nvPr>
            <p:ph type="title"/>
          </p:nvPr>
        </p:nvSpPr>
        <p:spPr/>
        <p:txBody>
          <a:bodyPr/>
          <a:lstStyle/>
          <a:p>
            <a:r>
              <a:rPr lang="en-US" dirty="0"/>
              <a:t>TADIYE PROJECT</a:t>
            </a:r>
          </a:p>
        </p:txBody>
      </p:sp>
      <p:sp>
        <p:nvSpPr>
          <p:cNvPr id="3" name="Content Placeholder 2">
            <a:extLst>
              <a:ext uri="{FF2B5EF4-FFF2-40B4-BE49-F238E27FC236}">
                <a16:creationId xmlns:a16="http://schemas.microsoft.com/office/drawing/2014/main" id="{33647908-A1A9-C147-AD4A-A335138687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8557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CAEA-3A31-104E-93E2-74E5F702806A}"/>
              </a:ext>
            </a:extLst>
          </p:cNvPr>
          <p:cNvSpPr>
            <a:spLocks noGrp="1"/>
          </p:cNvSpPr>
          <p:nvPr>
            <p:ph type="title"/>
          </p:nvPr>
        </p:nvSpPr>
        <p:spPr/>
        <p:txBody>
          <a:bodyPr/>
          <a:lstStyle/>
          <a:p>
            <a:r>
              <a:rPr lang="en-US" dirty="0"/>
              <a:t>AFRICA CODE WEEK PROJECT</a:t>
            </a:r>
          </a:p>
        </p:txBody>
      </p:sp>
      <p:sp>
        <p:nvSpPr>
          <p:cNvPr id="3" name="Content Placeholder 2">
            <a:extLst>
              <a:ext uri="{FF2B5EF4-FFF2-40B4-BE49-F238E27FC236}">
                <a16:creationId xmlns:a16="http://schemas.microsoft.com/office/drawing/2014/main" id="{33647908-A1A9-C147-AD4A-A335138687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96921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CAEA-3A31-104E-93E2-74E5F702806A}"/>
              </a:ext>
            </a:extLst>
          </p:cNvPr>
          <p:cNvSpPr>
            <a:spLocks noGrp="1"/>
          </p:cNvSpPr>
          <p:nvPr>
            <p:ph type="title"/>
          </p:nvPr>
        </p:nvSpPr>
        <p:spPr/>
        <p:txBody>
          <a:bodyPr/>
          <a:lstStyle/>
          <a:p>
            <a:r>
              <a:rPr lang="en-US" dirty="0"/>
              <a:t>DRONES PROJECT</a:t>
            </a:r>
          </a:p>
        </p:txBody>
      </p:sp>
      <p:sp>
        <p:nvSpPr>
          <p:cNvPr id="3" name="Content Placeholder 2">
            <a:extLst>
              <a:ext uri="{FF2B5EF4-FFF2-40B4-BE49-F238E27FC236}">
                <a16:creationId xmlns:a16="http://schemas.microsoft.com/office/drawing/2014/main" id="{33647908-A1A9-C147-AD4A-A335138687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2539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CAEA-3A31-104E-93E2-74E5F702806A}"/>
              </a:ext>
            </a:extLst>
          </p:cNvPr>
          <p:cNvSpPr>
            <a:spLocks noGrp="1"/>
          </p:cNvSpPr>
          <p:nvPr>
            <p:ph type="title"/>
          </p:nvPr>
        </p:nvSpPr>
        <p:spPr/>
        <p:txBody>
          <a:bodyPr/>
          <a:lstStyle/>
          <a:p>
            <a:r>
              <a:rPr lang="en-US" dirty="0"/>
              <a:t>VIRTUAL INCUBATION PROJECT</a:t>
            </a:r>
          </a:p>
        </p:txBody>
      </p:sp>
      <p:sp>
        <p:nvSpPr>
          <p:cNvPr id="3" name="Content Placeholder 2">
            <a:extLst>
              <a:ext uri="{FF2B5EF4-FFF2-40B4-BE49-F238E27FC236}">
                <a16:creationId xmlns:a16="http://schemas.microsoft.com/office/drawing/2014/main" id="{33647908-A1A9-C147-AD4A-A335138687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6232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CAEA-3A31-104E-93E2-74E5F702806A}"/>
              </a:ext>
            </a:extLst>
          </p:cNvPr>
          <p:cNvSpPr>
            <a:spLocks noGrp="1"/>
          </p:cNvSpPr>
          <p:nvPr>
            <p:ph type="title"/>
          </p:nvPr>
        </p:nvSpPr>
        <p:spPr/>
        <p:txBody>
          <a:bodyPr/>
          <a:lstStyle/>
          <a:p>
            <a:r>
              <a:rPr lang="en-US" dirty="0"/>
              <a:t>INNOVATION FUND PROJECT</a:t>
            </a:r>
          </a:p>
        </p:txBody>
      </p:sp>
      <p:sp>
        <p:nvSpPr>
          <p:cNvPr id="3" name="Content Placeholder 2">
            <a:extLst>
              <a:ext uri="{FF2B5EF4-FFF2-40B4-BE49-F238E27FC236}">
                <a16:creationId xmlns:a16="http://schemas.microsoft.com/office/drawing/2014/main" id="{33647908-A1A9-C147-AD4A-A335138687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741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Times New Roman" charset="0"/>
                <a:ea typeface="Times New Roman" charset="0"/>
                <a:cs typeface="Times New Roman" charset="0"/>
              </a:rPr>
              <a:t>DTBi SERVICES</a:t>
            </a:r>
          </a:p>
        </p:txBody>
      </p:sp>
      <p:sp>
        <p:nvSpPr>
          <p:cNvPr id="3" name="Content Placeholder 2"/>
          <p:cNvSpPr>
            <a:spLocks noGrp="1"/>
          </p:cNvSpPr>
          <p:nvPr>
            <p:ph idx="1"/>
          </p:nvPr>
        </p:nvSpPr>
        <p:spPr/>
        <p:txBody>
          <a:bodyPr>
            <a:normAutofit fontScale="85000" lnSpcReduction="20000"/>
          </a:bodyPr>
          <a:lstStyle/>
          <a:p>
            <a:pPr marL="0" lvl="0" indent="0" algn="just">
              <a:buNone/>
            </a:pPr>
            <a:r>
              <a:rPr lang="en-US" b="1" dirty="0"/>
              <a:t>Shared Space and services</a:t>
            </a:r>
            <a:r>
              <a:rPr lang="en-US" dirty="0"/>
              <a:t>;</a:t>
            </a:r>
          </a:p>
          <a:p>
            <a:pPr marL="0" lvl="0" indent="0" algn="just"/>
            <a:r>
              <a:rPr lang="en-US" dirty="0"/>
              <a:t> A room full furnished</a:t>
            </a:r>
          </a:p>
          <a:p>
            <a:pPr lvl="0" algn="just"/>
            <a:r>
              <a:rPr lang="en-US" dirty="0"/>
              <a:t>Boardroom for meetings</a:t>
            </a:r>
          </a:p>
          <a:p>
            <a:pPr lvl="0" algn="just"/>
            <a:r>
              <a:rPr lang="en-US" dirty="0"/>
              <a:t>Internet,</a:t>
            </a:r>
          </a:p>
          <a:p>
            <a:pPr lvl="0" algn="just"/>
            <a:r>
              <a:rPr lang="en-US" dirty="0"/>
              <a:t>Kitchen</a:t>
            </a:r>
          </a:p>
          <a:p>
            <a:pPr lvl="0" algn="just"/>
            <a:r>
              <a:rPr lang="en-US" dirty="0"/>
              <a:t>Water service.</a:t>
            </a:r>
          </a:p>
          <a:p>
            <a:pPr lvl="0" algn="just"/>
            <a:r>
              <a:rPr lang="en-US" dirty="0"/>
              <a:t>Electricity</a:t>
            </a:r>
          </a:p>
          <a:p>
            <a:pPr lvl="0" algn="just"/>
            <a:r>
              <a:rPr lang="en-US" dirty="0"/>
              <a:t>Security.</a:t>
            </a:r>
          </a:p>
          <a:p>
            <a:pPr lvl="0" algn="just"/>
            <a:r>
              <a:rPr lang="en-US" dirty="0"/>
              <a:t>washrooms</a:t>
            </a:r>
          </a:p>
          <a:p>
            <a:pPr marL="0" indent="0" algn="just">
              <a:buNone/>
            </a:pPr>
            <a:endParaRPr lang="en-US" dirty="0"/>
          </a:p>
          <a:p>
            <a:pPr marL="0" indent="0" algn="just">
              <a:buNone/>
            </a:pPr>
            <a:r>
              <a:rPr lang="en-US" dirty="0"/>
              <a:t>By occupying the space the tenant pays a space fee of 100 dollars per month</a:t>
            </a:r>
          </a:p>
        </p:txBody>
      </p:sp>
    </p:spTree>
    <p:extLst>
      <p:ext uri="{BB962C8B-B14F-4D97-AF65-F5344CB8AC3E}">
        <p14:creationId xmlns:p14="http://schemas.microsoft.com/office/powerpoint/2010/main" val="84329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BBE0-8BBA-BF4F-B818-A19A86B243E6}"/>
              </a:ext>
            </a:extLst>
          </p:cNvPr>
          <p:cNvSpPr>
            <a:spLocks noGrp="1"/>
          </p:cNvSpPr>
          <p:nvPr>
            <p:ph type="title"/>
          </p:nvPr>
        </p:nvSpPr>
        <p:spPr/>
        <p:txBody>
          <a:bodyPr/>
          <a:lstStyle/>
          <a:p>
            <a:pPr algn="ctr"/>
            <a:r>
              <a:rPr lang="en-US" b="1" u="sng" dirty="0">
                <a:latin typeface="Times New Roman" charset="0"/>
                <a:ea typeface="Times New Roman" charset="0"/>
                <a:cs typeface="Times New Roman" charset="0"/>
              </a:rPr>
              <a:t>DTBi SERVICES CONT…</a:t>
            </a:r>
            <a:endParaRPr lang="en-US" dirty="0"/>
          </a:p>
        </p:txBody>
      </p:sp>
      <p:sp>
        <p:nvSpPr>
          <p:cNvPr id="3" name="Content Placeholder 2">
            <a:extLst>
              <a:ext uri="{FF2B5EF4-FFF2-40B4-BE49-F238E27FC236}">
                <a16:creationId xmlns:a16="http://schemas.microsoft.com/office/drawing/2014/main" id="{D9B74D96-EA83-DB48-B22E-63E35CBDFCC7}"/>
              </a:ext>
            </a:extLst>
          </p:cNvPr>
          <p:cNvSpPr>
            <a:spLocks noGrp="1"/>
          </p:cNvSpPr>
          <p:nvPr>
            <p:ph idx="1"/>
          </p:nvPr>
        </p:nvSpPr>
        <p:spPr/>
        <p:txBody>
          <a:bodyPr>
            <a:normAutofit fontScale="92500" lnSpcReduction="20000"/>
          </a:bodyPr>
          <a:lstStyle/>
          <a:p>
            <a:pPr marL="0" lvl="0" indent="0" algn="just">
              <a:buNone/>
            </a:pPr>
            <a:r>
              <a:rPr lang="en-US" b="1" dirty="0"/>
              <a:t>Training Programs; </a:t>
            </a:r>
            <a:r>
              <a:rPr lang="en-US" dirty="0"/>
              <a:t>DTBi conducts different technical and business training programs to enhance their business and technical capabilities these include</a:t>
            </a:r>
          </a:p>
          <a:p>
            <a:pPr lvl="0" algn="just"/>
            <a:r>
              <a:rPr lang="en-US" dirty="0"/>
              <a:t>Training on Marketing and conducting market research</a:t>
            </a:r>
          </a:p>
          <a:p>
            <a:pPr lvl="0" algn="just"/>
            <a:r>
              <a:rPr lang="en-US" dirty="0"/>
              <a:t>Training on Leadership and Management</a:t>
            </a:r>
          </a:p>
          <a:p>
            <a:pPr lvl="0" algn="just"/>
            <a:r>
              <a:rPr lang="en-US" dirty="0"/>
              <a:t>Training on Revenue and Taxes Law</a:t>
            </a:r>
          </a:p>
          <a:p>
            <a:pPr lvl="0" algn="just"/>
            <a:r>
              <a:rPr lang="en-US" dirty="0"/>
              <a:t>Training on Business Planning, Pitch Development and Pitching</a:t>
            </a:r>
          </a:p>
          <a:p>
            <a:pPr lvl="0" algn="just"/>
            <a:r>
              <a:rPr lang="en-US" dirty="0"/>
              <a:t>Training on customer services and product quality assurance</a:t>
            </a:r>
          </a:p>
          <a:p>
            <a:pPr lvl="0" algn="just"/>
            <a:r>
              <a:rPr lang="en-US" dirty="0"/>
              <a:t>Technical training are offered on demand because most of the incubatees are tech people. </a:t>
            </a:r>
          </a:p>
          <a:p>
            <a:pPr marL="0" indent="0" algn="just">
              <a:buNone/>
            </a:pPr>
            <a:r>
              <a:rPr lang="en-US" dirty="0"/>
              <a:t>These training programs are set and provided by the experienced experts on a related field and are provided based on incubatees’ needs and or gap.</a:t>
            </a:r>
          </a:p>
        </p:txBody>
      </p:sp>
    </p:spTree>
    <p:extLst>
      <p:ext uri="{BB962C8B-B14F-4D97-AF65-F5344CB8AC3E}">
        <p14:creationId xmlns:p14="http://schemas.microsoft.com/office/powerpoint/2010/main" val="264212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67C7-7991-FF4A-8FCE-D15AE61BEDBF}"/>
              </a:ext>
            </a:extLst>
          </p:cNvPr>
          <p:cNvSpPr>
            <a:spLocks noGrp="1"/>
          </p:cNvSpPr>
          <p:nvPr>
            <p:ph type="title"/>
          </p:nvPr>
        </p:nvSpPr>
        <p:spPr/>
        <p:txBody>
          <a:bodyPr/>
          <a:lstStyle/>
          <a:p>
            <a:pPr algn="ctr"/>
            <a:r>
              <a:rPr lang="en-US" b="1" u="sng" dirty="0">
                <a:latin typeface="Times New Roman" charset="0"/>
                <a:ea typeface="Times New Roman" charset="0"/>
                <a:cs typeface="Times New Roman" charset="0"/>
              </a:rPr>
              <a:t>DTBi SERVICES CONT…</a:t>
            </a:r>
            <a:endParaRPr lang="en-US" dirty="0"/>
          </a:p>
        </p:txBody>
      </p:sp>
      <p:sp>
        <p:nvSpPr>
          <p:cNvPr id="3" name="Content Placeholder 2">
            <a:extLst>
              <a:ext uri="{FF2B5EF4-FFF2-40B4-BE49-F238E27FC236}">
                <a16:creationId xmlns:a16="http://schemas.microsoft.com/office/drawing/2014/main" id="{AF92FFC4-C5D9-044D-984B-2A2088E47717}"/>
              </a:ext>
            </a:extLst>
          </p:cNvPr>
          <p:cNvSpPr>
            <a:spLocks noGrp="1"/>
          </p:cNvSpPr>
          <p:nvPr>
            <p:ph idx="1"/>
          </p:nvPr>
        </p:nvSpPr>
        <p:spPr/>
        <p:txBody>
          <a:bodyPr>
            <a:normAutofit lnSpcReduction="10000"/>
          </a:bodyPr>
          <a:lstStyle/>
          <a:p>
            <a:pPr marL="0" lvl="0" indent="0" algn="just">
              <a:buNone/>
            </a:pPr>
            <a:r>
              <a:rPr lang="en-US" b="1" dirty="0"/>
              <a:t>Coaching and Mentorship; </a:t>
            </a:r>
            <a:r>
              <a:rPr lang="en-US" dirty="0"/>
              <a:t>DTBi provided coaching and mentorship services to its incubatees to improve their business perspectives and sharpen their solutions to suit the needs of the market and also to prepare them as digital innovation companies. DTBi provides mentorship in the following areas. </a:t>
            </a:r>
          </a:p>
          <a:p>
            <a:pPr lvl="0" algn="just"/>
            <a:r>
              <a:rPr lang="en-US" dirty="0"/>
              <a:t>Technical support</a:t>
            </a:r>
          </a:p>
          <a:p>
            <a:pPr lvl="0" algn="just"/>
            <a:r>
              <a:rPr lang="en-US" dirty="0"/>
              <a:t>Business Management support</a:t>
            </a:r>
          </a:p>
          <a:p>
            <a:pPr lvl="0" algn="just"/>
            <a:r>
              <a:rPr lang="en-US" dirty="0"/>
              <a:t>Mindset change</a:t>
            </a:r>
          </a:p>
          <a:p>
            <a:pPr lvl="0" algn="just"/>
            <a:r>
              <a:rPr lang="en-US" dirty="0"/>
              <a:t>Product development</a:t>
            </a:r>
          </a:p>
          <a:p>
            <a:pPr lvl="0" algn="just"/>
            <a:r>
              <a:rPr lang="en-US" dirty="0"/>
              <a:t>Intellectual Property Rights (IP)</a:t>
            </a:r>
          </a:p>
        </p:txBody>
      </p:sp>
    </p:spTree>
    <p:extLst>
      <p:ext uri="{BB962C8B-B14F-4D97-AF65-F5344CB8AC3E}">
        <p14:creationId xmlns:p14="http://schemas.microsoft.com/office/powerpoint/2010/main" val="86132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05A2-79EF-AE45-AB2A-8410CDE142F2}"/>
              </a:ext>
            </a:extLst>
          </p:cNvPr>
          <p:cNvSpPr>
            <a:spLocks noGrp="1"/>
          </p:cNvSpPr>
          <p:nvPr>
            <p:ph type="title"/>
          </p:nvPr>
        </p:nvSpPr>
        <p:spPr/>
        <p:txBody>
          <a:bodyPr/>
          <a:lstStyle/>
          <a:p>
            <a:pPr algn="ctr"/>
            <a:r>
              <a:rPr lang="en-US" b="1" u="sng" dirty="0">
                <a:latin typeface="Times New Roman" charset="0"/>
                <a:ea typeface="Times New Roman" charset="0"/>
                <a:cs typeface="Times New Roman" charset="0"/>
              </a:rPr>
              <a:t>DTBi SERVICES CONT…</a:t>
            </a:r>
            <a:endParaRPr lang="en-US" dirty="0"/>
          </a:p>
        </p:txBody>
      </p:sp>
      <p:sp>
        <p:nvSpPr>
          <p:cNvPr id="3" name="Content Placeholder 2">
            <a:extLst>
              <a:ext uri="{FF2B5EF4-FFF2-40B4-BE49-F238E27FC236}">
                <a16:creationId xmlns:a16="http://schemas.microsoft.com/office/drawing/2014/main" id="{203354B5-05D5-0743-BD2D-D6C53A823B65}"/>
              </a:ext>
            </a:extLst>
          </p:cNvPr>
          <p:cNvSpPr>
            <a:spLocks noGrp="1"/>
          </p:cNvSpPr>
          <p:nvPr>
            <p:ph idx="1"/>
          </p:nvPr>
        </p:nvSpPr>
        <p:spPr/>
        <p:txBody>
          <a:bodyPr/>
          <a:lstStyle/>
          <a:p>
            <a:pPr marL="0" lvl="0" indent="0" algn="just">
              <a:buNone/>
            </a:pPr>
            <a:r>
              <a:rPr lang="en-US" b="1" dirty="0"/>
              <a:t>Legal support; </a:t>
            </a:r>
            <a:r>
              <a:rPr lang="en-US" dirty="0"/>
              <a:t>On the other side of legal support, DTBi helps innovators on the following;</a:t>
            </a:r>
          </a:p>
          <a:p>
            <a:pPr lvl="0" algn="just"/>
            <a:r>
              <a:rPr lang="en-US" dirty="0"/>
              <a:t>IP documentation and registration</a:t>
            </a:r>
          </a:p>
          <a:p>
            <a:pPr lvl="0" algn="just"/>
            <a:r>
              <a:rPr lang="en-US" dirty="0"/>
              <a:t>Patenting and Copyrighting</a:t>
            </a:r>
          </a:p>
          <a:p>
            <a:pPr lvl="0" algn="just"/>
            <a:r>
              <a:rPr lang="en-US" dirty="0"/>
              <a:t>Contract negotiation and signing</a:t>
            </a:r>
          </a:p>
          <a:p>
            <a:pPr lvl="0" algn="just"/>
            <a:r>
              <a:rPr lang="en-US" dirty="0"/>
              <a:t>Business/Company Registration</a:t>
            </a:r>
          </a:p>
        </p:txBody>
      </p:sp>
    </p:spTree>
    <p:extLst>
      <p:ext uri="{BB962C8B-B14F-4D97-AF65-F5344CB8AC3E}">
        <p14:creationId xmlns:p14="http://schemas.microsoft.com/office/powerpoint/2010/main" val="517130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0941-54BD-D441-B448-A90518A8A587}"/>
              </a:ext>
            </a:extLst>
          </p:cNvPr>
          <p:cNvSpPr>
            <a:spLocks noGrp="1"/>
          </p:cNvSpPr>
          <p:nvPr>
            <p:ph type="title"/>
          </p:nvPr>
        </p:nvSpPr>
        <p:spPr/>
        <p:txBody>
          <a:bodyPr/>
          <a:lstStyle/>
          <a:p>
            <a:pPr algn="ctr"/>
            <a:r>
              <a:rPr lang="en-US" b="1" u="sng" dirty="0">
                <a:latin typeface="Times New Roman" charset="0"/>
                <a:ea typeface="Times New Roman" charset="0"/>
                <a:cs typeface="Times New Roman" charset="0"/>
              </a:rPr>
              <a:t>DTBi SERVICES CONT…</a:t>
            </a:r>
            <a:endParaRPr lang="en-US" dirty="0"/>
          </a:p>
        </p:txBody>
      </p:sp>
      <p:sp>
        <p:nvSpPr>
          <p:cNvPr id="3" name="Content Placeholder 2">
            <a:extLst>
              <a:ext uri="{FF2B5EF4-FFF2-40B4-BE49-F238E27FC236}">
                <a16:creationId xmlns:a16="http://schemas.microsoft.com/office/drawing/2014/main" id="{D7F5A7D8-D902-AA4B-BCD0-F745D9701820}"/>
              </a:ext>
            </a:extLst>
          </p:cNvPr>
          <p:cNvSpPr>
            <a:spLocks noGrp="1"/>
          </p:cNvSpPr>
          <p:nvPr>
            <p:ph idx="1"/>
          </p:nvPr>
        </p:nvSpPr>
        <p:spPr>
          <a:xfrm>
            <a:off x="838200" y="1838504"/>
            <a:ext cx="10515600" cy="4351338"/>
          </a:xfrm>
        </p:spPr>
        <p:txBody>
          <a:bodyPr>
            <a:normAutofit/>
          </a:bodyPr>
          <a:lstStyle/>
          <a:p>
            <a:pPr marL="0" lvl="0" indent="0" algn="just">
              <a:buNone/>
            </a:pPr>
            <a:r>
              <a:rPr lang="en-US" b="1" dirty="0"/>
              <a:t>Networking; </a:t>
            </a:r>
          </a:p>
          <a:p>
            <a:pPr marL="0" lvl="0" indent="0" algn="just">
              <a:buNone/>
            </a:pPr>
            <a:endParaRPr lang="en-US" dirty="0"/>
          </a:p>
          <a:p>
            <a:pPr marL="0" indent="0" algn="just"/>
            <a:r>
              <a:rPr lang="en-US" dirty="0"/>
              <a:t>DTBi assists incubatees to network with potential stakeholders for promotion of their innovative solutions by strategically participating in different forums, meetings, events, programs and projects. </a:t>
            </a:r>
          </a:p>
          <a:p>
            <a:pPr marL="0" indent="0" algn="just"/>
            <a:r>
              <a:rPr lang="en-US" dirty="0"/>
              <a:t>Through this efforts DTBi has been able to support most of its incubatees to improve their products/services and in acquiring market through events such as; Innovation week and Traders event (7/7).</a:t>
            </a:r>
          </a:p>
          <a:p>
            <a:pPr algn="just"/>
            <a:endParaRPr lang="en-US" dirty="0"/>
          </a:p>
        </p:txBody>
      </p:sp>
    </p:spTree>
    <p:extLst>
      <p:ext uri="{BB962C8B-B14F-4D97-AF65-F5344CB8AC3E}">
        <p14:creationId xmlns:p14="http://schemas.microsoft.com/office/powerpoint/2010/main" val="262622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6229-6869-2E41-BA8F-41C5324D084B}"/>
              </a:ext>
            </a:extLst>
          </p:cNvPr>
          <p:cNvSpPr>
            <a:spLocks noGrp="1"/>
          </p:cNvSpPr>
          <p:nvPr>
            <p:ph type="title"/>
          </p:nvPr>
        </p:nvSpPr>
        <p:spPr/>
        <p:txBody>
          <a:bodyPr/>
          <a:lstStyle/>
          <a:p>
            <a:pPr algn="ctr"/>
            <a:r>
              <a:rPr lang="en-US" b="1" u="sng" dirty="0">
                <a:latin typeface="Times New Roman" charset="0"/>
                <a:ea typeface="Times New Roman" charset="0"/>
                <a:cs typeface="Times New Roman" charset="0"/>
              </a:rPr>
              <a:t>DTBi SERVICES CONT…</a:t>
            </a:r>
            <a:endParaRPr lang="en-US" dirty="0"/>
          </a:p>
        </p:txBody>
      </p:sp>
      <p:sp>
        <p:nvSpPr>
          <p:cNvPr id="3" name="Content Placeholder 2">
            <a:extLst>
              <a:ext uri="{FF2B5EF4-FFF2-40B4-BE49-F238E27FC236}">
                <a16:creationId xmlns:a16="http://schemas.microsoft.com/office/drawing/2014/main" id="{FFD7C588-6212-7C4D-B601-C7C2CDD1DA7D}"/>
              </a:ext>
            </a:extLst>
          </p:cNvPr>
          <p:cNvSpPr>
            <a:spLocks noGrp="1"/>
          </p:cNvSpPr>
          <p:nvPr>
            <p:ph idx="1"/>
          </p:nvPr>
        </p:nvSpPr>
        <p:spPr/>
        <p:txBody>
          <a:bodyPr/>
          <a:lstStyle/>
          <a:p>
            <a:pPr marL="0" lvl="0" indent="0" algn="just">
              <a:buNone/>
            </a:pPr>
            <a:r>
              <a:rPr lang="en-US" b="1" dirty="0"/>
              <a:t>Market Linkages</a:t>
            </a:r>
            <a:endParaRPr lang="en-US" dirty="0"/>
          </a:p>
          <a:p>
            <a:pPr marL="0" indent="0" algn="just">
              <a:buNone/>
            </a:pPr>
            <a:r>
              <a:rPr lang="en-US" dirty="0"/>
              <a:t>DTBi also links its incubatees with potential market and consumers of their innovation. Since the establishment of DTBi, number of incubatees linked to their potential buyers. </a:t>
            </a:r>
            <a:r>
              <a:rPr lang="en-US" dirty="0" err="1"/>
              <a:t>Wilbroad</a:t>
            </a:r>
            <a:r>
              <a:rPr lang="en-US" dirty="0"/>
              <a:t> Nyirenda, </a:t>
            </a:r>
            <a:r>
              <a:rPr lang="en-US" dirty="0" err="1"/>
              <a:t>Geofrey</a:t>
            </a:r>
            <a:r>
              <a:rPr lang="en-US" dirty="0"/>
              <a:t> </a:t>
            </a:r>
            <a:r>
              <a:rPr lang="en-US" dirty="0" err="1"/>
              <a:t>Magila</a:t>
            </a:r>
            <a:r>
              <a:rPr lang="en-US" dirty="0"/>
              <a:t> and </a:t>
            </a:r>
            <a:r>
              <a:rPr lang="en-US" dirty="0" err="1"/>
              <a:t>Ahadi</a:t>
            </a:r>
            <a:r>
              <a:rPr lang="en-US" dirty="0"/>
              <a:t> </a:t>
            </a:r>
            <a:r>
              <a:rPr lang="en-US" dirty="0" err="1"/>
              <a:t>Katera</a:t>
            </a:r>
            <a:r>
              <a:rPr lang="en-US" dirty="0"/>
              <a:t> are few references of incubatees DTBi benefited from this service. Market Linkage service has strengthened the incubatees-incubator relationship and prototypes for their potential markets.</a:t>
            </a:r>
          </a:p>
          <a:p>
            <a:pPr algn="just"/>
            <a:endParaRPr lang="en-US" dirty="0"/>
          </a:p>
        </p:txBody>
      </p:sp>
    </p:spTree>
    <p:extLst>
      <p:ext uri="{BB962C8B-B14F-4D97-AF65-F5344CB8AC3E}">
        <p14:creationId xmlns:p14="http://schemas.microsoft.com/office/powerpoint/2010/main" val="37451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8B9EBA-CED0-C54E-B7F7-BCD9821154ED}"/>
              </a:ext>
            </a:extLst>
          </p:cNvPr>
          <p:cNvSpPr/>
          <p:nvPr/>
        </p:nvSpPr>
        <p:spPr>
          <a:xfrm>
            <a:off x="478971" y="1548675"/>
            <a:ext cx="11234057" cy="3046988"/>
          </a:xfrm>
          <a:prstGeom prst="rect">
            <a:avLst/>
          </a:prstGeom>
        </p:spPr>
        <p:txBody>
          <a:bodyPr wrap="square">
            <a:spAutoFit/>
          </a:bodyPr>
          <a:lstStyle/>
          <a:p>
            <a:pPr algn="ctr">
              <a:spcAft>
                <a:spcPts val="0"/>
              </a:spcAft>
            </a:pPr>
            <a:r>
              <a:rPr lang="en-US" sz="9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ON-GOING PROJECTS</a:t>
            </a:r>
            <a:endParaRPr lang="en-US" sz="96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2021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18586</TotalTime>
  <Words>907</Words>
  <Application>Microsoft Macintosh PowerPoint</Application>
  <PresentationFormat>Widescreen</PresentationFormat>
  <Paragraphs>82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Constantia</vt:lpstr>
      <vt:lpstr>Times New Roman</vt:lpstr>
      <vt:lpstr>Office Theme</vt:lpstr>
      <vt:lpstr>PowerPoint Presentation</vt:lpstr>
      <vt:lpstr>PowerPoint Presentation</vt:lpstr>
      <vt:lpstr>DTBi SERVICES</vt:lpstr>
      <vt:lpstr>DTBi SERVICES CONT…</vt:lpstr>
      <vt:lpstr>DTBi SERVICES CONT…</vt:lpstr>
      <vt:lpstr>DTBi SERVICES CONT…</vt:lpstr>
      <vt:lpstr>DTBi SERVICES CONT…</vt:lpstr>
      <vt:lpstr>DTBi SERVICES CONT…</vt:lpstr>
      <vt:lpstr>PowerPoint Presentation</vt:lpstr>
      <vt:lpstr>PRE-PAID WATER METER PROJECT</vt:lpstr>
      <vt:lpstr>PRE-PAID WATER METER PROJECT</vt:lpstr>
      <vt:lpstr>HUBIQUITOUS PROJECT</vt:lpstr>
      <vt:lpstr>PowerPoint Presentation</vt:lpstr>
      <vt:lpstr>FUTURE STEM BUSINESS LEADER PROJECT</vt:lpstr>
      <vt:lpstr>PowerPoint Presentation</vt:lpstr>
      <vt:lpstr>WAZIHUB PROJECT</vt:lpstr>
      <vt:lpstr>PowerPoint Presentation</vt:lpstr>
      <vt:lpstr>DLi CHALLENGE PROJECT</vt:lpstr>
      <vt:lpstr>TANZAiCT PROJECT</vt:lpstr>
      <vt:lpstr>CODE LIKE A GIRL PROJECT</vt:lpstr>
      <vt:lpstr>TADIYE PROJECT</vt:lpstr>
      <vt:lpstr>AFRICA CODE WEEK PROJECT</vt:lpstr>
      <vt:lpstr>DRONES PROJECT</vt:lpstr>
      <vt:lpstr>VIRTUAL INCUBATION PROJECT</vt:lpstr>
      <vt:lpstr>INNOVATION FUND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96</cp:revision>
  <dcterms:created xsi:type="dcterms:W3CDTF">2022-05-08T15:13:02Z</dcterms:created>
  <dcterms:modified xsi:type="dcterms:W3CDTF">2022-07-18T05:48:36Z</dcterms:modified>
</cp:coreProperties>
</file>