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76" r:id="rId33"/>
    <p:sldId id="287" r:id="rId34"/>
    <p:sldId id="277" r:id="rId35"/>
    <p:sldId id="288" r:id="rId36"/>
    <p:sldId id="295" r:id="rId37"/>
    <p:sldId id="297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/>
    <p:restoredTop sz="94585"/>
  </p:normalViewPr>
  <p:slideViewPr>
    <p:cSldViewPr snapToGrid="0" snapToObjects="1">
      <p:cViewPr varScale="1">
        <p:scale>
          <a:sx n="76" d="100"/>
          <a:sy n="76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403-8F80-6742-9A18-5A1D4737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D1D5-F2CB-B249-870F-3FA97C2B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C176-9EC7-E943-AB6C-D91FD56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776C-FACE-2746-967A-4B5BA69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9A98-9E8C-9241-B412-4B63EB56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794-35EE-C841-BD04-485E432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13EAB-DCBF-5447-B219-940D99A5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C002-798E-7A4B-BA9E-4370658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EFED-AD62-1246-8A71-717234A8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B1ED-9ADB-0C48-80F7-2B4F73CF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4A23F-9B09-3749-9E84-C6F594FD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966BC-C592-E44B-AA19-3D056CA1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A178-6258-4A40-ADCD-7F4DE83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ACEB-7B14-B840-A845-60740D6B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BABC-E6A1-E548-90BE-27A5DD27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A4BB-6B9E-3D46-891E-F92E131E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EE9-FB84-FD44-97E0-4B0D48FC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BBB0-63BD-E44A-8A8A-A1CB326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77C2-B642-AC42-8090-E35E7DAD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6289-D05E-5541-AA43-8A9AA18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1FB-D83E-AB40-8AFE-BD46CC3F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7F04-C2B6-1049-A48A-D93AD824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DD65-E791-2C46-B650-6EE1DC69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8979-59A4-7C45-875D-4D73E9D7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4795-2CF8-5949-96E1-87A8A44D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78EF-9827-7E42-A74E-2EA526CF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43F8-7794-B644-9476-4B5FD5310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F724-87F1-1B47-9FAC-8AD1195D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DBE8-D069-9949-81E0-F16A4B8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F3C2-8C73-A047-B762-F32C9B75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1875-9299-5942-9522-1350375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893F-1474-0643-9A8C-C060838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ADA6-540D-1248-8949-A8D7B5DD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F868-1B5E-F047-A6F2-C0933B7F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3A440-533C-BC47-B2CE-A082D0C4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1A373-AC19-0D46-B22E-0DC42BBB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A065D-AECB-BA47-98C8-00C41C59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80F3A-4F45-6E4D-A2E7-97D8B850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15F67-466A-F145-9DB9-09C6665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44A-1723-954F-B897-409A272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83FD-311F-9243-8586-998F59A6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BEB3-216D-A74A-BD7F-3B8E5C4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EA88-5E27-BB41-9B42-89E9370F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20119-9C39-0140-BB74-B8517F0C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F292B-9195-FA4B-993E-FF3B4E39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7DEDB-E78D-DB46-A801-4F4BA7B8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88D7-CA70-8047-9296-3F79536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D529-03D7-9C4C-B6D4-6E91C5F0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A255-3417-7342-8B92-842ED801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C8B86-4251-7841-8F27-84C7145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7188-C02F-3040-9B5E-2943D3C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B4E7-36E3-9D4A-8E07-3EFB42FF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7445-E9A5-3545-AB22-8F653F6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A21F3-C919-0740-86F5-EF4C7873A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65600-472B-0847-91C2-ADB48A458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1DFD-402E-6C4F-BBCC-769255C9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6829-2E10-884F-80E6-9678630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58C9-4B80-994B-BCC8-8AE1E71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F05AF-84DC-3447-82C3-CE834A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C2B3-A0FD-B240-8217-2D5F2D64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648C-C780-FB4B-BC2E-47C860A5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488-FB51-C141-917D-4271FF176AC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DCE5-9F7A-F142-BE87-27364604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B37D-59A4-C249-9C9A-E6EBDE76B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amwild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" TargetMode="External"/><Relationship Id="rId7" Type="http://schemas.openxmlformats.org/officeDocument/2006/relationships/hyperlink" Target="https://www.nodejitsu.com/" TargetMode="External"/><Relationship Id="rId2" Type="http://schemas.openxmlformats.org/officeDocument/2006/relationships/hyperlink" Target="https://modulu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yent.com/" TargetMode="External"/><Relationship Id="rId5" Type="http://schemas.openxmlformats.org/officeDocument/2006/relationships/hyperlink" Target="https://c9.io/" TargetMode="External"/><Relationship Id="rId4" Type="http://schemas.openxmlformats.org/officeDocument/2006/relationships/hyperlink" Target="https://www.heroku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getting-started-with-nodejs#introduc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ars/create-react-app-buildpack.gi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abeljs.io/rep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F4D-B541-904E-9195-044A6C1B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74A98-B814-134C-85AD-AC6A8B14C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Wilda </a:t>
            </a:r>
            <a:r>
              <a:rPr lang="en-US" dirty="0" err="1"/>
              <a:t>Yulianto</a:t>
            </a:r>
            <a:endParaRPr lang="en-US" dirty="0"/>
          </a:p>
          <a:p>
            <a:r>
              <a:rPr lang="en-US" dirty="0" err="1"/>
              <a:t>Rekayasa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217677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4354-ACB1-7B48-BA7C-9BD7D26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dan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6B2-3A99-BA40-A3A6-DE6C2628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latin typeface="Century Gothic (Headings)"/>
                <a:cs typeface="Courier New" panose="02070309020205020404" pitchFamily="49" charset="0"/>
              </a:rPr>
              <a:t>create </a:t>
            </a:r>
            <a:r>
              <a:rPr lang="en-US" sz="1400" dirty="0" err="1">
                <a:latin typeface="Century Gothic (Headings)"/>
                <a:cs typeface="Courier New" panose="02070309020205020404" pitchFamily="49" charset="0"/>
              </a:rPr>
              <a:t>webpack.config.js</a:t>
            </a: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config =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entry: './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path:'/',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filename: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bundle.js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inline: true,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port: 8080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module: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loaders: [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  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exclude: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loader: 'babel-loader',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query: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presets: ['es2015', 'react']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config;</a:t>
            </a:r>
          </a:p>
        </p:txBody>
      </p:sp>
    </p:spTree>
    <p:extLst>
      <p:ext uri="{BB962C8B-B14F-4D97-AF65-F5344CB8AC3E}">
        <p14:creationId xmlns:p14="http://schemas.microsoft.com/office/powerpoint/2010/main" val="26378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F71A-362B-3346-89DD-C9003C03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dan Loaders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DD25305-2DDC-3D4F-955A-23C5B06803D2}"/>
              </a:ext>
            </a:extLst>
          </p:cNvPr>
          <p:cNvSpPr txBox="1">
            <a:spLocks/>
          </p:cNvSpPr>
          <p:nvPr/>
        </p:nvSpPr>
        <p:spPr>
          <a:xfrm>
            <a:off x="827700" y="1600201"/>
            <a:ext cx="6711654" cy="485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edit package.json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"scripts": {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  "start": "webpack-dev-server --hot"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  "test": "echo \"Error: no test specified\" &amp;&amp; exit 1"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},</a:t>
            </a: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600"/>
          </a:p>
          <a:p>
            <a:r>
              <a:rPr lang="en-US" sz="1600"/>
              <a:t>npm start</a:t>
            </a:r>
            <a:endParaRPr lang="en-US" sz="160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965C75F-27DF-8E4B-9EDF-B6A23BA4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39" y="3130083"/>
            <a:ext cx="2897110" cy="219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&lt;!DOCTYPE html&gt;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"en"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&lt;meta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charset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"UTF-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8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&lt;title&gt;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React 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&lt;/title&gt;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&lt;div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"app"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&gt;&lt;/div&gt;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src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"index.js"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       &lt;/body&gt;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E7611D8-923C-7C4E-B19A-9045E4B8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303" y="3123621"/>
            <a:ext cx="2785760" cy="20069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'react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’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()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{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&lt;div&gt;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Hello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World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!!!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div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}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default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A388A5C-F10A-E142-983C-B3664020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117" y="3123621"/>
            <a:ext cx="3111686" cy="12682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'react-dom'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'./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a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pp.jsx'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/&gt;,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document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getElementById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'app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'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B3838-33A1-2047-AE9A-F04A9266F092}"/>
              </a:ext>
            </a:extLst>
          </p:cNvPr>
          <p:cNvSpPr txBox="1"/>
          <p:nvPr/>
        </p:nvSpPr>
        <p:spPr>
          <a:xfrm>
            <a:off x="2963474" y="3057689"/>
            <a:ext cx="11492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index.html</a:t>
            </a:r>
            <a:endParaRPr lang="th-TH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26D9F-F687-1C4C-8EA8-CBAEC5B73A61}"/>
              </a:ext>
            </a:extLst>
          </p:cNvPr>
          <p:cNvSpPr txBox="1"/>
          <p:nvPr/>
        </p:nvSpPr>
        <p:spPr>
          <a:xfrm>
            <a:off x="6096000" y="2985264"/>
            <a:ext cx="9207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app.jsx</a:t>
            </a:r>
            <a:endParaRPr lang="th-TH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9EEC4-FD0D-2549-B85C-E85D1FC5155F}"/>
              </a:ext>
            </a:extLst>
          </p:cNvPr>
          <p:cNvSpPr txBox="1"/>
          <p:nvPr/>
        </p:nvSpPr>
        <p:spPr>
          <a:xfrm>
            <a:off x="9398521" y="2985263"/>
            <a:ext cx="83241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main.js</a:t>
            </a:r>
            <a:endParaRPr lang="th-TH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17CC3-DB5F-044C-9B34-1C176BD9F961}"/>
              </a:ext>
            </a:extLst>
          </p:cNvPr>
          <p:cNvSpPr txBox="1"/>
          <p:nvPr/>
        </p:nvSpPr>
        <p:spPr>
          <a:xfrm>
            <a:off x="7942813" y="5508833"/>
            <a:ext cx="1952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modify in </a:t>
            </a:r>
            <a:r>
              <a:rPr lang="en-US" sz="1400" dirty="0" err="1"/>
              <a:t>app.jsx</a:t>
            </a:r>
            <a:r>
              <a:rPr lang="en-US" sz="1400" dirty="0"/>
              <a:t> and check result at browser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92555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DB96-7571-3843-9DCB-7B6D313A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69BB-6136-C34B-BF6E-9501F5E7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779" y="1350312"/>
            <a:ext cx="4841216" cy="57002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import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from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'react'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App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       &lt;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&lt;h1&gt;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h1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&lt;h2&gt;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h2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&lt;p&gt;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The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content text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!!!&lt;/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p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export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default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App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>
                <a:latin typeface="Courier New" panose="02070309020205020404" pitchFamily="49" charset="0"/>
              </a:rPr>
              <a:t> </a:t>
            </a:r>
            <a:endParaRPr lang="th-TH" altLang="th-TH" sz="1200" dirty="0"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F512D-EE90-9044-808F-2901DA7E822D}"/>
              </a:ext>
            </a:extLst>
          </p:cNvPr>
          <p:cNvSpPr/>
          <p:nvPr/>
        </p:nvSpPr>
        <p:spPr>
          <a:xfrm>
            <a:off x="1992047" y="3797370"/>
            <a:ext cx="4684819" cy="10139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FA627-A577-8740-B6CD-CE1AF3EFAD17}"/>
              </a:ext>
            </a:extLst>
          </p:cNvPr>
          <p:cNvSpPr/>
          <p:nvPr/>
        </p:nvSpPr>
        <p:spPr>
          <a:xfrm>
            <a:off x="1992046" y="4926384"/>
            <a:ext cx="4684820" cy="16413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FED34-D730-DD46-A84A-939479F3E88E}"/>
              </a:ext>
            </a:extLst>
          </p:cNvPr>
          <p:cNvCxnSpPr/>
          <p:nvPr/>
        </p:nvCxnSpPr>
        <p:spPr>
          <a:xfrm flipV="1">
            <a:off x="2602809" y="2656634"/>
            <a:ext cx="271604" cy="124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8CA6C7-FE1C-A64E-9BBD-0A3F3E03A132}"/>
              </a:ext>
            </a:extLst>
          </p:cNvPr>
          <p:cNvCxnSpPr/>
          <p:nvPr/>
        </p:nvCxnSpPr>
        <p:spPr>
          <a:xfrm flipV="1">
            <a:off x="3136964" y="2882971"/>
            <a:ext cx="99588" cy="204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7D261B-F010-A549-8AB5-30BF67AD26F2}"/>
              </a:ext>
            </a:extLst>
          </p:cNvPr>
          <p:cNvSpPr txBox="1"/>
          <p:nvPr/>
        </p:nvSpPr>
        <p:spPr>
          <a:xfrm>
            <a:off x="7287983" y="2167747"/>
            <a:ext cx="27884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Prakteknya</a:t>
            </a:r>
            <a:r>
              <a:rPr lang="en-US" dirty="0"/>
              <a:t>, Header dan Content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dalan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export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70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4DC6-922F-CA4D-B579-A042997F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passing (props vs. state)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EC96-DB48-1A47-BFA4-E5263EE4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obyek</a:t>
            </a:r>
            <a:r>
              <a:rPr lang="en-US" dirty="0"/>
              <a:t> data passing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  <a:p>
            <a:pPr lvl="1"/>
            <a:r>
              <a:rPr lang="en-US" dirty="0"/>
              <a:t>Props</a:t>
            </a:r>
          </a:p>
          <a:p>
            <a:pPr lvl="2"/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lvl="2"/>
            <a:r>
              <a:rPr lang="en-US" dirty="0"/>
              <a:t>Immutable</a:t>
            </a:r>
          </a:p>
          <a:p>
            <a:pPr lvl="3"/>
            <a:r>
              <a:rPr lang="en-US" b="1" dirty="0"/>
              <a:t>Props CANNOT</a:t>
            </a:r>
            <a:r>
              <a:rPr lang="en-US" dirty="0"/>
              <a:t> be </a:t>
            </a:r>
            <a:r>
              <a:rPr lang="en-US" b="1" dirty="0"/>
              <a:t>CHANGED</a:t>
            </a:r>
            <a:r>
              <a:rPr lang="en-US" dirty="0"/>
              <a:t> inside a component </a:t>
            </a:r>
          </a:p>
          <a:p>
            <a:pPr lvl="4"/>
            <a:r>
              <a:rPr lang="en-US" dirty="0"/>
              <a:t>Single source of the truth</a:t>
            </a:r>
          </a:p>
          <a:p>
            <a:pPr lvl="3"/>
            <a:r>
              <a:rPr lang="en-US" dirty="0"/>
              <a:t>Fixed throughout the component</a:t>
            </a:r>
          </a:p>
          <a:p>
            <a:pPr lvl="1"/>
            <a:r>
              <a:rPr lang="en-US" dirty="0"/>
              <a:t>State</a:t>
            </a:r>
          </a:p>
          <a:p>
            <a:pPr lvl="2"/>
            <a:r>
              <a:rPr lang="en-US" dirty="0"/>
              <a:t>Reside within component</a:t>
            </a:r>
          </a:p>
          <a:p>
            <a:pPr lvl="2"/>
            <a:r>
              <a:rPr lang="en-US" dirty="0"/>
              <a:t>Mutable</a:t>
            </a:r>
          </a:p>
          <a:p>
            <a:pPr lvl="3"/>
            <a:r>
              <a:rPr lang="en-US" dirty="0"/>
              <a:t>State</a:t>
            </a:r>
            <a:r>
              <a:rPr lang="en-US" b="1" dirty="0"/>
              <a:t> CAN</a:t>
            </a:r>
            <a:r>
              <a:rPr lang="en-US" dirty="0"/>
              <a:t> be </a:t>
            </a:r>
            <a:r>
              <a:rPr lang="en-US" b="1" dirty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695-2C2B-6845-A970-30203F4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2038-41B7-1047-AA6B-ACFEC79E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D3F711-C14A-D54A-B461-F441E2E4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02" y="1822122"/>
            <a:ext cx="5876930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&lt;h1&gt;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 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&lt;/h1&gt;&lt;/div&gt;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800" b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 </a:t>
            </a:r>
            <a:r>
              <a:rPr lang="th-TH" altLang="th-TH" sz="1800" b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800" b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="FooName" </a:t>
            </a:r>
            <a:r>
              <a:rPr lang="th-TH" altLang="th-TH" sz="1800" b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th-TH" altLang="th-TH" dirty="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87E2F-2425-6C4D-AA48-810BDE56B3DD}"/>
              </a:ext>
            </a:extLst>
          </p:cNvPr>
          <p:cNvSpPr/>
          <p:nvPr/>
        </p:nvSpPr>
        <p:spPr>
          <a:xfrm>
            <a:off x="5630258" y="2511158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82BEB8-4E9B-1D47-B151-2F21366B5F8A}"/>
              </a:ext>
            </a:extLst>
          </p:cNvPr>
          <p:cNvSpPr/>
          <p:nvPr/>
        </p:nvSpPr>
        <p:spPr>
          <a:xfrm>
            <a:off x="4652483" y="4510465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7888A-7ADE-EA4B-874D-5FF391790DB9}"/>
              </a:ext>
            </a:extLst>
          </p:cNvPr>
          <p:cNvCxnSpPr/>
          <p:nvPr/>
        </p:nvCxnSpPr>
        <p:spPr>
          <a:xfrm flipV="1">
            <a:off x="6155359" y="3163008"/>
            <a:ext cx="715224" cy="1347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E01062-ECCE-5A41-8DAB-5E40D0BE1DE9}"/>
              </a:ext>
            </a:extLst>
          </p:cNvPr>
          <p:cNvSpPr txBox="1"/>
          <p:nvPr/>
        </p:nvSpPr>
        <p:spPr>
          <a:xfrm>
            <a:off x="7955771" y="4970832"/>
            <a:ext cx="187529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Define a new property ‘name’</a:t>
            </a:r>
            <a:endParaRPr lang="th-TH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5ED9A-5DF9-554E-A4F1-2FCF8954C70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432861" y="5014226"/>
            <a:ext cx="1522910" cy="248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134C-AF8B-9143-8552-E9A8F95A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</a:t>
            </a:r>
            <a:r>
              <a:rPr lang="en-US" dirty="0" err="1"/>
              <a:t>Inisialisasi</a:t>
            </a:r>
            <a:r>
              <a:rPr lang="en-US" dirty="0"/>
              <a:t> dan Update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EBAAAB-DF80-EF4E-9B91-F057261A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669" y="1889412"/>
            <a:ext cx="735902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8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th-TH" altLang="th-TH" sz="1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 {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4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78A07-5097-434E-BE08-85B5673A7CA1}"/>
              </a:ext>
            </a:extLst>
          </p:cNvPr>
          <p:cNvSpPr txBox="1"/>
          <p:nvPr/>
        </p:nvSpPr>
        <p:spPr>
          <a:xfrm>
            <a:off x="8050376" y="3210891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 state object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98F92-F90F-F240-B5A2-DC7FBF6F812D}"/>
              </a:ext>
            </a:extLst>
          </p:cNvPr>
          <p:cNvSpPr txBox="1"/>
          <p:nvPr/>
        </p:nvSpPr>
        <p:spPr>
          <a:xfrm>
            <a:off x="6968482" y="5908848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state object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D82859-A8E3-CE4A-8D8C-EBC74F1C0B2C}"/>
              </a:ext>
            </a:extLst>
          </p:cNvPr>
          <p:cNvCxnSpPr/>
          <p:nvPr/>
        </p:nvCxnSpPr>
        <p:spPr>
          <a:xfrm flipH="1" flipV="1">
            <a:off x="6263758" y="3039838"/>
            <a:ext cx="1863567" cy="48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D8962-17C3-DD47-9CCE-3DB4CDE1263F}"/>
              </a:ext>
            </a:extLst>
          </p:cNvPr>
          <p:cNvCxnSpPr/>
          <p:nvPr/>
        </p:nvCxnSpPr>
        <p:spPr>
          <a:xfrm flipH="1" flipV="1">
            <a:off x="6146063" y="4696902"/>
            <a:ext cx="1258432" cy="116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2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7C4-670F-084D-AA3F-755F1D2D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bind method to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00E00-0D04-CC47-9FBB-7CC042134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69" y="1825625"/>
            <a:ext cx="67217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5592-A1F3-B74D-B876-8D6678AA0083}"/>
              </a:ext>
            </a:extLst>
          </p:cNvPr>
          <p:cNvSpPr txBox="1"/>
          <p:nvPr/>
        </p:nvSpPr>
        <p:spPr>
          <a:xfrm>
            <a:off x="9185795" y="2414582"/>
            <a:ext cx="14576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Have to bind method to ‘App’ context, otherwise a new method will not be known</a:t>
            </a:r>
            <a:endParaRPr lang="th-T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ABCB6-7DD8-F24F-953C-AE9EDC2DF7E8}"/>
              </a:ext>
            </a:extLst>
          </p:cNvPr>
          <p:cNvSpPr txBox="1"/>
          <p:nvPr/>
        </p:nvSpPr>
        <p:spPr>
          <a:xfrm>
            <a:off x="8753910" y="5904931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 the method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10863-4D1E-3340-8742-C294E1ADA795}"/>
              </a:ext>
            </a:extLst>
          </p:cNvPr>
          <p:cNvCxnSpPr/>
          <p:nvPr/>
        </p:nvCxnSpPr>
        <p:spPr>
          <a:xfrm flipH="1" flipV="1">
            <a:off x="7003910" y="2827086"/>
            <a:ext cx="2181885" cy="103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66899-26B9-B24F-9A4D-8A1272F09488}"/>
              </a:ext>
            </a:extLst>
          </p:cNvPr>
          <p:cNvCxnSpPr/>
          <p:nvPr/>
        </p:nvCxnSpPr>
        <p:spPr>
          <a:xfrm flipH="1" flipV="1">
            <a:off x="7194032" y="5208148"/>
            <a:ext cx="1522910" cy="8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AE77CE-123B-9844-B124-B06080920FE7}"/>
              </a:ext>
            </a:extLst>
          </p:cNvPr>
          <p:cNvSpPr txBox="1"/>
          <p:nvPr/>
        </p:nvSpPr>
        <p:spPr>
          <a:xfrm>
            <a:off x="7310500" y="3530638"/>
            <a:ext cx="13230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Define the method to update state</a:t>
            </a:r>
            <a:endParaRPr lang="th-TH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297C5B-3BF2-AD4C-A243-0D9774C4DEE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787590" y="3574029"/>
            <a:ext cx="1522910" cy="495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8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16D6-576F-B942-AA94-DC1456E7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bind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B03E90-E839-DB43-98EC-B21BFA89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79" y="1825625"/>
            <a:ext cx="798777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(e) =&gt;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23C73-6F8F-0E49-920F-891BF616EEAF}"/>
              </a:ext>
            </a:extLst>
          </p:cNvPr>
          <p:cNvSpPr txBox="1"/>
          <p:nvPr/>
        </p:nvSpPr>
        <p:spPr>
          <a:xfrm>
            <a:off x="7292840" y="2549384"/>
            <a:ext cx="253368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Arrow function binds a method automatically</a:t>
            </a:r>
            <a:endParaRPr lang="th-T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91BBA-98DB-0046-9CC4-25AA5DF77781}"/>
              </a:ext>
            </a:extLst>
          </p:cNvPr>
          <p:cNvCxnSpPr/>
          <p:nvPr/>
        </p:nvCxnSpPr>
        <p:spPr>
          <a:xfrm flipH="1">
            <a:off x="5029634" y="2726997"/>
            <a:ext cx="2263206" cy="4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9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023-7081-DD4F-9381-CFBC1A2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dan </a:t>
            </a:r>
            <a:r>
              <a:rPr lang="en-US" dirty="0" err="1"/>
              <a:t>Anak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672A-3189-A049-9DEF-2A37063E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103D7-06BD-294E-83C2-D2285AC9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72" y="1225689"/>
            <a:ext cx="737225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 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 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&lt;Foo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="FooName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7E177-8F8A-1449-A072-E0C3CFA13F5E}"/>
              </a:ext>
            </a:extLst>
          </p:cNvPr>
          <p:cNvSpPr txBox="1"/>
          <p:nvPr/>
        </p:nvSpPr>
        <p:spPr>
          <a:xfrm>
            <a:off x="8563531" y="5901369"/>
            <a:ext cx="224641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Update ‘state’ </a:t>
            </a:r>
            <a:r>
              <a:rPr lang="en-US" sz="1600" dirty="0" err="1"/>
              <a:t>dari</a:t>
            </a:r>
            <a:r>
              <a:rPr lang="en-US" sz="1600" dirty="0"/>
              <a:t> parent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berakibat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endParaRPr lang="th-T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8654E-E41A-0D40-A2F5-E4C6A85B894D}"/>
              </a:ext>
            </a:extLst>
          </p:cNvPr>
          <p:cNvCxnSpPr/>
          <p:nvPr/>
        </p:nvCxnSpPr>
        <p:spPr>
          <a:xfrm flipH="1" flipV="1">
            <a:off x="6638015" y="5901369"/>
            <a:ext cx="1862679" cy="41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FE9AC9-1AF8-A04E-8198-8ADDD42CBEF4}"/>
              </a:ext>
            </a:extLst>
          </p:cNvPr>
          <p:cNvSpPr txBox="1"/>
          <p:nvPr/>
        </p:nvSpPr>
        <p:spPr>
          <a:xfrm>
            <a:off x="6960577" y="3707908"/>
            <a:ext cx="237251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Pass ‘state’ as ‘props’</a:t>
            </a:r>
            <a:endParaRPr lang="th-TH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B4DBE-EC36-344E-972B-186B0631B122}"/>
              </a:ext>
            </a:extLst>
          </p:cNvPr>
          <p:cNvCxnSpPr/>
          <p:nvPr/>
        </p:nvCxnSpPr>
        <p:spPr>
          <a:xfrm flipH="1" flipV="1">
            <a:off x="5281248" y="2393709"/>
            <a:ext cx="2148075" cy="27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6FF7D-8AA6-7842-AFF7-6CDD08E03CD6}"/>
              </a:ext>
            </a:extLst>
          </p:cNvPr>
          <p:cNvCxnSpPr/>
          <p:nvPr/>
        </p:nvCxnSpPr>
        <p:spPr>
          <a:xfrm flipH="1">
            <a:off x="6960577" y="4051081"/>
            <a:ext cx="996285" cy="143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C64803-A461-0F4C-BF62-AA6CC32D194B}"/>
              </a:ext>
            </a:extLst>
          </p:cNvPr>
          <p:cNvSpPr txBox="1"/>
          <p:nvPr/>
        </p:nvSpPr>
        <p:spPr>
          <a:xfrm>
            <a:off x="6960577" y="2437281"/>
            <a:ext cx="24558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Membaca</a:t>
            </a:r>
            <a:r>
              <a:rPr lang="en-US" sz="1600" dirty="0"/>
              <a:t> ‘state’ </a:t>
            </a:r>
            <a:r>
              <a:rPr lang="en-US" sz="1600" dirty="0" err="1"/>
              <a:t>sebagai</a:t>
            </a:r>
            <a:r>
              <a:rPr lang="en-US" sz="1600" dirty="0"/>
              <a:t> ‘props’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39138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2AF-90D9-A94F-96A0-F9982702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– AJAX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5937-FF71-464B-AFBB-D4F7E5A2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API:</a:t>
            </a:r>
            <a:r>
              <a:rPr lang="en-US" sz="1800" dirty="0"/>
              <a:t> </a:t>
            </a:r>
            <a:r>
              <a:rPr lang="en-ID" sz="1800" dirty="0">
                <a:hlinkClick r:id="rId2"/>
              </a:rPr>
              <a:t>https://api.github.com/users/samwildan</a:t>
            </a:r>
            <a:endParaRPr lang="en-US" sz="1800" dirty="0"/>
          </a:p>
          <a:p>
            <a:r>
              <a:rPr lang="en-US" dirty="0"/>
              <a:t>Example: </a:t>
            </a:r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r>
              <a:rPr lang="en-US" dirty="0"/>
              <a:t> --save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F6F8E5-935E-4745-9E31-43837421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797" y="2452382"/>
            <a:ext cx="6022024" cy="38595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'wwarodom'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`https://api.github.com/users/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${USER}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6B9D1-869C-1B4F-A05C-05BD097894E9}"/>
              </a:ext>
            </a:extLst>
          </p:cNvPr>
          <p:cNvSpPr/>
          <p:nvPr/>
        </p:nvSpPr>
        <p:spPr>
          <a:xfrm>
            <a:off x="5011375" y="4713717"/>
            <a:ext cx="5433646" cy="14859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ACAB1-D0E5-3F46-A433-C2DCD305EA38}"/>
              </a:ext>
            </a:extLst>
          </p:cNvPr>
          <p:cNvSpPr txBox="1"/>
          <p:nvPr/>
        </p:nvSpPr>
        <p:spPr>
          <a:xfrm>
            <a:off x="9513036" y="3959147"/>
            <a:ext cx="19440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Send Http request</a:t>
            </a:r>
            <a:endParaRPr lang="th-TH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59CCE1-6720-1A4E-8675-06ABF4BA8E06}"/>
              </a:ext>
            </a:extLst>
          </p:cNvPr>
          <p:cNvCxnSpPr/>
          <p:nvPr/>
        </p:nvCxnSpPr>
        <p:spPr>
          <a:xfrm flipH="1">
            <a:off x="7429259" y="4143043"/>
            <a:ext cx="2083778" cy="71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366-B1EC-204D-9BA7-DAC19FC3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Layer-layer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340-1963-3E4A-8F6A-6EBEC7ED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D8D30-04C6-054F-B806-83E35C59DA3F}"/>
              </a:ext>
            </a:extLst>
          </p:cNvPr>
          <p:cNvSpPr/>
          <p:nvPr/>
        </p:nvSpPr>
        <p:spPr>
          <a:xfrm>
            <a:off x="2421011" y="2285958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CD8C9-02E3-9348-9F13-D7C76EAEFA71}"/>
              </a:ext>
            </a:extLst>
          </p:cNvPr>
          <p:cNvSpPr/>
          <p:nvPr/>
        </p:nvSpPr>
        <p:spPr>
          <a:xfrm>
            <a:off x="2421010" y="3412522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1D4AC-7736-8B42-8258-A23A06B82030}"/>
              </a:ext>
            </a:extLst>
          </p:cNvPr>
          <p:cNvSpPr/>
          <p:nvPr/>
        </p:nvSpPr>
        <p:spPr>
          <a:xfrm>
            <a:off x="2421010" y="4539086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F7793FC-EB13-A943-AFCB-AD8F56861F87}"/>
              </a:ext>
            </a:extLst>
          </p:cNvPr>
          <p:cNvSpPr/>
          <p:nvPr/>
        </p:nvSpPr>
        <p:spPr>
          <a:xfrm>
            <a:off x="5278857" y="2602711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AB253A-6F9B-9D49-8F56-8D8479ABAF53}"/>
              </a:ext>
            </a:extLst>
          </p:cNvPr>
          <p:cNvSpPr/>
          <p:nvPr/>
        </p:nvSpPr>
        <p:spPr>
          <a:xfrm>
            <a:off x="5278857" y="3690428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456945E-E857-5547-8912-1A050EED0C1F}"/>
              </a:ext>
            </a:extLst>
          </p:cNvPr>
          <p:cNvSpPr/>
          <p:nvPr/>
        </p:nvSpPr>
        <p:spPr>
          <a:xfrm>
            <a:off x="5278857" y="4778145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94A722-7451-334E-81EC-3B48D4B570BD}"/>
              </a:ext>
            </a:extLst>
          </p:cNvPr>
          <p:cNvSpPr/>
          <p:nvPr/>
        </p:nvSpPr>
        <p:spPr>
          <a:xfrm>
            <a:off x="6401341" y="2285958"/>
            <a:ext cx="2617693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AB7257-2196-CB43-B57C-E19D0461E55D}"/>
              </a:ext>
            </a:extLst>
          </p:cNvPr>
          <p:cNvSpPr/>
          <p:nvPr/>
        </p:nvSpPr>
        <p:spPr>
          <a:xfrm>
            <a:off x="6401340" y="3412521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Cascading</a:t>
            </a:r>
          </a:p>
          <a:p>
            <a:pPr algn="ctr"/>
            <a:r>
              <a:rPr lang="en-US" dirty="0"/>
              <a:t>Style Sheet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8D5D24-7FF7-1144-AA0A-C7A23DB53469}"/>
              </a:ext>
            </a:extLst>
          </p:cNvPr>
          <p:cNvSpPr/>
          <p:nvPr/>
        </p:nvSpPr>
        <p:spPr>
          <a:xfrm>
            <a:off x="6401340" y="4500239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Hypertext</a:t>
            </a:r>
          </a:p>
          <a:p>
            <a:pPr algn="ctr"/>
            <a:r>
              <a:rPr lang="en-US" dirty="0"/>
              <a:t>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18644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CB8-7CB5-C64F-95B6-DCB55B0B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548D-4568-AD49-B4BE-1E2483EF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9FB21-F42C-B248-B18A-A9BD0967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442" y="1031928"/>
            <a:ext cx="82971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dataOption = Object.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(key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index) =&gt;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{index+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 '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+key+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[key]}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&lt;h2&gt;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 Profile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&lt;ul&gt;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.login}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&lt;/ul&gt;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&lt;dd&gt;&lt;select&gt;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{dataOption}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&lt;/select&gt;&lt;/dd&gt;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53ADB-2D7F-0E4C-A626-C1C6340B5D20}"/>
              </a:ext>
            </a:extLst>
          </p:cNvPr>
          <p:cNvSpPr/>
          <p:nvPr/>
        </p:nvSpPr>
        <p:spPr>
          <a:xfrm>
            <a:off x="2771096" y="1325469"/>
            <a:ext cx="6866793" cy="14595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3972B0-0D45-794B-8A2C-A6D401A511C1}"/>
              </a:ext>
            </a:extLst>
          </p:cNvPr>
          <p:cNvCxnSpPr/>
          <p:nvPr/>
        </p:nvCxnSpPr>
        <p:spPr>
          <a:xfrm flipH="1">
            <a:off x="4819704" y="759351"/>
            <a:ext cx="2048609" cy="47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68CF7D-5A59-F84A-BA7F-709336D0A688}"/>
              </a:ext>
            </a:extLst>
          </p:cNvPr>
          <p:cNvSpPr txBox="1"/>
          <p:nvPr/>
        </p:nvSpPr>
        <p:spPr>
          <a:xfrm>
            <a:off x="6399566" y="524817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Read object</a:t>
            </a:r>
            <a:endParaRPr lang="th-TH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25B8AB-1C01-354C-BC94-ACA9EB66320A}"/>
              </a:ext>
            </a:extLst>
          </p:cNvPr>
          <p:cNvCxnSpPr/>
          <p:nvPr/>
        </p:nvCxnSpPr>
        <p:spPr>
          <a:xfrm flipH="1">
            <a:off x="6956235" y="3421780"/>
            <a:ext cx="1591407" cy="21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05F6B-4211-1744-B2B8-9497BFFE5D29}"/>
              </a:ext>
            </a:extLst>
          </p:cNvPr>
          <p:cNvSpPr txBox="1"/>
          <p:nvPr/>
        </p:nvSpPr>
        <p:spPr>
          <a:xfrm>
            <a:off x="8078895" y="3187246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Pick a value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63060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CB16-13FB-FE44-A745-21E7E36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700-EC00-4B46-B56C-6F1FBD4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Backend As A Service :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layanan</a:t>
            </a:r>
            <a:r>
              <a:rPr lang="en-US" dirty="0"/>
              <a:t> cloud computing di middleware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dan Mobile via API dan SDK</a:t>
            </a:r>
          </a:p>
          <a:p>
            <a:r>
              <a:rPr lang="en-ID" dirty="0" err="1"/>
              <a:t>Kemampuan</a:t>
            </a:r>
            <a:r>
              <a:rPr lang="en-ID" dirty="0"/>
              <a:t> Firebase:</a:t>
            </a:r>
          </a:p>
          <a:p>
            <a:pPr lvl="1"/>
            <a:r>
              <a:rPr lang="en-ID" i="1" dirty="0"/>
              <a:t>Real time database</a:t>
            </a:r>
          </a:p>
          <a:p>
            <a:pPr lvl="1"/>
            <a:r>
              <a:rPr lang="en-ID" i="1" dirty="0"/>
              <a:t>Push notification</a:t>
            </a:r>
          </a:p>
          <a:p>
            <a:pPr lvl="1"/>
            <a:r>
              <a:rPr lang="en-ID" i="1" dirty="0"/>
              <a:t>Firebase Analytic</a:t>
            </a:r>
          </a:p>
          <a:p>
            <a:pPr lvl="1"/>
            <a:r>
              <a:rPr lang="en-ID" i="1" dirty="0"/>
              <a:t>Firebase Authentication</a:t>
            </a:r>
          </a:p>
          <a:p>
            <a:pPr lvl="1"/>
            <a:r>
              <a:rPr lang="en-ID" i="1" dirty="0"/>
              <a:t>Firebase Cloud Messaging</a:t>
            </a:r>
          </a:p>
          <a:p>
            <a:pPr lvl="1"/>
            <a:r>
              <a:rPr lang="en-ID" i="1" dirty="0"/>
              <a:t>Firebase Storage</a:t>
            </a:r>
          </a:p>
          <a:p>
            <a:pPr lvl="1"/>
            <a:r>
              <a:rPr lang="en-ID" i="1" dirty="0"/>
              <a:t>Firebase Hosting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60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794F-73D9-B54D-A1DF-52A86F11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- Realtime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EB68-E97D-7A4F-8229-BE5F970F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cloud database</a:t>
            </a:r>
          </a:p>
          <a:p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JSON dan </a:t>
            </a: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clien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64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E15F-0822-D34A-9B8E-77C5F0B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Hosting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D0BF-865B-D94F-8ADD-D9C83C29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Modulus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https://modulus.io/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Digital Ocean - </a:t>
            </a:r>
            <a:r>
              <a:rPr lang="en-US" altLang="ko-KR" dirty="0">
                <a:hlinkClick r:id="rId3"/>
              </a:rPr>
              <a:t>https://www.digitalocean.com/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Heroku - </a:t>
            </a:r>
            <a:r>
              <a:rPr lang="en-US" altLang="ko-KR" b="1" dirty="0">
                <a:solidFill>
                  <a:srgbClr val="FF0000"/>
                </a:solidFill>
                <a:hlinkClick r:id="rId4"/>
              </a:rPr>
              <a:t>https://www.heroku.com/</a:t>
            </a:r>
            <a:r>
              <a:rPr lang="en-US" altLang="ko-KR" b="1" dirty="0">
                <a:solidFill>
                  <a:srgbClr val="FF0000"/>
                </a:solidFill>
              </a:rPr>
              <a:t> (Recommended) 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Dibahas</a:t>
            </a:r>
            <a:r>
              <a:rPr lang="en-US" altLang="ko-KR" b="1" dirty="0">
                <a:solidFill>
                  <a:srgbClr val="FF0000"/>
                </a:solidFill>
              </a:rPr>
              <a:t> di </a:t>
            </a:r>
            <a:r>
              <a:rPr lang="en-US" altLang="ko-KR" b="1" dirty="0" err="1">
                <a:solidFill>
                  <a:srgbClr val="FF0000"/>
                </a:solidFill>
              </a:rPr>
              <a:t>materi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ini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Instalasi</a:t>
            </a:r>
            <a:r>
              <a:rPr lang="en-US" altLang="ko-KR" b="1" dirty="0">
                <a:solidFill>
                  <a:srgbClr val="FF0000"/>
                </a:solidFill>
              </a:rPr>
              <a:t> dan </a:t>
            </a:r>
            <a:r>
              <a:rPr lang="en-US" altLang="ko-KR" b="1" dirty="0" err="1">
                <a:solidFill>
                  <a:srgbClr val="FF0000"/>
                </a:solidFill>
              </a:rPr>
              <a:t>operasi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layanan</a:t>
            </a:r>
            <a:r>
              <a:rPr lang="en-US" altLang="ko-KR" b="1" dirty="0">
                <a:solidFill>
                  <a:srgbClr val="FF0000"/>
                </a:solidFill>
              </a:rPr>
              <a:t> Heroku</a:t>
            </a:r>
          </a:p>
          <a:p>
            <a:r>
              <a:rPr lang="en-US" altLang="ko-KR" dirty="0"/>
              <a:t>Cloud9 - </a:t>
            </a:r>
            <a:r>
              <a:rPr lang="en-US" altLang="ko-KR" dirty="0">
                <a:hlinkClick r:id="rId5"/>
              </a:rPr>
              <a:t>https://c9.io/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Joyent</a:t>
            </a:r>
            <a:r>
              <a:rPr lang="en-US" altLang="ko-KR" dirty="0"/>
              <a:t> - </a:t>
            </a:r>
            <a:r>
              <a:rPr lang="en-US" altLang="ko-KR" dirty="0">
                <a:hlinkClick r:id="rId6"/>
              </a:rPr>
              <a:t>https://www.joyent.com/</a:t>
            </a:r>
            <a:r>
              <a:rPr lang="en-US" altLang="ko-KR" dirty="0"/>
              <a:t> (</a:t>
            </a:r>
            <a:r>
              <a:rPr lang="en-US" altLang="ko-KR" dirty="0" err="1"/>
              <a:t>komersil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Nodejitsu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7"/>
              </a:rPr>
              <a:t>https://www.nodejitsu.com/</a:t>
            </a:r>
            <a:r>
              <a:rPr lang="en-US" altLang="ko-KR" dirty="0"/>
              <a:t> (</a:t>
            </a:r>
            <a:r>
              <a:rPr lang="en-US" altLang="ko-KR" dirty="0" err="1"/>
              <a:t>komersil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6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EE8-B25E-B341-9DCE-18CA028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13C571-5C1A-0149-8809-B25BECA6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54" y="1825625"/>
            <a:ext cx="4800524" cy="452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BCAE79-4C8C-7643-9A07-4EBF61BD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82" y="1200665"/>
            <a:ext cx="3168352" cy="341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F19473-6294-6A48-AC29-7C267247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390" y="4766447"/>
            <a:ext cx="3039996" cy="149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4">
            <a:extLst>
              <a:ext uri="{FF2B5EF4-FFF2-40B4-BE49-F238E27FC236}">
                <a16:creationId xmlns:a16="http://schemas.microsoft.com/office/drawing/2014/main" id="{DECC34AB-0252-A94B-A2BB-F6E1C6194D9E}"/>
              </a:ext>
            </a:extLst>
          </p:cNvPr>
          <p:cNvSpPr/>
          <p:nvPr/>
        </p:nvSpPr>
        <p:spPr>
          <a:xfrm>
            <a:off x="3238878" y="1197984"/>
            <a:ext cx="379616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https://www.heroku.com/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83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7D51-36E5-AC4E-9D39-4CC61D1E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- Heroku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6C4A73-5ECF-2545-AF8A-EFB3F6B2D8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09" y="1825625"/>
            <a:ext cx="54451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EDCB1-759F-7A4B-8954-C53C58B6FE8A}"/>
              </a:ext>
            </a:extLst>
          </p:cNvPr>
          <p:cNvSpPr txBox="1"/>
          <p:nvPr/>
        </p:nvSpPr>
        <p:spPr>
          <a:xfrm>
            <a:off x="3930025" y="4478055"/>
            <a:ext cx="6023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D" altLang="ko-KR" dirty="0" err="1"/>
              <a:t>Jangan</a:t>
            </a:r>
            <a:r>
              <a:rPr lang="en-ID" altLang="ko-KR" dirty="0"/>
              <a:t> </a:t>
            </a:r>
            <a:r>
              <a:rPr lang="en-ID" altLang="ko-KR" dirty="0" err="1"/>
              <a:t>memberikan</a:t>
            </a:r>
            <a:r>
              <a:rPr lang="en-ID" altLang="ko-KR" dirty="0"/>
              <a:t> </a:t>
            </a:r>
            <a:r>
              <a:rPr lang="en-ID" altLang="ko-KR" dirty="0" err="1"/>
              <a:t>nama</a:t>
            </a:r>
            <a:r>
              <a:rPr lang="en-ID" altLang="ko-KR" dirty="0"/>
              <a:t> </a:t>
            </a:r>
            <a:r>
              <a:rPr lang="en-ID" altLang="ko-KR" dirty="0" err="1"/>
              <a:t>aplikasi</a:t>
            </a:r>
            <a:r>
              <a:rPr lang="en-ID" altLang="ko-KR" dirty="0"/>
              <a:t>, </a:t>
            </a:r>
            <a:r>
              <a:rPr lang="en-ID" altLang="ko-KR" dirty="0" err="1"/>
              <a:t>akan</a:t>
            </a:r>
            <a:r>
              <a:rPr lang="en-ID" altLang="ko-KR" dirty="0"/>
              <a:t> di </a:t>
            </a:r>
            <a:r>
              <a:rPr lang="en-ID" altLang="ko-KR" dirty="0" err="1"/>
              <a:t>grenerate</a:t>
            </a:r>
            <a:r>
              <a:rPr lang="en-ID" altLang="ko-KR" dirty="0"/>
              <a:t> </a:t>
            </a:r>
            <a:r>
              <a:rPr lang="en-ID" altLang="ko-KR" dirty="0" err="1"/>
              <a:t>otomatis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17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0088-9342-D941-AE45-8F4779A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Heroku’s Node deployment instructions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390475-333B-F346-AC1F-B0AEA86A9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22" y="2314140"/>
            <a:ext cx="54451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0AF62E-81E0-324E-BFA8-DBD44740AB55}"/>
              </a:ext>
            </a:extLst>
          </p:cNvPr>
          <p:cNvSpPr/>
          <p:nvPr/>
        </p:nvSpPr>
        <p:spPr>
          <a:xfrm>
            <a:off x="730685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https://devcenter.heroku.com/articles/getting-started-with-nodejs#introduction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35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D96E-1D95-994B-B943-7D792B2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B43E-A265-894A-A893-2EB8BA9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dan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</a:t>
            </a:r>
          </a:p>
          <a:p>
            <a:pPr lvl="1"/>
            <a:r>
              <a:rPr lang="en-US" altLang="ko-KR" dirty="0">
                <a:hlinkClick r:id="rId2"/>
              </a:rPr>
              <a:t>https://git-scm.com/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kontrol</a:t>
            </a:r>
            <a:r>
              <a:rPr lang="en-US" altLang="ko-KR" dirty="0"/>
              <a:t> </a:t>
            </a:r>
            <a:r>
              <a:rPr lang="en-US" altLang="ko-KR" dirty="0" err="1"/>
              <a:t>versi</a:t>
            </a:r>
            <a:r>
              <a:rPr lang="en-US" altLang="ko-KR" dirty="0"/>
              <a:t> </a:t>
            </a:r>
            <a:r>
              <a:rPr lang="en-US" altLang="ko-KR" dirty="0" err="1"/>
              <a:t>terdistribusi</a:t>
            </a:r>
            <a:r>
              <a:rPr lang="en-US" altLang="ko-KR" dirty="0"/>
              <a:t> open source gratis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alat</a:t>
            </a:r>
            <a:r>
              <a:rPr lang="en-US" altLang="ko-KR" dirty="0"/>
              <a:t> control </a:t>
            </a:r>
            <a:r>
              <a:rPr lang="en-US" altLang="ko-KR" dirty="0" err="1"/>
              <a:t>versi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Heroku Toolbelt</a:t>
            </a:r>
          </a:p>
          <a:p>
            <a:pPr lvl="1"/>
            <a:r>
              <a:rPr lang="en-US" altLang="ko-KR" dirty="0">
                <a:hlinkClick r:id="rId3"/>
              </a:rPr>
              <a:t>https://toolbelt.heroku.com/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Alat</a:t>
            </a:r>
            <a:r>
              <a:rPr lang="en-US" altLang="ko-KR" dirty="0"/>
              <a:t> bantu </a:t>
            </a:r>
            <a:r>
              <a:rPr lang="en-US" altLang="ko-KR" dirty="0" err="1"/>
              <a:t>penting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menggunakan</a:t>
            </a:r>
            <a:r>
              <a:rPr lang="en-US" altLang="ko-KR" dirty="0"/>
              <a:t> Heroku. </a:t>
            </a:r>
            <a:r>
              <a:rPr lang="en-US" altLang="ko-KR" dirty="0" err="1"/>
              <a:t>Jalankan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r>
              <a:rPr lang="en-US" altLang="ko-KR" dirty="0"/>
              <a:t> di CMD/terminal.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2884B-11BF-2149-A7AB-98A74F36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034" y="674688"/>
            <a:ext cx="1295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9985-55E6-8C40-AB16-B9D938B0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AF20-5EFA-8B47-8E6F-7A46F235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Local git repository</a:t>
            </a:r>
          </a:p>
          <a:p>
            <a:pPr marL="457200" lvl="1" indent="0">
              <a:buNone/>
            </a:pPr>
            <a:r>
              <a:rPr lang="en-US" altLang="ko-KR" dirty="0"/>
              <a:t>cd folder project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 git </a:t>
            </a:r>
            <a:r>
              <a:rPr lang="en-US" altLang="ko-KR" dirty="0" err="1"/>
              <a:t>init</a:t>
            </a:r>
            <a:r>
              <a:rPr lang="en-US" altLang="ko-KR" dirty="0"/>
              <a:t> (</a:t>
            </a:r>
            <a:r>
              <a:rPr lang="en-US" altLang="ko-KR" dirty="0" err="1"/>
              <a:t>membuat</a:t>
            </a:r>
            <a:r>
              <a:rPr lang="en-US" altLang="ko-KR" dirty="0"/>
              <a:t> git repository)</a:t>
            </a:r>
          </a:p>
          <a:p>
            <a:pPr marL="457200" lvl="1" indent="0">
              <a:buNone/>
            </a:pPr>
            <a:r>
              <a:rPr lang="en-US" altLang="ko-KR" dirty="0"/>
              <a:t>&gt; git add . (</a:t>
            </a:r>
            <a:r>
              <a:rPr lang="en-US" altLang="ko-KR" dirty="0" err="1"/>
              <a:t>menambahkan</a:t>
            </a:r>
            <a:r>
              <a:rPr lang="en-US" altLang="ko-KR" dirty="0"/>
              <a:t> </a:t>
            </a:r>
            <a:r>
              <a:rPr lang="en-US" altLang="ko-KR" dirty="0" err="1"/>
              <a:t>semua</a:t>
            </a:r>
            <a:r>
              <a:rPr lang="en-US" altLang="ko-KR" dirty="0"/>
              <a:t> file-file </a:t>
            </a:r>
            <a:r>
              <a:rPr lang="en-US" altLang="ko-KR" dirty="0" err="1"/>
              <a:t>dalam</a:t>
            </a:r>
            <a:r>
              <a:rPr lang="en-US" altLang="ko-KR" dirty="0"/>
              <a:t> folder </a:t>
            </a:r>
            <a:r>
              <a:rPr lang="en-US" altLang="ko-KR" dirty="0" err="1"/>
              <a:t>ke</a:t>
            </a:r>
            <a:r>
              <a:rPr lang="ko-KR" altLang="en-US" dirty="0"/>
              <a:t> </a:t>
            </a:r>
            <a:r>
              <a:rPr lang="en-US" altLang="ko-KR" dirty="0"/>
              <a:t>repository)</a:t>
            </a:r>
          </a:p>
          <a:p>
            <a:pPr marL="457200" lvl="1" indent="0">
              <a:buNone/>
            </a:pPr>
            <a:r>
              <a:rPr lang="en-US" altLang="ko-KR" dirty="0"/>
              <a:t>&gt; git commit –m ‘adding first files’ (commit)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Membuat</a:t>
            </a:r>
            <a:r>
              <a:rPr lang="en-US" altLang="ko-KR" dirty="0"/>
              <a:t> Git remote di Heroku</a:t>
            </a:r>
          </a:p>
          <a:p>
            <a:pPr lvl="1"/>
            <a:r>
              <a:rPr lang="en-US" altLang="ko-KR" dirty="0" err="1"/>
              <a:t>Menggunakan</a:t>
            </a:r>
            <a:r>
              <a:rPr lang="en-US" altLang="ko-KR" dirty="0"/>
              <a:t> Heroku</a:t>
            </a:r>
            <a:r>
              <a:rPr lang="ko-KR" altLang="en-US" dirty="0"/>
              <a:t> </a:t>
            </a:r>
            <a:r>
              <a:rPr lang="en-US" altLang="ko-KR" dirty="0"/>
              <a:t>toolbelt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Push </a:t>
            </a:r>
            <a:r>
              <a:rPr lang="en-US" altLang="ko-KR" dirty="0" err="1"/>
              <a:t>kode</a:t>
            </a:r>
            <a:r>
              <a:rPr lang="en-US" altLang="ko-KR" dirty="0"/>
              <a:t> </a:t>
            </a:r>
            <a:r>
              <a:rPr lang="en-US" altLang="ko-KR" dirty="0" err="1"/>
              <a:t>ke</a:t>
            </a:r>
            <a:r>
              <a:rPr lang="ko-KR" altLang="en-US" dirty="0"/>
              <a:t> </a:t>
            </a:r>
            <a:r>
              <a:rPr lang="en-US" altLang="ko-KR" dirty="0"/>
              <a:t>Heroku</a:t>
            </a:r>
          </a:p>
          <a:p>
            <a:pPr lvl="1"/>
            <a:r>
              <a:rPr lang="en-US" altLang="ko-KR" dirty="0" err="1"/>
              <a:t>Menggunakan</a:t>
            </a:r>
            <a:r>
              <a:rPr lang="en-US" altLang="ko-KR" dirty="0"/>
              <a:t> Heroku</a:t>
            </a:r>
            <a:r>
              <a:rPr lang="ko-KR" altLang="en-US" dirty="0"/>
              <a:t> </a:t>
            </a:r>
            <a:r>
              <a:rPr lang="en-US" altLang="ko-KR" dirty="0"/>
              <a:t>toolbelt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75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60E-6AEA-6842-A256-4818A49C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Toolbet</a:t>
            </a:r>
            <a:r>
              <a:rPr lang="en-US" dirty="0"/>
              <a:t> Heroku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904400-654C-244C-B961-C205E006A2BD}"/>
              </a:ext>
            </a:extLst>
          </p:cNvPr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hlinkClick r:id="rId2"/>
              </a:rPr>
              <a:t>https://toolbelt.heroku.com/</a:t>
            </a:r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5822B7-661D-7A46-8764-AC27252F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66331"/>
            <a:ext cx="7664564" cy="398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C4D17D-67FE-BE40-AA3C-89CA8C4F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44" y="210953"/>
            <a:ext cx="5904656" cy="2496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D64F-FC00-5144-A598-B1A170E8DFB5}"/>
              </a:ext>
            </a:extLst>
          </p:cNvPr>
          <p:cNvSpPr txBox="1"/>
          <p:nvPr/>
        </p:nvSpPr>
        <p:spPr>
          <a:xfrm>
            <a:off x="899592" y="5517232"/>
            <a:ext cx="235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heroku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Cek</a:t>
            </a:r>
            <a:r>
              <a:rPr lang="en-US" altLang="ko-KR" dirty="0"/>
              <a:t> di </a:t>
            </a:r>
            <a:r>
              <a:rPr lang="en-US" altLang="ko-KR" dirty="0" err="1"/>
              <a:t>jendela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9B397-4436-994A-BE97-E93D8BB8BF27}"/>
              </a:ext>
            </a:extLst>
          </p:cNvPr>
          <p:cNvSpPr txBox="1"/>
          <p:nvPr/>
        </p:nvSpPr>
        <p:spPr>
          <a:xfrm>
            <a:off x="853603" y="4581128"/>
            <a:ext cx="227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Perintah</a:t>
            </a:r>
            <a:r>
              <a:rPr lang="en-US" altLang="ko-KR" dirty="0"/>
              <a:t> di CMD</a:t>
            </a:r>
          </a:p>
          <a:p>
            <a:r>
              <a:rPr lang="en-US" altLang="ko-KR" dirty="0" err="1"/>
              <a:t>Memastikan</a:t>
            </a:r>
            <a:r>
              <a:rPr lang="en-US" altLang="ko-KR" dirty="0"/>
              <a:t> </a:t>
            </a:r>
            <a:r>
              <a:rPr lang="en-US" altLang="ko-KR" dirty="0" err="1"/>
              <a:t>berfungsi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75E6-6507-734D-A0B5-82673EB2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60E2F-557A-044E-8095-35506F2CE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32" y="2024096"/>
            <a:ext cx="6172200" cy="337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10203-8259-E644-A069-2E3E62CB0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32" y="2336625"/>
            <a:ext cx="4521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9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2762-A639-E345-AB3A-EEA0C85C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Heroku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9E44F2-77C5-134B-8406-00E480DDF5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153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login</a:t>
            </a:r>
          </a:p>
          <a:p>
            <a:pPr lvl="1"/>
            <a:r>
              <a:rPr lang="en-US" altLang="ko-KR" dirty="0"/>
              <a:t>Email, password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D5699-0FA2-9648-8DFE-DFB6729C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73"/>
            <a:ext cx="5760000" cy="331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E9B66-7388-634F-9DCD-9D8D8939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21" y="3360409"/>
            <a:ext cx="4680000" cy="3505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95946-39B7-D643-BAAB-663C49B6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16" y="2704382"/>
            <a:ext cx="5400000" cy="2922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02ED61-0BF9-C64F-9271-93430EF8666E}"/>
              </a:ext>
            </a:extLst>
          </p:cNvPr>
          <p:cNvSpPr txBox="1"/>
          <p:nvPr/>
        </p:nvSpPr>
        <p:spPr>
          <a:xfrm>
            <a:off x="1131240" y="6178040"/>
            <a:ext cx="478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5"/>
              </a:rPr>
              <a:t>https://devcenter.heroku.com/articles/heroku-cli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522881-4A29-0A4C-8C51-E468390EA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020" y="3511698"/>
            <a:ext cx="8889725" cy="29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A99-1518-5D4D-BEAA-646199A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DCC-5498-C14B-A3B6-109829BA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Create a remote repository (Remote repository)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create (</a:t>
            </a:r>
            <a:r>
              <a:rPr lang="en-US" altLang="ko-KR" dirty="0" err="1"/>
              <a:t>membuat</a:t>
            </a:r>
            <a:r>
              <a:rPr lang="en-US" altLang="ko-KR" dirty="0"/>
              <a:t> remote repository)</a:t>
            </a:r>
          </a:p>
          <a:p>
            <a:pPr marL="457200" lvl="1" indent="0">
              <a:buNone/>
            </a:pPr>
            <a:r>
              <a:rPr lang="en-US" altLang="ko-KR" dirty="0"/>
              <a:t>&gt; git remote –v (</a:t>
            </a:r>
            <a:r>
              <a:rPr lang="en-US" altLang="ko-KR" dirty="0" err="1"/>
              <a:t>melihat</a:t>
            </a:r>
            <a:r>
              <a:rPr lang="en-US" altLang="ko-KR" dirty="0"/>
              <a:t> remote repository) 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apps:rename</a:t>
            </a:r>
            <a:r>
              <a:rPr lang="en-US" altLang="ko-KR" dirty="0"/>
              <a:t> </a:t>
            </a:r>
            <a:r>
              <a:rPr lang="en-US" altLang="ko-KR" dirty="0" err="1"/>
              <a:t>nama_baru</a:t>
            </a:r>
            <a:r>
              <a:rPr lang="en-US" altLang="ko-KR" dirty="0"/>
              <a:t> --app </a:t>
            </a:r>
            <a:r>
              <a:rPr lang="en-US" altLang="ko-KR" b="1" dirty="0"/>
              <a:t>secret-taiga-90781</a:t>
            </a:r>
            <a:r>
              <a:rPr lang="en-US" altLang="ko-KR" dirty="0"/>
              <a:t> (</a:t>
            </a:r>
            <a:r>
              <a:rPr lang="en-US" altLang="ko-KR" dirty="0" err="1"/>
              <a:t>mengganti</a:t>
            </a:r>
            <a:r>
              <a:rPr lang="en-US" altLang="ko-KR" dirty="0"/>
              <a:t> </a:t>
            </a:r>
            <a:r>
              <a:rPr lang="en-US" altLang="ko-KR" dirty="0" err="1"/>
              <a:t>nama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create [</a:t>
            </a:r>
            <a:r>
              <a:rPr lang="en-US" altLang="ko-KR" dirty="0" err="1"/>
              <a:t>nama</a:t>
            </a:r>
            <a:r>
              <a:rPr lang="en-US" altLang="ko-KR" dirty="0"/>
              <a:t>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unik</a:t>
            </a:r>
            <a:r>
              <a:rPr lang="en-US" altLang="ko-KR" dirty="0"/>
              <a:t>] (</a:t>
            </a:r>
            <a:r>
              <a:rPr lang="en-US" altLang="ko-KR" dirty="0" err="1"/>
              <a:t>membuat</a:t>
            </a:r>
            <a:r>
              <a:rPr lang="en-US" altLang="ko-KR" dirty="0"/>
              <a:t> </a:t>
            </a:r>
            <a:r>
              <a:rPr lang="en-US" altLang="ko-KR" dirty="0" err="1"/>
              <a:t>nama</a:t>
            </a:r>
            <a:r>
              <a:rPr lang="en-US" altLang="ko-KR" dirty="0"/>
              <a:t> app </a:t>
            </a:r>
            <a:r>
              <a:rPr lang="en-US" altLang="ko-KR" dirty="0" err="1"/>
              <a:t>sendiri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Push the repository! </a:t>
            </a:r>
          </a:p>
          <a:p>
            <a:pPr marL="457200" lvl="1" indent="0">
              <a:buNone/>
            </a:pPr>
            <a:r>
              <a:rPr lang="en-US" altLang="ko-KR" dirty="0"/>
              <a:t>&gt; 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 (push </a:t>
            </a:r>
            <a:r>
              <a:rPr lang="en-US" altLang="ko-KR" dirty="0" err="1"/>
              <a:t>kode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local git repository</a:t>
            </a:r>
            <a:r>
              <a:rPr lang="ko-KR" altLang="en-US" dirty="0"/>
              <a:t> </a:t>
            </a:r>
            <a:r>
              <a:rPr lang="en-US" altLang="ko-KR" dirty="0" err="1"/>
              <a:t>ke</a:t>
            </a:r>
            <a:r>
              <a:rPr lang="en-US" altLang="ko-KR" dirty="0"/>
              <a:t> </a:t>
            </a:r>
            <a:r>
              <a:rPr lang="en-US" altLang="ko-KR" dirty="0" err="1"/>
              <a:t>heroku</a:t>
            </a:r>
            <a:r>
              <a:rPr lang="ko-KR" altLang="en-US" dirty="0"/>
              <a:t> </a:t>
            </a:r>
            <a:r>
              <a:rPr lang="en-US" altLang="ko-KR" dirty="0"/>
              <a:t>remote repository pada</a:t>
            </a:r>
            <a:r>
              <a:rPr lang="ko-KR" altLang="en-US" dirty="0"/>
              <a:t> </a:t>
            </a:r>
            <a:r>
              <a:rPr lang="en-US" altLang="ko-KR" dirty="0"/>
              <a:t>master branch) </a:t>
            </a:r>
          </a:p>
          <a:p>
            <a:pPr lvl="2"/>
            <a:r>
              <a:rPr lang="en-US" altLang="ko-KR" dirty="0" err="1"/>
              <a:t>Tambahkan</a:t>
            </a:r>
            <a:r>
              <a:rPr lang="en-US" altLang="ko-KR" dirty="0"/>
              <a:t> </a:t>
            </a:r>
            <a:r>
              <a:rPr lang="en-US" altLang="ko-KR" dirty="0" err="1"/>
              <a:t>semua</a:t>
            </a:r>
            <a:r>
              <a:rPr lang="en-US" altLang="ko-KR" dirty="0"/>
              <a:t> dependency yang </a:t>
            </a:r>
            <a:r>
              <a:rPr lang="en-US" altLang="ko-KR" dirty="0" err="1"/>
              <a:t>terdapat</a:t>
            </a:r>
            <a:r>
              <a:rPr lang="en-US" altLang="ko-KR" dirty="0"/>
              <a:t> pada file </a:t>
            </a:r>
            <a:r>
              <a:rPr lang="en-US" altLang="ko-KR" dirty="0" err="1"/>
              <a:t>Package.json</a:t>
            </a:r>
            <a:endParaRPr lang="en-US" altLang="ko-KR" dirty="0"/>
          </a:p>
          <a:p>
            <a:pPr lvl="2"/>
            <a:r>
              <a:rPr lang="en-US" altLang="ko-KR" dirty="0"/>
              <a:t>Node </a:t>
            </a:r>
            <a:r>
              <a:rPr lang="en-US" altLang="ko-KR" dirty="0" err="1"/>
              <a:t>siap</a:t>
            </a:r>
            <a:r>
              <a:rPr lang="en-US" altLang="ko-KR" dirty="0"/>
              <a:t> </a:t>
            </a:r>
            <a:r>
              <a:rPr lang="en-US" altLang="ko-KR" dirty="0" err="1"/>
              <a:t>dijalankan</a:t>
            </a:r>
            <a:r>
              <a:rPr lang="en-US" altLang="ko-KR" dirty="0"/>
              <a:t> (</a:t>
            </a:r>
            <a:r>
              <a:rPr lang="en-US" altLang="ko-KR" dirty="0" err="1"/>
              <a:t>server.js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ps:scale</a:t>
            </a:r>
            <a:r>
              <a:rPr lang="en-US" altLang="ko-KR" dirty="0"/>
              <a:t> web=1 (</a:t>
            </a:r>
            <a:r>
              <a:rPr lang="en-US" altLang="ko-KR" dirty="0" err="1"/>
              <a:t>pastikan</a:t>
            </a:r>
            <a:r>
              <a:rPr lang="en-US" altLang="ko-KR" dirty="0"/>
              <a:t>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berjalan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463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885-B15B-524E-9123-8710E7C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6047-1641-354D-87B3-110E0CD1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Ringkasan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r>
              <a:rPr lang="en-US" altLang="ko-KR" dirty="0"/>
              <a:t> Git</a:t>
            </a:r>
          </a:p>
          <a:p>
            <a:pPr lvl="1"/>
            <a:r>
              <a:rPr lang="en-US" altLang="ko-KR" dirty="0"/>
              <a:t>&gt;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&gt; git add . </a:t>
            </a:r>
          </a:p>
          <a:p>
            <a:pPr lvl="1"/>
            <a:r>
              <a:rPr lang="en-US" altLang="ko-KR" dirty="0"/>
              <a:t>&gt; git commit –m ‘adding’ </a:t>
            </a:r>
          </a:p>
          <a:p>
            <a:pPr lvl="1"/>
            <a:r>
              <a:rPr lang="en-US" altLang="ko-KR" dirty="0"/>
              <a:t>&gt; 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 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ps:scale</a:t>
            </a:r>
            <a:r>
              <a:rPr lang="en-US" altLang="ko-KR" dirty="0"/>
              <a:t> web=1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B765C-7974-4545-A084-35737BC4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89" y="681037"/>
            <a:ext cx="7477911" cy="48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03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518-52B6-4144-BC57-6936F40B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A6D-40A2-5740-85ED-7A707BCF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heroku</a:t>
            </a:r>
            <a:r>
              <a:rPr lang="en-US" dirty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188875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91D-B5AF-3A4C-8D3B-6C9BA2B9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PC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914-0583-FA40-B9F8-0784CB71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Download the Heroku Toolbelt</a:t>
            </a:r>
          </a:p>
          <a:p>
            <a:r>
              <a:rPr lang="en-US" altLang="ko-KR" dirty="0"/>
              <a:t>Login: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login</a:t>
            </a:r>
          </a:p>
          <a:p>
            <a:r>
              <a:rPr lang="en-US" altLang="ko-KR" dirty="0" err="1"/>
              <a:t>Tambahkan</a:t>
            </a:r>
            <a:r>
              <a:rPr lang="en-US" altLang="ko-KR" dirty="0"/>
              <a:t> public key </a:t>
            </a:r>
            <a:r>
              <a:rPr lang="en-US" altLang="ko-KR" dirty="0" err="1"/>
              <a:t>anda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keys:add</a:t>
            </a:r>
            <a:endParaRPr lang="en-US" altLang="ko-KR" dirty="0"/>
          </a:p>
          <a:p>
            <a:r>
              <a:rPr lang="en-US" altLang="ko-KR" dirty="0"/>
              <a:t>Pull down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anda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git:clone</a:t>
            </a:r>
            <a:r>
              <a:rPr lang="en-US" altLang="ko-KR" dirty="0"/>
              <a:t> -a app-name</a:t>
            </a:r>
          </a:p>
          <a:p>
            <a:r>
              <a:rPr lang="en-US" altLang="ko-KR" dirty="0" err="1"/>
              <a:t>Lakukan</a:t>
            </a:r>
            <a:r>
              <a:rPr lang="en-US" altLang="ko-KR" dirty="0"/>
              <a:t> </a:t>
            </a:r>
            <a:r>
              <a:rPr lang="en-US" altLang="ko-KR" dirty="0" err="1"/>
              <a:t>perubahan</a:t>
            </a:r>
            <a:endParaRPr lang="en-US" altLang="ko-KR" dirty="0"/>
          </a:p>
          <a:p>
            <a:r>
              <a:rPr lang="en-US" altLang="ko-KR" dirty="0"/>
              <a:t>Git add dan commit </a:t>
            </a:r>
            <a:r>
              <a:rPr lang="en-US" altLang="ko-KR" dirty="0" err="1"/>
              <a:t>perubahan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en-US" altLang="ko-KR" dirty="0" err="1"/>
              <a:t>kembali</a:t>
            </a:r>
            <a:r>
              <a:rPr lang="en-US" altLang="ko-KR" dirty="0"/>
              <a:t> </a:t>
            </a:r>
            <a:r>
              <a:rPr lang="en-US" altLang="ko-KR" dirty="0" err="1"/>
              <a:t>ke</a:t>
            </a:r>
            <a:r>
              <a:rPr lang="en-US" altLang="ko-KR" dirty="0"/>
              <a:t> </a:t>
            </a:r>
            <a:r>
              <a:rPr lang="en-US" altLang="ko-KR" dirty="0" err="1"/>
              <a:t>heroku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7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051-5921-984D-A96F-920BD6B5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F077-1DCF-DA4B-9B5C-A0CE35D8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 err="1">
                <a:solidFill>
                  <a:srgbClr val="FF0000"/>
                </a:solidFill>
              </a:rPr>
              <a:t>npm</a:t>
            </a:r>
            <a:r>
              <a:rPr lang="en-ID" dirty="0">
                <a:solidFill>
                  <a:srgbClr val="FF0000"/>
                </a:solidFill>
              </a:rPr>
              <a:t> install -g create-react-app </a:t>
            </a:r>
          </a:p>
          <a:p>
            <a:r>
              <a:rPr lang="en-ID" dirty="0">
                <a:solidFill>
                  <a:srgbClr val="FF0000"/>
                </a:solidFill>
              </a:rPr>
              <a:t>create-react-app my-app </a:t>
            </a:r>
          </a:p>
          <a:p>
            <a:r>
              <a:rPr lang="en-ID" dirty="0">
                <a:solidFill>
                  <a:srgbClr val="FF0000"/>
                </a:solidFill>
              </a:rPr>
              <a:t>cd my-app </a:t>
            </a:r>
          </a:p>
          <a:p>
            <a:r>
              <a:rPr lang="en-ID" dirty="0"/>
              <a:t>git </a:t>
            </a:r>
            <a:r>
              <a:rPr lang="en-ID" dirty="0" err="1"/>
              <a:t>init</a:t>
            </a:r>
            <a:r>
              <a:rPr lang="en-ID" dirty="0"/>
              <a:t> </a:t>
            </a:r>
          </a:p>
          <a:p>
            <a:r>
              <a:rPr lang="en-ID" dirty="0" err="1">
                <a:solidFill>
                  <a:srgbClr val="00B050"/>
                </a:solidFill>
              </a:rPr>
              <a:t>heroku</a:t>
            </a:r>
            <a:r>
              <a:rPr lang="en-ID" dirty="0">
                <a:solidFill>
                  <a:srgbClr val="00B050"/>
                </a:solidFill>
              </a:rPr>
              <a:t> create -b </a:t>
            </a:r>
            <a:r>
              <a:rPr lang="en-ID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https://github.com/mars/create-react-app-buildpack.git</a:t>
            </a:r>
            <a:endParaRPr lang="en-ID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atau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00B050"/>
                </a:solidFill>
              </a:rPr>
              <a:t>heroku</a:t>
            </a:r>
            <a:r>
              <a:rPr lang="en-ID" dirty="0">
                <a:solidFill>
                  <a:srgbClr val="00B050"/>
                </a:solidFill>
              </a:rPr>
              <a:t> create MY-AWESOME-APP --</a:t>
            </a:r>
            <a:r>
              <a:rPr lang="en-ID" dirty="0" err="1">
                <a:solidFill>
                  <a:srgbClr val="00B050"/>
                </a:solidFill>
              </a:rPr>
              <a:t>buildpack</a:t>
            </a:r>
            <a:r>
              <a:rPr lang="en-ID" dirty="0">
                <a:solidFill>
                  <a:srgbClr val="00B050"/>
                </a:solidFill>
              </a:rPr>
              <a:t> </a:t>
            </a:r>
            <a:r>
              <a:rPr lang="en-ID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https://github.com/mars/create-react-app-buildpack.git</a:t>
            </a:r>
            <a:r>
              <a:rPr lang="en-ID" dirty="0">
                <a:solidFill>
                  <a:srgbClr val="00B050"/>
                </a:solidFill>
              </a:rPr>
              <a:t> </a:t>
            </a:r>
          </a:p>
          <a:p>
            <a:r>
              <a:rPr lang="en-ID" dirty="0"/>
              <a:t>git add . </a:t>
            </a:r>
          </a:p>
          <a:p>
            <a:r>
              <a:rPr lang="en-ID" dirty="0"/>
              <a:t>git commit -m "react-create-app on Heroku" </a:t>
            </a:r>
          </a:p>
          <a:p>
            <a:r>
              <a:rPr lang="en-ID" dirty="0"/>
              <a:t>git push </a:t>
            </a:r>
            <a:r>
              <a:rPr lang="en-ID" dirty="0" err="1"/>
              <a:t>heroku</a:t>
            </a:r>
            <a:r>
              <a:rPr lang="en-ID" dirty="0"/>
              <a:t> master </a:t>
            </a:r>
          </a:p>
          <a:p>
            <a:r>
              <a:rPr lang="en-ID" dirty="0" err="1"/>
              <a:t>heroku</a:t>
            </a:r>
            <a:r>
              <a:rPr lang="en-ID" dirty="0"/>
              <a:t> open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BEA6F-7D48-AF4C-A04E-CB1A55EA7848}"/>
              </a:ext>
            </a:extLst>
          </p:cNvPr>
          <p:cNvSpPr txBox="1"/>
          <p:nvPr/>
        </p:nvSpPr>
        <p:spPr>
          <a:xfrm>
            <a:off x="1803748" y="6463430"/>
            <a:ext cx="513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/mars/create-react-app-</a:t>
            </a:r>
            <a:r>
              <a:rPr lang="en-US" dirty="0" err="1"/>
              <a:t>buildpack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E0018-C5C8-EA45-80DA-4D651DC7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65" y="200371"/>
            <a:ext cx="5400000" cy="3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5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551E-672A-C94C-8CFB-D80C6F9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0EA3-D211-164F-AF5D-65BBDADF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npm</a:t>
            </a:r>
            <a:r>
              <a:rPr lang="en-ID"/>
              <a:t> outdated </a:t>
            </a:r>
          </a:p>
          <a:p>
            <a:r>
              <a:rPr lang="en-ID"/>
              <a:t>npm</a:t>
            </a:r>
            <a:r>
              <a:rPr lang="en-ID" dirty="0"/>
              <a:t> install -g </a:t>
            </a:r>
            <a:r>
              <a:rPr lang="en-ID" dirty="0" err="1"/>
              <a:t>npm</a:t>
            </a:r>
            <a:r>
              <a:rPr lang="en-ID" dirty="0"/>
              <a:t>-check-updates </a:t>
            </a:r>
          </a:p>
          <a:p>
            <a:r>
              <a:rPr lang="en-ID" dirty="0" err="1"/>
              <a:t>ncu</a:t>
            </a:r>
            <a:r>
              <a:rPr lang="en-ID" dirty="0"/>
              <a:t> -u </a:t>
            </a:r>
          </a:p>
          <a:p>
            <a:r>
              <a:rPr lang="en-ID" dirty="0" err="1">
                <a:solidFill>
                  <a:srgbClr val="F08D49"/>
                </a:solidFill>
              </a:rPr>
              <a:t>npm</a:t>
            </a:r>
            <a:r>
              <a:rPr lang="en-ID" dirty="0"/>
              <a:t> update </a:t>
            </a:r>
          </a:p>
          <a:p>
            <a:r>
              <a:rPr lang="en-ID" dirty="0" err="1">
                <a:solidFill>
                  <a:srgbClr val="F08D49"/>
                </a:solidFill>
              </a:rPr>
              <a:t>npm</a:t>
            </a:r>
            <a:r>
              <a:rPr lang="en-ID" dirty="0"/>
              <a:t> </a:t>
            </a:r>
            <a:r>
              <a:rPr lang="en-ID" dirty="0">
                <a:solidFill>
                  <a:srgbClr val="F08D49"/>
                </a:solidFill>
              </a:rPr>
              <a:t>install</a:t>
            </a:r>
            <a:r>
              <a:rPr lang="en-ID" dirty="0"/>
              <a:t> </a:t>
            </a:r>
            <a:br>
              <a:rPr lang="en-ID" dirty="0"/>
            </a:br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3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B246-C678-D94F-98D9-A643A24D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795B-30FD-114D-B700-CC319995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&gt; </a:t>
            </a:r>
            <a:r>
              <a:rPr lang="en-ID" dirty="0" err="1"/>
              <a:t>npm</a:t>
            </a:r>
            <a:r>
              <a:rPr lang="en-ID" dirty="0"/>
              <a:t> install -g firebase-tools</a:t>
            </a:r>
          </a:p>
          <a:p>
            <a:r>
              <a:rPr lang="en-ID" dirty="0"/>
              <a:t>&gt; create-react-app firebase-deploy </a:t>
            </a:r>
          </a:p>
          <a:p>
            <a:r>
              <a:rPr lang="en-ID" dirty="0"/>
              <a:t>&gt; cd firebase-deploy/</a:t>
            </a:r>
          </a:p>
          <a:p>
            <a:r>
              <a:rPr lang="en-ID" dirty="0"/>
              <a:t>&gt; firebase login </a:t>
            </a:r>
          </a:p>
          <a:p>
            <a:r>
              <a:rPr lang="en-ID" dirty="0"/>
              <a:t>&gt; firebase </a:t>
            </a:r>
            <a:r>
              <a:rPr lang="en-ID" dirty="0" err="1"/>
              <a:t>init</a:t>
            </a:r>
            <a:r>
              <a:rPr lang="en-ID" dirty="0"/>
              <a:t> </a:t>
            </a:r>
          </a:p>
          <a:p>
            <a:r>
              <a:rPr lang="en-ID" dirty="0"/>
              <a:t>[</a:t>
            </a:r>
            <a:r>
              <a:rPr lang="en-ID" dirty="0" err="1"/>
              <a:t>Instalasi</a:t>
            </a:r>
            <a:r>
              <a:rPr lang="en-ID" dirty="0"/>
              <a:t> yarn] </a:t>
            </a:r>
            <a:r>
              <a:rPr lang="en-ID" dirty="0">
                <a:sym typeface="Wingdings" pitchFamily="2" charset="2"/>
              </a:rPr>
              <a:t> MAC: </a:t>
            </a:r>
            <a:r>
              <a:rPr lang="en-ID" dirty="0"/>
              <a:t>brew install yarn </a:t>
            </a:r>
          </a:p>
          <a:p>
            <a:r>
              <a:rPr lang="en-ID" dirty="0"/>
              <a:t>&gt; yarn build </a:t>
            </a:r>
          </a:p>
          <a:p>
            <a:r>
              <a:rPr lang="en-ID" dirty="0"/>
              <a:t>&gt; firebase use --add </a:t>
            </a:r>
          </a:p>
          <a:p>
            <a:r>
              <a:rPr lang="en-ID" dirty="0"/>
              <a:t>&gt; firebase deploy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83050-1C5E-A541-B269-16CFD5F4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2025"/>
            <a:ext cx="1052882" cy="14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50E3-C160-2E40-A4E8-B3595C5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CCCE-7727-2B49-9849-14F1A154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create-react-app app-chat</a:t>
            </a:r>
          </a:p>
          <a:p>
            <a:r>
              <a:rPr lang="en-ID" dirty="0" err="1"/>
              <a:t>npm</a:t>
            </a:r>
            <a:r>
              <a:rPr lang="en-ID" dirty="0"/>
              <a:t> install firebase –save</a:t>
            </a:r>
          </a:p>
          <a:p>
            <a:r>
              <a:rPr lang="en-ID" dirty="0"/>
              <a:t>cd chat-app</a:t>
            </a:r>
          </a:p>
          <a:p>
            <a:r>
              <a:rPr lang="en-ID" dirty="0" err="1"/>
              <a:t>npm</a:t>
            </a:r>
            <a:r>
              <a:rPr lang="en-ID" dirty="0"/>
              <a:t> start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F8E0A-69EF-2A48-BB58-5395A2FD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07" y="1358900"/>
            <a:ext cx="3327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6F71-56B6-B84C-8D59-F8CD8F7E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14A0-3E39-DC41-AB78-77C3A643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6721-08F3-724B-B696-224E25ED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DOM dan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Javasript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B866-89FA-1045-AF9A-9E3B94C3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ID" dirty="0"/>
          </a:p>
          <a:p>
            <a:r>
              <a:rPr lang="en-ID" dirty="0"/>
              <a:t>JavaScript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-element HTML di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  <a:p>
            <a:r>
              <a:rPr lang="en-ID" dirty="0"/>
              <a:t>JavaScript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atribut-atribut</a:t>
            </a:r>
            <a:r>
              <a:rPr lang="en-ID" dirty="0"/>
              <a:t> HTML di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  <a:p>
            <a:r>
              <a:rPr lang="en-ID" dirty="0"/>
              <a:t>JavaScript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style CSS di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  <a:p>
            <a:r>
              <a:rPr lang="en-ID" dirty="0"/>
              <a:t>JavaScript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/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-element dan </a:t>
            </a:r>
            <a:r>
              <a:rPr lang="en-ID" dirty="0" err="1"/>
              <a:t>atribut-atribut</a:t>
            </a:r>
            <a:r>
              <a:rPr lang="en-ID" dirty="0"/>
              <a:t> HTML.</a:t>
            </a:r>
          </a:p>
          <a:p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event HTML </a:t>
            </a:r>
            <a:r>
              <a:rPr lang="en-ID" dirty="0" err="1"/>
              <a:t>baru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10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E68-3CFA-2F4E-9AE7-3419071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9429-44BA-3144-A0D6-537C0C90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2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180-BF9F-0844-B58B-0C05755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12DF-E280-F645-A3CF-BEF4D95E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B41C-EE38-4742-99E4-F9082AB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3DC9-B6ED-784E-9E20-3AAFDCBE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E8EE-8D90-304F-9173-6ED39288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</p:txBody>
      </p:sp>
      <p:pic>
        <p:nvPicPr>
          <p:cNvPr id="4" name="Picture 2" descr="React-icon.svg">
            <a:extLst>
              <a:ext uri="{FF2B5EF4-FFF2-40B4-BE49-F238E27FC236}">
                <a16:creationId xmlns:a16="http://schemas.microsoft.com/office/drawing/2014/main" id="{965B7C53-7652-E344-83C5-2503CB06B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372644"/>
            <a:ext cx="1778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D0EB-0DB7-764D-9C16-7185176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F6A2-931B-3946-8FAA-D8C7486F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JSX</a:t>
            </a:r>
          </a:p>
          <a:p>
            <a:pPr lvl="1"/>
            <a:r>
              <a:rPr lang="en-US" dirty="0"/>
              <a:t>JavaScript extension</a:t>
            </a:r>
          </a:p>
          <a:p>
            <a:pPr lvl="1"/>
            <a:r>
              <a:rPr lang="en-US" dirty="0" err="1"/>
              <a:t>Coba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http://babeljs.io/repl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Komponen-komponen</a:t>
            </a:r>
            <a:endParaRPr lang="en-US" dirty="0"/>
          </a:p>
          <a:p>
            <a:pPr lvl="1"/>
            <a:r>
              <a:rPr lang="en-US" dirty="0"/>
              <a:t>Reusable, Maintainable, Testable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Virtual 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773D-5058-FF4E-BBC6-3145C938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5995"/>
            <a:ext cx="4168307" cy="2122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49436-DE85-B248-A7DF-A302CF88F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8878"/>
            <a:ext cx="5550879" cy="31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51906F35-B1F6-1348-B11E-95324D2A9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98" y="46684"/>
            <a:ext cx="8724864" cy="61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6437FA-BBD0-4145-89A6-E4057D263474}"/>
              </a:ext>
            </a:extLst>
          </p:cNvPr>
          <p:cNvSpPr/>
          <p:nvPr/>
        </p:nvSpPr>
        <p:spPr>
          <a:xfrm>
            <a:off x="212754" y="6372644"/>
            <a:ext cx="74193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Reference: </a:t>
            </a:r>
            <a:r>
              <a:rPr lang="en-US" sz="1050" dirty="0"/>
              <a:t>https://stackoverflow.com/questions/21109361/why-is-reacts-concept-of-virtual-dom-said-to-be-more-performant-than-dirty-mode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482D4-D69D-8748-AA75-68A5F8FB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Virtual</a:t>
            </a:r>
          </a:p>
        </p:txBody>
      </p:sp>
    </p:spTree>
    <p:extLst>
      <p:ext uri="{BB962C8B-B14F-4D97-AF65-F5344CB8AC3E}">
        <p14:creationId xmlns:p14="http://schemas.microsoft.com/office/powerpoint/2010/main" val="68334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C4-1FF8-A04F-BAD4-825EB673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288F-0096-7943-900B-1766110B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node &amp;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IDE: Web storm, VS Code, Atom, Sublime, vi</a:t>
            </a:r>
          </a:p>
          <a:p>
            <a:endParaRPr lang="en-US" dirty="0"/>
          </a:p>
          <a:p>
            <a:r>
              <a:rPr lang="en-US" dirty="0"/>
              <a:t>Quick start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pPr lvl="1"/>
            <a:r>
              <a:rPr lang="en-US" dirty="0"/>
              <a:t>create-react-app my-app</a:t>
            </a:r>
          </a:p>
          <a:p>
            <a:pPr lvl="1"/>
            <a:r>
              <a:rPr lang="en-US" dirty="0"/>
              <a:t>cd my-app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Reference:</a:t>
            </a:r>
            <a:r>
              <a:rPr lang="en-US" sz="1400" dirty="0"/>
              <a:t> https://</a:t>
            </a:r>
            <a:r>
              <a:rPr lang="en-US" sz="1400" dirty="0" err="1"/>
              <a:t>reactjs.org</a:t>
            </a:r>
            <a:r>
              <a:rPr lang="en-US" sz="1400" dirty="0"/>
              <a:t>/tutorial/</a:t>
            </a:r>
            <a:r>
              <a:rPr lang="en-US" sz="1400" dirty="0" err="1"/>
              <a:t>tutorial.html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126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7C3F-301F-CE40-B10F-AAEDDAF7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Start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1956-1D05-FD48-8B60-871C7502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Prepare and create </a:t>
            </a:r>
            <a:r>
              <a:rPr lang="en-US" sz="1400" dirty="0" err="1"/>
              <a:t>package.json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 -y</a:t>
            </a:r>
            <a:endParaRPr lang="en-US" sz="1400" dirty="0"/>
          </a:p>
          <a:p>
            <a:r>
              <a:rPr lang="en-US" sz="1400" dirty="0"/>
              <a:t>Install global package: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babel babel-cli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webpack-dev-server</a:t>
            </a:r>
          </a:p>
          <a:p>
            <a:r>
              <a:rPr lang="en-US" sz="1400" dirty="0"/>
              <a:t>Add dependencies and plugins: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webpack webpack-dev-server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react react-</a:t>
            </a:r>
            <a:r>
              <a:rPr lang="en-US" sz="1200" dirty="0" err="1"/>
              <a:t>dom</a:t>
            </a:r>
            <a:r>
              <a:rPr lang="en-US" sz="1200" dirty="0"/>
              <a:t>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babel-core babel-loader 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babel-preset-react babel-preset-es2015 --save</a:t>
            </a:r>
          </a:p>
        </p:txBody>
      </p:sp>
    </p:spTree>
    <p:extLst>
      <p:ext uri="{BB962C8B-B14F-4D97-AF65-F5344CB8AC3E}">
        <p14:creationId xmlns:p14="http://schemas.microsoft.com/office/powerpoint/2010/main" val="213935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2527</Words>
  <Application>Microsoft Macintosh PowerPoint</Application>
  <PresentationFormat>Widescreen</PresentationFormat>
  <Paragraphs>344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Century Gothic (Headings)</vt:lpstr>
      <vt:lpstr>Courier New</vt:lpstr>
      <vt:lpstr>Menlo</vt:lpstr>
      <vt:lpstr>Office Theme</vt:lpstr>
      <vt:lpstr>Web Client</vt:lpstr>
      <vt:lpstr>Layer-layer Halaman Web</vt:lpstr>
      <vt:lpstr>DOM (Document Object Model)</vt:lpstr>
      <vt:lpstr>Konsep DOM dan Kemampuan Javasript</vt:lpstr>
      <vt:lpstr>ReactJS</vt:lpstr>
      <vt:lpstr>Fitur-fitur React</vt:lpstr>
      <vt:lpstr>DOM Virtual</vt:lpstr>
      <vt:lpstr>Persiapan</vt:lpstr>
      <vt:lpstr>React: Start from scratch</vt:lpstr>
      <vt:lpstr>Compiler, Server dan Loaders</vt:lpstr>
      <vt:lpstr>Compiler, Server dan Loaders</vt:lpstr>
      <vt:lpstr>Berbasis Komponen</vt:lpstr>
      <vt:lpstr>Data passing (props vs. state)</vt:lpstr>
      <vt:lpstr>Props: Melewatkan ke sebuah komponen</vt:lpstr>
      <vt:lpstr>State: Inisialisasi dan Update</vt:lpstr>
      <vt:lpstr>State: bind method to context</vt:lpstr>
      <vt:lpstr>State: bind otomatis</vt:lpstr>
      <vt:lpstr>State: Komponen Induk dan Anak</vt:lpstr>
      <vt:lpstr>React – AJAX Request</vt:lpstr>
      <vt:lpstr>PowerPoint Presentation</vt:lpstr>
      <vt:lpstr>Firebase</vt:lpstr>
      <vt:lpstr>Firebase - Realtime Database</vt:lpstr>
      <vt:lpstr>Layanan Hosting Node</vt:lpstr>
      <vt:lpstr>Heroku</vt:lpstr>
      <vt:lpstr>Pembuatan Aplikasi - Heroku</vt:lpstr>
      <vt:lpstr>Heroku’s Node deployment instructions</vt:lpstr>
      <vt:lpstr>Alat yang dibutuhkan</vt:lpstr>
      <vt:lpstr>Membuat Repo</vt:lpstr>
      <vt:lpstr>Toolbet Heroku</vt:lpstr>
      <vt:lpstr>Login Heroku</vt:lpstr>
      <vt:lpstr>Deploy App</vt:lpstr>
      <vt:lpstr>Deploy App</vt:lpstr>
      <vt:lpstr>Deploy App</vt:lpstr>
      <vt:lpstr>Menggunakan PC lain</vt:lpstr>
      <vt:lpstr>Best Practise</vt:lpstr>
      <vt:lpstr>Update Package</vt:lpstr>
      <vt:lpstr>React + Firebase</vt:lpstr>
      <vt:lpstr>Aplikasi CHAT</vt:lpstr>
      <vt:lpstr>User.js</vt:lpstr>
      <vt:lpstr>Chat.js</vt:lpstr>
      <vt:lpstr>App.js</vt:lpstr>
      <vt:lpstr>Index.js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Client</dc:title>
  <dc:creator>ahmadwildan@polinema.ac.id</dc:creator>
  <cp:lastModifiedBy>ahmadwildan@polinema.ac.id</cp:lastModifiedBy>
  <cp:revision>23</cp:revision>
  <dcterms:created xsi:type="dcterms:W3CDTF">2019-11-11T23:20:21Z</dcterms:created>
  <dcterms:modified xsi:type="dcterms:W3CDTF">2019-11-19T07:27:44Z</dcterms:modified>
</cp:coreProperties>
</file>