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6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83" r:id="rId12"/>
    <p:sldId id="284" r:id="rId13"/>
    <p:sldId id="270" r:id="rId14"/>
    <p:sldId id="271" r:id="rId15"/>
    <p:sldId id="285" r:id="rId16"/>
    <p:sldId id="287" r:id="rId17"/>
    <p:sldId id="258" r:id="rId18"/>
    <p:sldId id="259" r:id="rId19"/>
    <p:sldId id="266" r:id="rId20"/>
    <p:sldId id="257" r:id="rId21"/>
    <p:sldId id="267" r:id="rId22"/>
    <p:sldId id="263" r:id="rId23"/>
    <p:sldId id="264" r:id="rId24"/>
    <p:sldId id="288" r:id="rId25"/>
    <p:sldId id="268" r:id="rId26"/>
    <p:sldId id="289" r:id="rId27"/>
    <p:sldId id="291" r:id="rId28"/>
    <p:sldId id="290" r:id="rId29"/>
    <p:sldId id="292" r:id="rId30"/>
    <p:sldId id="293" r:id="rId31"/>
    <p:sldId id="296" r:id="rId32"/>
    <p:sldId id="294" r:id="rId33"/>
    <p:sldId id="297" r:id="rId34"/>
    <p:sldId id="260" r:id="rId35"/>
    <p:sldId id="261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54"/>
    <p:restoredTop sz="94481"/>
  </p:normalViewPr>
  <p:slideViewPr>
    <p:cSldViewPr snapToGrid="0">
      <p:cViewPr varScale="1">
        <p:scale>
          <a:sx n="66" d="100"/>
          <a:sy n="66" d="100"/>
        </p:scale>
        <p:origin x="214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779B6-01A0-C04D-9B61-906036CEA58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C61C8-94BF-2844-AE39-95F5DF68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C61C8-94BF-2844-AE39-95F5DF6817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3ECB-7590-CF74-B46D-220A6225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847E-12A8-F38F-07A7-89A4D8E9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751B-CDEF-69C1-CC2F-72523265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C399-3147-6750-587D-824D06B8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A18C-60A0-2CC2-3096-4B27B66F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AE7-C5F1-8B07-8275-1ED4A91A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E770-C8E4-F840-2DDF-37E5088B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BC27-0E53-4499-509D-35CA15AF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D03A-BC26-1832-0251-836823B8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58D1-7999-E9C2-6DFA-F0BF349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DF900-E71D-FE0E-BEF3-A07482C2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4FA9-FCA1-BBD4-43D9-E9494023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C97-4A88-F5C9-E678-579EF968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0A89-9FF9-4B99-BF84-2DCA983E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88C3-1B7A-98EE-99DE-F43EB355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09E7-92BA-047F-5095-0CB5098D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1F7F-7EBE-4685-8E03-3056364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1AC9-BF71-A51B-54C0-E919F83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9407-DADF-D97F-069B-7CAA412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80B6-5707-EF1F-106B-598BA55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6831-E832-2F4F-B6D2-327BD6E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AD90-AB8A-7342-9B4D-4517299A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21ED-0FCD-4493-53C6-6B2A4293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17B2-8D3C-F506-2863-F888FEDE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2B91-43E1-C8A4-1AAE-14F9CE5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D2ED-7953-C213-7294-59D8F152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8D49-F26A-FE8F-A4EC-C2C3D963D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1A511-106D-F787-6AEA-77EA643A1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14AB-E01C-84D6-C761-3BB63480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9B05-10E1-B56E-5BE8-BF9E223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44BE-0ED6-C8C3-A745-165045F7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6561-F84E-911B-BE4E-6DCD782A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465B-68A6-D501-5F3B-06B0EC06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87BE-8776-62FF-4F75-66D04892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668EB-68FC-607E-1962-0505E946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143EF-86DD-B350-1FC3-8D1CFDA3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98FE6-06A9-6AC1-FEDC-723A466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76F23-7975-4656-364A-CA244AEC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4A4F-907F-55E0-DD7A-A00D732B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FFA2-9B64-EF3E-CABF-73C23623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FD011-8AEB-774E-F7A5-5301ED52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9E958-9C2C-F6DE-647D-9EE507BF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6F13C-588F-01B2-B51F-47806C8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9AC6-48BF-8056-D9A6-5B8DA12B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A429-1DC1-D5B3-65C8-4154A6C0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CC61-1E42-6600-A534-BEA1B3C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E6D-982E-FA5D-3415-20CCCD7E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AFDC-9CE7-67FD-83F1-8422DB77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8D6D-C88B-D2DF-0D61-BBC6CFD8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99705-C3D5-6B4D-8425-74F593C1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00D3-B3FF-75FB-DFE8-3F55557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1712-6B39-BBE1-58A6-C482C8FD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1ADF-164C-B588-FF95-128FD681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417E5-FD09-C67E-F243-BB09513F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599F-2EF2-6D36-BD97-D465C7BE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1CC5-BEEC-4C2B-24F4-B58C7D28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DBD2-E791-C35B-2864-AA636A0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DE74-3194-0887-49DF-610E36B3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3CBC-25B7-A237-ABAC-3E59E38B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698D-1962-CA3D-7B43-B46EA667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4679-0C50-A7D0-DD0F-FB7BA7F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7C3E-7FC5-0D6C-6F0D-A9C9797B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2DB7-1F82-B8E2-28CD-703125B49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scalable graphlet-adjacency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7" y="294413"/>
            <a:ext cx="113173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Over-visiting also occurs between isomorphic orbits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90659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1198886" y="2705860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1198886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1198886" y="4079721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667143" y="3182344"/>
            <a:ext cx="613495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748895" y="3675657"/>
            <a:ext cx="4499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667143" y="3873023"/>
            <a:ext cx="613495" cy="288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1478004" y="3954775"/>
            <a:ext cx="0" cy="124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2161392" y="3396539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2161392" y="2624108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1757123" y="2903226"/>
            <a:ext cx="404269" cy="81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1675370" y="3182344"/>
            <a:ext cx="567774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1757123" y="3675657"/>
            <a:ext cx="4042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4725136" y="1681262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469777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network H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63731"/>
              </p:ext>
            </p:extLst>
          </p:nvPr>
        </p:nvGraphicFramePr>
        <p:xfrm>
          <a:off x="3450695" y="2650450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pic>
        <p:nvPicPr>
          <p:cNvPr id="32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96D84BF-9AD6-718E-CCCA-C795C5182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7710188" y="1662272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 41">
            <a:extLst>
              <a:ext uri="{FF2B5EF4-FFF2-40B4-BE49-F238E27FC236}">
                <a16:creationId xmlns:a16="http://schemas.microsoft.com/office/drawing/2014/main" id="{447FCB9D-6E4C-2240-6589-782D79B3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62416"/>
              </p:ext>
            </p:extLst>
          </p:nvPr>
        </p:nvGraphicFramePr>
        <p:xfrm>
          <a:off x="6435747" y="2631460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a – 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d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 – f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pic>
        <p:nvPicPr>
          <p:cNvPr id="36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2117E140-C2E3-4B55-2A7E-FDF82D1C3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10571789" y="1672211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 41">
            <a:extLst>
              <a:ext uri="{FF2B5EF4-FFF2-40B4-BE49-F238E27FC236}">
                <a16:creationId xmlns:a16="http://schemas.microsoft.com/office/drawing/2014/main" id="{64364AEC-F6D4-D1D2-1D47-E24310371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60628"/>
              </p:ext>
            </p:extLst>
          </p:nvPr>
        </p:nvGraphicFramePr>
        <p:xfrm>
          <a:off x="9297348" y="2641399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a –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c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63153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26022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F9F29B5D-F3BE-E416-6A13-958D8596B975}"/>
              </a:ext>
            </a:extLst>
          </p:cNvPr>
          <p:cNvSpPr>
            <a:spLocks noChangeAspect="1"/>
          </p:cNvSpPr>
          <p:nvPr/>
        </p:nvSpPr>
        <p:spPr>
          <a:xfrm>
            <a:off x="3727916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95AE39-81EE-3E15-5476-E070C58CE58A}"/>
              </a:ext>
            </a:extLst>
          </p:cNvPr>
          <p:cNvSpPr>
            <a:spLocks noChangeAspect="1"/>
          </p:cNvSpPr>
          <p:nvPr/>
        </p:nvSpPr>
        <p:spPr>
          <a:xfrm>
            <a:off x="6678336" y="178738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E29918-C132-49DE-EE59-CA187FAA0705}"/>
              </a:ext>
            </a:extLst>
          </p:cNvPr>
          <p:cNvSpPr>
            <a:spLocks noChangeAspect="1"/>
          </p:cNvSpPr>
          <p:nvPr/>
        </p:nvSpPr>
        <p:spPr>
          <a:xfrm>
            <a:off x="9574569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3ED4D9-AEC7-C827-816E-D061EDDB7D83}"/>
              </a:ext>
            </a:extLst>
          </p:cNvPr>
          <p:cNvSpPr txBox="1"/>
          <p:nvPr/>
        </p:nvSpPr>
        <p:spPr>
          <a:xfrm>
            <a:off x="4005794" y="51348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2285DC-5C77-70E2-F149-2DC7D5B8A0D2}"/>
              </a:ext>
            </a:extLst>
          </p:cNvPr>
          <p:cNvSpPr txBox="1"/>
          <p:nvPr/>
        </p:nvSpPr>
        <p:spPr>
          <a:xfrm>
            <a:off x="6990846" y="5113780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8E3020-B87C-ACEF-02D7-692C00C12234}"/>
              </a:ext>
            </a:extLst>
          </p:cNvPr>
          <p:cNvSpPr txBox="1"/>
          <p:nvPr/>
        </p:nvSpPr>
        <p:spPr>
          <a:xfrm>
            <a:off x="9838758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0707F-4588-8B47-2BBB-10931A42B2E0}"/>
              </a:ext>
            </a:extLst>
          </p:cNvPr>
          <p:cNvSpPr txBox="1"/>
          <p:nvPr/>
        </p:nvSpPr>
        <p:spPr>
          <a:xfrm>
            <a:off x="4447916" y="5945199"/>
            <a:ext cx="626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PROBLEM: triangle {</a:t>
            </a:r>
            <a:r>
              <a:rPr lang="en-US" sz="2400" dirty="0" err="1"/>
              <a:t>a,c,d</a:t>
            </a:r>
            <a:r>
              <a:rPr lang="en-US" sz="2400" dirty="0"/>
              <a:t>} is visited SIX times </a:t>
            </a:r>
          </a:p>
        </p:txBody>
      </p:sp>
    </p:spTree>
    <p:extLst>
      <p:ext uri="{BB962C8B-B14F-4D97-AF65-F5344CB8AC3E}">
        <p14:creationId xmlns:p14="http://schemas.microsoft.com/office/powerpoint/2010/main" val="33569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410-6527-59F9-9AE6-32B75E94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DFS: time complexity is O(</a:t>
            </a:r>
            <a:r>
              <a:rPr lang="en-US" sz="3600" i="1" dirty="0"/>
              <a:t>nd</a:t>
            </a:r>
            <a:r>
              <a:rPr lang="en-US" sz="3600" baseline="30000" dirty="0"/>
              <a:t>2</a:t>
            </a:r>
            <a:r>
              <a:rPr lang="en-US" sz="3600" dirty="0"/>
              <a:t>) for three-node graphlets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E689CE-57AE-A40C-F414-B6A35E6D30A8}"/>
              </a:ext>
            </a:extLst>
          </p:cNvPr>
          <p:cNvSpPr>
            <a:spLocks noChangeAspect="1"/>
          </p:cNvSpPr>
          <p:nvPr/>
        </p:nvSpPr>
        <p:spPr>
          <a:xfrm>
            <a:off x="1073901" y="349247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AB1C2-5473-FFA0-FC50-21E603F02634}"/>
              </a:ext>
            </a:extLst>
          </p:cNvPr>
          <p:cNvSpPr>
            <a:spLocks noChangeAspect="1"/>
          </p:cNvSpPr>
          <p:nvPr/>
        </p:nvSpPr>
        <p:spPr>
          <a:xfrm>
            <a:off x="2374289" y="26016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1F53F-B34D-6C9A-019F-6452F2A11483}"/>
              </a:ext>
            </a:extLst>
          </p:cNvPr>
          <p:cNvSpPr>
            <a:spLocks noChangeAspect="1"/>
          </p:cNvSpPr>
          <p:nvPr/>
        </p:nvSpPr>
        <p:spPr>
          <a:xfrm>
            <a:off x="2374289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4CC7D-4D1A-A992-D21B-FA314540420E}"/>
              </a:ext>
            </a:extLst>
          </p:cNvPr>
          <p:cNvSpPr>
            <a:spLocks noChangeAspect="1"/>
          </p:cNvSpPr>
          <p:nvPr/>
        </p:nvSpPr>
        <p:spPr>
          <a:xfrm>
            <a:off x="2374289" y="437363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D12FC4-67CE-4A3B-0536-CD67C5920363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688459" y="3216216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E917E-3DB1-7D32-2AFA-4D871658043D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793901" y="3852479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8CED5-38EE-F49F-4EEE-6551E4548957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688459" y="4107037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61EB4E-9935-66A9-22E8-BF287D3012B0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34289" y="4212479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CEB554-59F2-1FD0-0EEF-382EAF613FB2}"/>
              </a:ext>
            </a:extLst>
          </p:cNvPr>
          <p:cNvSpPr>
            <a:spLocks noChangeAspect="1"/>
          </p:cNvSpPr>
          <p:nvPr/>
        </p:nvSpPr>
        <p:spPr>
          <a:xfrm>
            <a:off x="3615706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94E7A-C367-8CF5-1F94-89B9D88FF3D8}"/>
              </a:ext>
            </a:extLst>
          </p:cNvPr>
          <p:cNvSpPr>
            <a:spLocks noChangeAspect="1"/>
          </p:cNvSpPr>
          <p:nvPr/>
        </p:nvSpPr>
        <p:spPr>
          <a:xfrm>
            <a:off x="3615706" y="24962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0CA97-D789-AA4D-045B-B3B75400258C}"/>
              </a:ext>
            </a:extLst>
          </p:cNvPr>
          <p:cNvCxnSpPr>
            <a:stCxn id="5" idx="6"/>
          </p:cNvCxnSpPr>
          <p:nvPr/>
        </p:nvCxnSpPr>
        <p:spPr>
          <a:xfrm flipV="1">
            <a:off x="3094289" y="2856216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4BE09-F287-D32D-0409-5D62514A9D0E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2988847" y="3216216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C774B-5DF2-AF14-CDFE-5C37EB1F065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094289" y="3852479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9ABF14-DB88-6F3F-C159-D38E178D4C3A}"/>
              </a:ext>
            </a:extLst>
          </p:cNvPr>
          <p:cNvCxnSpPr>
            <a:cxnSpLocks/>
          </p:cNvCxnSpPr>
          <p:nvPr/>
        </p:nvCxnSpPr>
        <p:spPr>
          <a:xfrm>
            <a:off x="1958008" y="2201344"/>
            <a:ext cx="0" cy="35037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264C91-D2DB-7D5B-507E-84060BF0ED23}"/>
              </a:ext>
            </a:extLst>
          </p:cNvPr>
          <p:cNvSpPr txBox="1"/>
          <p:nvPr/>
        </p:nvSpPr>
        <p:spPr>
          <a:xfrm>
            <a:off x="6372523" y="2119016"/>
            <a:ext cx="3219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Notation</a:t>
            </a:r>
            <a:r>
              <a:rPr lang="en-US" b="1" i="1" u="sng" dirty="0"/>
              <a:t>:</a:t>
            </a:r>
          </a:p>
          <a:p>
            <a:r>
              <a:rPr lang="en-US" i="1" dirty="0"/>
              <a:t>n</a:t>
            </a:r>
            <a:r>
              <a:rPr lang="en-US" dirty="0"/>
              <a:t>: number of nodes in the graph</a:t>
            </a:r>
          </a:p>
          <a:p>
            <a:r>
              <a:rPr lang="en-US" i="1" dirty="0"/>
              <a:t>d</a:t>
            </a:r>
            <a:r>
              <a:rPr lang="en-US" dirty="0"/>
              <a:t>: the max degree in the graph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CC4F5-A859-CA58-D7DA-B5F3FEEF3F82}"/>
              </a:ext>
            </a:extLst>
          </p:cNvPr>
          <p:cNvCxnSpPr>
            <a:cxnSpLocks/>
          </p:cNvCxnSpPr>
          <p:nvPr/>
        </p:nvCxnSpPr>
        <p:spPr>
          <a:xfrm>
            <a:off x="3392556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FF79F3-EB3D-CA8E-CA20-B326E6237719}"/>
              </a:ext>
            </a:extLst>
          </p:cNvPr>
          <p:cNvSpPr txBox="1"/>
          <p:nvPr/>
        </p:nvSpPr>
        <p:spPr>
          <a:xfrm>
            <a:off x="1967947" y="2119016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neighbors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F4E9DC-B6B9-24F8-027E-47D587471F37}"/>
              </a:ext>
            </a:extLst>
          </p:cNvPr>
          <p:cNvSpPr txBox="1"/>
          <p:nvPr/>
        </p:nvSpPr>
        <p:spPr>
          <a:xfrm>
            <a:off x="3400359" y="2122218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neighbors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FA7DAC-1E35-EC57-676D-8218AE2CD77C}"/>
              </a:ext>
            </a:extLst>
          </p:cNvPr>
          <p:cNvCxnSpPr>
            <a:cxnSpLocks/>
          </p:cNvCxnSpPr>
          <p:nvPr/>
        </p:nvCxnSpPr>
        <p:spPr>
          <a:xfrm>
            <a:off x="4787348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5B8E59-F5A1-CE49-AB01-C90E1070ADD7}"/>
              </a:ext>
            </a:extLst>
          </p:cNvPr>
          <p:cNvSpPr txBox="1"/>
          <p:nvPr/>
        </p:nvSpPr>
        <p:spPr>
          <a:xfrm>
            <a:off x="6380924" y="3341492"/>
            <a:ext cx="5811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TIME 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 has at most </a:t>
            </a:r>
            <a:r>
              <a:rPr lang="en-US" i="1" dirty="0"/>
              <a:t>d 1</a:t>
            </a:r>
            <a:r>
              <a:rPr lang="en-US" i="1" baseline="30000" dirty="0"/>
              <a:t>st</a:t>
            </a:r>
            <a:r>
              <a:rPr lang="en-US" i="1" dirty="0"/>
              <a:t> </a:t>
            </a:r>
            <a:r>
              <a:rPr lang="en-US" dirty="0"/>
              <a:t>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1</a:t>
            </a:r>
            <a:r>
              <a:rPr lang="en-US" baseline="30000" dirty="0"/>
              <a:t>st</a:t>
            </a:r>
            <a:r>
              <a:rPr lang="en-US" dirty="0"/>
              <a:t> neighbor has at most </a:t>
            </a:r>
            <a:r>
              <a:rPr lang="en-US" i="1" dirty="0"/>
              <a:t>d</a:t>
            </a:r>
            <a:r>
              <a:rPr lang="en-US" dirty="0"/>
              <a:t> neighbors</a:t>
            </a:r>
          </a:p>
          <a:p>
            <a:r>
              <a:rPr lang="en-US" dirty="0"/>
              <a:t>-&gt; DFS from </a:t>
            </a:r>
            <a:r>
              <a:rPr lang="en-US" i="1" dirty="0"/>
              <a:t>a</a:t>
            </a:r>
            <a:r>
              <a:rPr lang="en-US" dirty="0"/>
              <a:t> two hops deep takes O(</a:t>
            </a:r>
            <a:r>
              <a:rPr lang="en-US" i="1" dirty="0"/>
              <a:t>d</a:t>
            </a:r>
            <a:r>
              <a:rPr lang="en-US" baseline="30000" dirty="0"/>
              <a:t>2</a:t>
            </a:r>
            <a:r>
              <a:rPr lang="en-US" dirty="0"/>
              <a:t>) time</a:t>
            </a:r>
          </a:p>
          <a:p>
            <a:r>
              <a:rPr lang="en-US" dirty="0"/>
              <a:t>-&gt; DFS for the network takes O(</a:t>
            </a:r>
            <a:r>
              <a:rPr lang="en-US" i="1" dirty="0"/>
              <a:t>nd</a:t>
            </a:r>
            <a:r>
              <a:rPr lang="en-US" baseline="30000" dirty="0"/>
              <a:t>2</a:t>
            </a:r>
            <a:r>
              <a:rPr lang="en-US" dirty="0"/>
              <a:t>) time </a:t>
            </a:r>
          </a:p>
          <a:p>
            <a:r>
              <a:rPr lang="en-US" dirty="0"/>
              <a:t>-&gt; O(</a:t>
            </a:r>
            <a:r>
              <a:rPr lang="en-US" i="1" dirty="0"/>
              <a:t>nd</a:t>
            </a:r>
            <a:r>
              <a:rPr lang="en-US" baseline="30000" dirty="0"/>
              <a:t>3</a:t>
            </a:r>
            <a:r>
              <a:rPr lang="en-US" dirty="0"/>
              <a:t>) time for four node graphlets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F8BA-E8CF-97BC-5A3A-5837CD31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2" y="464516"/>
            <a:ext cx="1154264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O(</a:t>
            </a:r>
            <a:r>
              <a:rPr lang="en-US" sz="3600" i="1" dirty="0"/>
              <a:t>nd</a:t>
            </a:r>
            <a:r>
              <a:rPr lang="en-US" sz="3600" baseline="30000" dirty="0"/>
              <a:t>3</a:t>
            </a:r>
            <a:r>
              <a:rPr lang="en-US" sz="3600" dirty="0"/>
              <a:t>) complexity is problematic for real networks</a:t>
            </a:r>
          </a:p>
        </p:txBody>
      </p:sp>
      <p:pic>
        <p:nvPicPr>
          <p:cNvPr id="11266" name="Picture 2" descr="Comparison of random and scale-free networks. (a) Degree distributions... |  Download Scientific Diagram">
            <a:extLst>
              <a:ext uri="{FF2B5EF4-FFF2-40B4-BE49-F238E27FC236}">
                <a16:creationId xmlns:a16="http://schemas.microsoft.com/office/drawing/2014/main" id="{8728E616-63DD-65FE-5910-3543B6D4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107251"/>
            <a:ext cx="3956534" cy="41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9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9CA-5450-DAA2-70C6-3840BB65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8C29-821D-A252-46D3-2C835117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counter is to slow as it is a basic DFS</a:t>
            </a:r>
          </a:p>
          <a:p>
            <a:pPr lvl="1"/>
            <a:r>
              <a:rPr lang="en-US" dirty="0"/>
              <a:t>Time complexity is O(nd</a:t>
            </a:r>
            <a:r>
              <a:rPr lang="en-US" baseline="30000" dirty="0"/>
              <a:t>3</a:t>
            </a:r>
            <a:r>
              <a:rPr lang="en-US" dirty="0"/>
              <a:t>) for four-node graphlets</a:t>
            </a:r>
          </a:p>
          <a:p>
            <a:pPr lvl="1"/>
            <a:r>
              <a:rPr lang="en-US" dirty="0"/>
              <a:t>Lots of overcounting</a:t>
            </a:r>
          </a:p>
          <a:p>
            <a:pPr lvl="1"/>
            <a:r>
              <a:rPr lang="en-US" dirty="0"/>
              <a:t>Lots of room for improvement: </a:t>
            </a:r>
          </a:p>
          <a:p>
            <a:pPr lvl="2"/>
            <a:r>
              <a:rPr lang="en-US" dirty="0"/>
              <a:t>human PPI takes a day, ORCA finishes in 4 seconds</a:t>
            </a:r>
          </a:p>
          <a:p>
            <a:pPr lvl="2"/>
            <a:r>
              <a:rPr lang="en-US" dirty="0"/>
              <a:t>Human COEX takes a week, ORCA finishes in 10 minutes</a:t>
            </a:r>
          </a:p>
          <a:p>
            <a:pPr lvl="2"/>
            <a:endParaRPr lang="en-US" dirty="0"/>
          </a:p>
          <a:p>
            <a:r>
              <a:rPr lang="en-US" dirty="0"/>
              <a:t>The current counter uses too much memory:</a:t>
            </a:r>
          </a:p>
          <a:p>
            <a:pPr lvl="1"/>
            <a:r>
              <a:rPr lang="en-US" dirty="0"/>
              <a:t>Given a graph of n nodes, it uses O(14n</a:t>
            </a:r>
            <a:r>
              <a:rPr lang="en-US" baseline="30000" dirty="0"/>
              <a:t>2</a:t>
            </a:r>
            <a:r>
              <a:rPr lang="en-US" dirty="0"/>
              <a:t>) memory. (1 matrix per orbit)</a:t>
            </a:r>
          </a:p>
          <a:p>
            <a:pPr lvl="1"/>
            <a:r>
              <a:rPr lang="en-US" dirty="0"/>
              <a:t>Human PPI and COEX use 100+GB.</a:t>
            </a:r>
          </a:p>
        </p:txBody>
      </p:sp>
    </p:spTree>
    <p:extLst>
      <p:ext uri="{BB962C8B-B14F-4D97-AF65-F5344CB8AC3E}">
        <p14:creationId xmlns:p14="http://schemas.microsoft.com/office/powerpoint/2010/main" val="46095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Less computations</a:t>
            </a:r>
          </a:p>
          <a:p>
            <a:pPr lvl="1"/>
            <a:r>
              <a:rPr lang="en-US" sz="2000" dirty="0"/>
              <a:t>Redundancy equations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Avoid brute-force DFS all 4-node graphlets</a:t>
            </a:r>
          </a:p>
          <a:p>
            <a:pPr lvl="1"/>
            <a:r>
              <a:rPr lang="en-US" sz="2000" dirty="0"/>
              <a:t>Add graph orientation 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Limit search space via Directed DFS =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 </a:t>
            </a:r>
          </a:p>
          <a:p>
            <a:pPr lvl="1">
              <a:tabLst>
                <a:tab pos="3597275" algn="l"/>
              </a:tabLst>
            </a:pPr>
            <a:r>
              <a:rPr lang="en-US" sz="2000" dirty="0"/>
              <a:t>Avoid over-visiting 	 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/#over-visit-correction)</a:t>
            </a:r>
          </a:p>
          <a:p>
            <a:pPr lvl="1"/>
            <a:r>
              <a:rPr lang="en-US" sz="2000" dirty="0"/>
              <a:t>Graph coloring 		</a:t>
            </a:r>
            <a:r>
              <a:rPr lang="en-US" sz="2000" dirty="0">
                <a:solidFill>
                  <a:schemeClr val="accent3"/>
                </a:solidFill>
              </a:rPr>
              <a:t>= Avoid exhausted searches = dynamically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dirty="0"/>
              <a:t>Add computational power </a:t>
            </a:r>
          </a:p>
          <a:p>
            <a:pPr lvl="1"/>
            <a:r>
              <a:rPr lang="en-US" sz="2000" dirty="0"/>
              <a:t>CPU-based parallelization</a:t>
            </a:r>
          </a:p>
          <a:p>
            <a:pPr lvl="1"/>
            <a:r>
              <a:rPr lang="en-US" sz="2000" dirty="0"/>
              <a:t>GPU-based parallelization</a:t>
            </a:r>
          </a:p>
          <a:p>
            <a:pPr lvl="1"/>
            <a:r>
              <a:rPr lang="en-US" sz="2000" dirty="0"/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computations</a:t>
            </a:r>
          </a:p>
          <a:p>
            <a:pPr lvl="1">
              <a:tabLst>
                <a:tab pos="5286375" algn="l"/>
              </a:tabLst>
            </a:pPr>
            <a:r>
              <a:rPr lang="en-US" dirty="0"/>
              <a:t>Redundancy equations	 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Graph orientation		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Avoid over-visiting 			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Graph coloring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…</a:t>
            </a:r>
          </a:p>
          <a:p>
            <a:r>
              <a:rPr lang="en-US" dirty="0">
                <a:solidFill>
                  <a:schemeClr val="accent3"/>
                </a:solidFill>
              </a:rPr>
              <a:t>Add computational power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GPU-based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state-of-the-art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Redundancy equation based</a:t>
            </a:r>
          </a:p>
        </p:txBody>
      </p:sp>
    </p:spTree>
    <p:extLst>
      <p:ext uri="{BB962C8B-B14F-4D97-AF65-F5344CB8AC3E}">
        <p14:creationId xmlns:p14="http://schemas.microsoft.com/office/powerpoint/2010/main" val="312194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56F5-94C1-351A-8CB5-BA696C09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Orca (2014)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FB43CF-1A59-4CB8-F45C-275D48E7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18455"/>
              </p:ext>
            </p:extLst>
          </p:nvPr>
        </p:nvGraphicFramePr>
        <p:xfrm>
          <a:off x="939451" y="5212342"/>
          <a:ext cx="9582413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96">
                  <a:extLst>
                    <a:ext uri="{9D8B030D-6E8A-4147-A177-3AD203B41FA5}">
                      <a16:colId xmlns:a16="http://schemas.microsoft.com/office/drawing/2014/main" val="2777594629"/>
                    </a:ext>
                  </a:extLst>
                </a:gridCol>
                <a:gridCol w="550373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815770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91796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98019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7481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23359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77282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1169245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082392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300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4D47D1-F26C-CF23-82A8-BC8A706E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86" y="2997544"/>
            <a:ext cx="8606077" cy="221479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FEA443-4830-B245-DBB6-BB8E274C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72759"/>
              </p:ext>
            </p:extLst>
          </p:nvPr>
        </p:nvGraphicFramePr>
        <p:xfrm>
          <a:off x="838200" y="1544615"/>
          <a:ext cx="102290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17">
                  <a:extLst>
                    <a:ext uri="{9D8B030D-6E8A-4147-A177-3AD203B41FA5}">
                      <a16:colId xmlns:a16="http://schemas.microsoft.com/office/drawing/2014/main" val="100520686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162600597"/>
                    </a:ext>
                  </a:extLst>
                </a:gridCol>
                <a:gridCol w="3281744">
                  <a:extLst>
                    <a:ext uri="{9D8B030D-6E8A-4147-A177-3AD203B41FA5}">
                      <a16:colId xmlns:a16="http://schemas.microsoft.com/office/drawing/2014/main" val="2050133096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35869066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750391126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116975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9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6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15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PGD (2015)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8344C4-F0E5-9219-BB32-5DC1885F6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61863"/>
              </p:ext>
            </p:extLst>
          </p:nvPr>
        </p:nvGraphicFramePr>
        <p:xfrm>
          <a:off x="1094503" y="1428033"/>
          <a:ext cx="1000299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44">
                  <a:extLst>
                    <a:ext uri="{9D8B030D-6E8A-4147-A177-3AD203B41FA5}">
                      <a16:colId xmlns:a16="http://schemas.microsoft.com/office/drawing/2014/main" val="281908309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76461389"/>
                    </a:ext>
                  </a:extLst>
                </a:gridCol>
                <a:gridCol w="3886454">
                  <a:extLst>
                    <a:ext uri="{9D8B030D-6E8A-4147-A177-3AD203B41FA5}">
                      <a16:colId xmlns:a16="http://schemas.microsoft.com/office/drawing/2014/main" val="1180904687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633396233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005293999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81169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9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36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4558"/>
              </p:ext>
            </p:extLst>
          </p:nvPr>
        </p:nvGraphicFramePr>
        <p:xfrm>
          <a:off x="814235" y="5563071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6" y="3348273"/>
            <a:ext cx="8606077" cy="22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4" y="126999"/>
            <a:ext cx="10515600" cy="1325563"/>
          </a:xfrm>
        </p:spPr>
        <p:txBody>
          <a:bodyPr/>
          <a:lstStyle/>
          <a:p>
            <a:r>
              <a:rPr lang="en-US" dirty="0"/>
              <a:t>ESCAPE (2017)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93915"/>
              </p:ext>
            </p:extLst>
          </p:nvPr>
        </p:nvGraphicFramePr>
        <p:xfrm>
          <a:off x="814235" y="5669737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5" y="3516056"/>
            <a:ext cx="8606077" cy="221479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98A13C-498B-0925-1990-554A39030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70787"/>
              </p:ext>
            </p:extLst>
          </p:nvPr>
        </p:nvGraphicFramePr>
        <p:xfrm>
          <a:off x="814235" y="1061637"/>
          <a:ext cx="100110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44211005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152577434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2549840020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11186195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93843470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2776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4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8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Non-induced</a:t>
                      </a:r>
                      <a:r>
                        <a:rPr lang="en-US" dirty="0"/>
                        <a:t>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1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C0F0-F376-729F-7696-36E4F6DE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280900"/>
            <a:ext cx="116993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state-of-the 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DE8740-0D7D-0906-5DC1-8468120E2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831219"/>
              </p:ext>
            </p:extLst>
          </p:nvPr>
        </p:nvGraphicFramePr>
        <p:xfrm>
          <a:off x="730952" y="1774180"/>
          <a:ext cx="1001109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65664000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373142957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783522491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626566431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56924644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78407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8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 of 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157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D1A8F9-DFC1-2ECB-18FB-F46295F916F4}"/>
              </a:ext>
            </a:extLst>
          </p:cNvPr>
          <p:cNvSpPr txBox="1"/>
          <p:nvPr/>
        </p:nvSpPr>
        <p:spPr>
          <a:xfrm>
            <a:off x="914400" y="5142297"/>
            <a:ext cx="1001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state-of-the-art is hard to evaluate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the definition of a graphlet, the equations or the brute force algorithm that make it faster?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Comparisons are lacking: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PGD does not compare to ORCA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ESCAPE and EVOKE compare to PGD but their problem is much easier</a:t>
            </a:r>
          </a:p>
        </p:txBody>
      </p:sp>
    </p:spTree>
    <p:extLst>
      <p:ext uri="{BB962C8B-B14F-4D97-AF65-F5344CB8AC3E}">
        <p14:creationId xmlns:p14="http://schemas.microsoft.com/office/powerpoint/2010/main" val="157093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DF7E-FA48-15DE-D005-0CC97248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take-aways: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7BFC-5F6A-D89A-5FBC-49762A19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ORCA/PGD system of equations to infer graphlet/orbit counts</a:t>
            </a:r>
          </a:p>
          <a:p>
            <a:endParaRPr lang="en-US" dirty="0"/>
          </a:p>
          <a:p>
            <a:r>
              <a:rPr lang="en-US" dirty="0"/>
              <a:t>Brute force count graphlets/orbits that can be solved with Directed Breadth First Search to limit traversal and overcounting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None of the counters using redundancy equations uses graph coloring,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91865"/>
              </p:ext>
            </p:extLst>
          </p:nvPr>
        </p:nvGraphicFramePr>
        <p:xfrm>
          <a:off x="1027135" y="4536399"/>
          <a:ext cx="9469764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20">
                  <a:extLst>
                    <a:ext uri="{9D8B030D-6E8A-4147-A177-3AD203B41FA5}">
                      <a16:colId xmlns:a16="http://schemas.microsoft.com/office/drawing/2014/main" val="4249387470"/>
                    </a:ext>
                  </a:extLst>
                </a:gridCol>
                <a:gridCol w="413359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78320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90037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52395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211949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446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535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hybrid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21" y="2321601"/>
            <a:ext cx="8606077" cy="22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counter: progress report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66511"/>
              </p:ext>
            </p:extLst>
          </p:nvPr>
        </p:nvGraphicFramePr>
        <p:xfrm>
          <a:off x="726511" y="4413116"/>
          <a:ext cx="9707758" cy="175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10">
                  <a:extLst>
                    <a:ext uri="{9D8B030D-6E8A-4147-A177-3AD203B41FA5}">
                      <a16:colId xmlns:a16="http://schemas.microsoft.com/office/drawing/2014/main" val="1383674836"/>
                    </a:ext>
                  </a:extLst>
                </a:gridCol>
                <a:gridCol w="237994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81576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2357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023502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157064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83362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436226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implemented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 python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769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91" y="2196341"/>
            <a:ext cx="8606077" cy="2214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CC8C8-54F7-7F96-0886-C784F6D9DFFF}"/>
              </a:ext>
            </a:extLst>
          </p:cNvPr>
          <p:cNvSpPr txBox="1"/>
          <p:nvPr/>
        </p:nvSpPr>
        <p:spPr>
          <a:xfrm>
            <a:off x="601249" y="6308209"/>
            <a:ext cx="402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+ the redundancy equations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174860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785F-392C-5C38-31D0-EEA50D5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9ACD-A67E-A6D6-3803-D1871F6B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Software: </a:t>
            </a:r>
          </a:p>
          <a:p>
            <a:r>
              <a:rPr lang="en-US" dirty="0"/>
              <a:t>Graphlet-adjacency counter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Algorithmic:</a:t>
            </a:r>
          </a:p>
          <a:p>
            <a:r>
              <a:rPr lang="en-US" dirty="0"/>
              <a:t>Adjacency-based redundancy equations (generalizing ORCA’s)</a:t>
            </a:r>
          </a:p>
          <a:p>
            <a:r>
              <a:rPr lang="en-US" dirty="0"/>
              <a:t>Generalizing DDFS*:</a:t>
            </a:r>
          </a:p>
          <a:p>
            <a:pPr lvl="1"/>
            <a:r>
              <a:rPr lang="en-US" dirty="0"/>
              <a:t>From G5 (cycle)  and G8 (clique) counting,</a:t>
            </a:r>
          </a:p>
          <a:p>
            <a:pPr lvl="1"/>
            <a:r>
              <a:rPr lang="en-US" dirty="0"/>
              <a:t>to G3 (four node path) and G7 (chord cycle) counting.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09B4D-3FEB-12C6-5643-A3C348B0BCF1}"/>
              </a:ext>
            </a:extLst>
          </p:cNvPr>
          <p:cNvSpPr txBox="1"/>
          <p:nvPr/>
        </p:nvSpPr>
        <p:spPr>
          <a:xfrm>
            <a:off x="3093929" y="5611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B57E-7EE4-7AD9-217B-1890024F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3A7A-65D6-6F8F-EA62-2780FEB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Software:</a:t>
            </a:r>
          </a:p>
          <a:p>
            <a:pPr marL="0" indent="0">
              <a:buNone/>
            </a:pPr>
            <a:r>
              <a:rPr lang="en-US" sz="2400" dirty="0"/>
              <a:t>1a. Combine orbit-adjacency equations into graphlet-adjacency equations ?</a:t>
            </a:r>
          </a:p>
          <a:p>
            <a:pPr marL="0" indent="0">
              <a:buNone/>
            </a:pPr>
            <a:r>
              <a:rPr lang="en-US" sz="2400" dirty="0"/>
              <a:t>1b. Implement the brute force counters in C</a:t>
            </a:r>
          </a:p>
          <a:p>
            <a:pPr marL="0" indent="0">
              <a:buNone/>
            </a:pPr>
            <a:r>
              <a:rPr lang="en-US" sz="2400" dirty="0"/>
              <a:t>2. Implement the redundancy equations</a:t>
            </a:r>
          </a:p>
          <a:p>
            <a:pPr marL="0" indent="0">
              <a:buNone/>
            </a:pPr>
            <a:r>
              <a:rPr lang="en-US" sz="2400" dirty="0"/>
              <a:t>3. Implement hybrid approach for G3</a:t>
            </a:r>
          </a:p>
          <a:p>
            <a:pPr marL="0" indent="0">
              <a:buNone/>
            </a:pPr>
            <a:r>
              <a:rPr lang="en-US" sz="2400" b="1" u="sng" dirty="0"/>
              <a:t>Analysis:</a:t>
            </a:r>
          </a:p>
          <a:p>
            <a:pPr marL="457200" indent="-457200">
              <a:buAutoNum type="arabicPeriod"/>
            </a:pPr>
            <a:r>
              <a:rPr lang="en-US" sz="2400" dirty="0"/>
              <a:t>Create a benchmark dataset </a:t>
            </a:r>
          </a:p>
          <a:p>
            <a:pPr marL="457200" indent="-457200">
              <a:buAutoNum type="arabicPeriod"/>
            </a:pPr>
            <a:r>
              <a:rPr lang="en-US" sz="2400" dirty="0"/>
              <a:t>Install relevant state of the art</a:t>
            </a:r>
          </a:p>
          <a:p>
            <a:pPr marL="0" indent="0">
              <a:buNone/>
            </a:pPr>
            <a:r>
              <a:rPr lang="en-US" sz="2400" b="1" u="sng" dirty="0"/>
              <a:t>Reporting:</a:t>
            </a:r>
          </a:p>
          <a:p>
            <a:r>
              <a:rPr lang="en-US" sz="2400" dirty="0"/>
              <a:t>Present adjacency equations</a:t>
            </a:r>
          </a:p>
          <a:p>
            <a:r>
              <a:rPr lang="en-US" sz="2400" dirty="0"/>
              <a:t>Present graph-orientation-based counting (DDFS)</a:t>
            </a:r>
          </a:p>
          <a:p>
            <a:pPr marL="0" indent="0">
              <a:buNone/>
            </a:pPr>
            <a:r>
              <a:rPr lang="en-US" sz="2400" b="1" u="sng" dirty="0"/>
              <a:t>Paper: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Start </a:t>
            </a:r>
            <a:r>
              <a:rPr lang="en-US" sz="2400" dirty="0" err="1">
                <a:solidFill>
                  <a:schemeClr val="accent1"/>
                </a:solidFill>
              </a:rPr>
              <a:t>organising</a:t>
            </a:r>
            <a:r>
              <a:rPr lang="en-US" sz="2400" dirty="0">
                <a:solidFill>
                  <a:schemeClr val="accent1"/>
                </a:solidFill>
              </a:rPr>
              <a:t> background section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Write redundancy equations digitally</a:t>
            </a:r>
          </a:p>
        </p:txBody>
      </p:sp>
    </p:spTree>
    <p:extLst>
      <p:ext uri="{BB962C8B-B14F-4D97-AF65-F5344CB8AC3E}">
        <p14:creationId xmlns:p14="http://schemas.microsoft.com/office/powerpoint/2010/main" val="149670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7458-0F88-D9CB-085C-DCC81902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orientation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84C45-FF28-8F6B-7921-33DD95C1C399}"/>
              </a:ext>
            </a:extLst>
          </p:cNvPr>
          <p:cNvSpPr>
            <a:spLocks noChangeAspect="1"/>
          </p:cNvSpPr>
          <p:nvPr/>
        </p:nvSpPr>
        <p:spPr>
          <a:xfrm>
            <a:off x="1108387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43EFEC-9A76-172D-59C5-273F37378BD3}"/>
              </a:ext>
            </a:extLst>
          </p:cNvPr>
          <p:cNvSpPr>
            <a:spLocks noChangeAspect="1"/>
          </p:cNvSpPr>
          <p:nvPr/>
        </p:nvSpPr>
        <p:spPr>
          <a:xfrm>
            <a:off x="2408775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E90F0-EDE7-BCF5-F3A1-274250E78DDB}"/>
              </a:ext>
            </a:extLst>
          </p:cNvPr>
          <p:cNvSpPr>
            <a:spLocks noChangeAspect="1"/>
          </p:cNvSpPr>
          <p:nvPr/>
        </p:nvSpPr>
        <p:spPr>
          <a:xfrm>
            <a:off x="2408775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351D99-F251-24FF-A782-93FBCCC54E4F}"/>
              </a:ext>
            </a:extLst>
          </p:cNvPr>
          <p:cNvSpPr>
            <a:spLocks noChangeAspect="1"/>
          </p:cNvSpPr>
          <p:nvPr/>
        </p:nvSpPr>
        <p:spPr>
          <a:xfrm>
            <a:off x="2408775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C95CF-9238-F5E3-A6DE-AD494F0DAE0B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722945" y="2410688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55D8FA-5C6E-72CA-3727-B6CE2E0A0B6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828387" y="3046951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DAB08D-EB0B-34B7-5877-8B63C1E8E70D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722945" y="3301509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4BE1F-461C-7DFE-1809-F52520A9B96E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68775" y="3406951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A2C05-6085-4033-D261-7D09BD954C73}"/>
              </a:ext>
            </a:extLst>
          </p:cNvPr>
          <p:cNvSpPr>
            <a:spLocks noChangeAspect="1"/>
          </p:cNvSpPr>
          <p:nvPr/>
        </p:nvSpPr>
        <p:spPr>
          <a:xfrm>
            <a:off x="3650192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04236-57B3-E000-6E43-AD291CFE56E1}"/>
              </a:ext>
            </a:extLst>
          </p:cNvPr>
          <p:cNvSpPr>
            <a:spLocks noChangeAspect="1"/>
          </p:cNvSpPr>
          <p:nvPr/>
        </p:nvSpPr>
        <p:spPr>
          <a:xfrm>
            <a:off x="3650192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B0C06-631E-39B5-ECEF-93540F4CAF34}"/>
              </a:ext>
            </a:extLst>
          </p:cNvPr>
          <p:cNvCxnSpPr>
            <a:stCxn id="5" idx="6"/>
          </p:cNvCxnSpPr>
          <p:nvPr/>
        </p:nvCxnSpPr>
        <p:spPr>
          <a:xfrm flipV="1">
            <a:off x="3128775" y="2050688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233D8-ACEB-7352-0A9E-81EABD67CB2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3023333" y="2410688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71794C-7E64-1C75-A8C4-3A969E4687B7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128775" y="3046951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134A7F-809E-235D-D9C3-2F7949D07561}"/>
              </a:ext>
            </a:extLst>
          </p:cNvPr>
          <p:cNvSpPr txBox="1"/>
          <p:nvPr/>
        </p:nvSpPr>
        <p:spPr>
          <a:xfrm>
            <a:off x="1498257" y="4552759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5EC2C3-E292-B12E-D88E-FF65D33757E6}"/>
              </a:ext>
            </a:extLst>
          </p:cNvPr>
          <p:cNvSpPr>
            <a:spLocks noChangeAspect="1"/>
          </p:cNvSpPr>
          <p:nvPr/>
        </p:nvSpPr>
        <p:spPr>
          <a:xfrm>
            <a:off x="7185216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4B92BE-9812-90EC-018F-9550CD988367}"/>
              </a:ext>
            </a:extLst>
          </p:cNvPr>
          <p:cNvSpPr>
            <a:spLocks noChangeAspect="1"/>
          </p:cNvSpPr>
          <p:nvPr/>
        </p:nvSpPr>
        <p:spPr>
          <a:xfrm>
            <a:off x="8485604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E9514A-DDB7-CE5B-C2E8-DCCBFBE407DC}"/>
              </a:ext>
            </a:extLst>
          </p:cNvPr>
          <p:cNvSpPr>
            <a:spLocks noChangeAspect="1"/>
          </p:cNvSpPr>
          <p:nvPr/>
        </p:nvSpPr>
        <p:spPr>
          <a:xfrm>
            <a:off x="8485604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4D5E9B-F01E-BA54-688F-5E72834F2EA7}"/>
              </a:ext>
            </a:extLst>
          </p:cNvPr>
          <p:cNvSpPr>
            <a:spLocks noChangeAspect="1"/>
          </p:cNvSpPr>
          <p:nvPr/>
        </p:nvSpPr>
        <p:spPr>
          <a:xfrm>
            <a:off x="8485604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7D4918-74CA-7BF6-6B09-63D7A5C014B1}"/>
              </a:ext>
            </a:extLst>
          </p:cNvPr>
          <p:cNvCxnSpPr>
            <a:stCxn id="32" idx="7"/>
            <a:endCxn id="33" idx="3"/>
          </p:cNvCxnSpPr>
          <p:nvPr/>
        </p:nvCxnSpPr>
        <p:spPr>
          <a:xfrm flipV="1">
            <a:off x="7799774" y="2410688"/>
            <a:ext cx="791272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3688C9-EBAD-3366-A074-26A07088604E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7905216" y="3046951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BF2A3B-53CC-6DD2-84CF-3E8D7E10C36C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7799774" y="3301509"/>
            <a:ext cx="791272" cy="37203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0F7D55-F143-64DB-C7B1-DF246097255B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8845604" y="3406951"/>
            <a:ext cx="0" cy="16115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1112832-2CCC-14FF-FAF5-66C998A4D48D}"/>
              </a:ext>
            </a:extLst>
          </p:cNvPr>
          <p:cNvSpPr>
            <a:spLocks noChangeAspect="1"/>
          </p:cNvSpPr>
          <p:nvPr/>
        </p:nvSpPr>
        <p:spPr>
          <a:xfrm>
            <a:off x="9727021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112D8C-84E5-0DD6-80C3-1FBED24770B6}"/>
              </a:ext>
            </a:extLst>
          </p:cNvPr>
          <p:cNvSpPr>
            <a:spLocks noChangeAspect="1"/>
          </p:cNvSpPr>
          <p:nvPr/>
        </p:nvSpPr>
        <p:spPr>
          <a:xfrm>
            <a:off x="9727021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95969-B126-E132-ECC5-8F9456F0CAE1}"/>
              </a:ext>
            </a:extLst>
          </p:cNvPr>
          <p:cNvCxnSpPr>
            <a:stCxn id="33" idx="6"/>
          </p:cNvCxnSpPr>
          <p:nvPr/>
        </p:nvCxnSpPr>
        <p:spPr>
          <a:xfrm flipV="1">
            <a:off x="9205604" y="2050688"/>
            <a:ext cx="521417" cy="10544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F0DCAF-2F9E-303F-9F01-E40B34739967}"/>
              </a:ext>
            </a:extLst>
          </p:cNvPr>
          <p:cNvCxnSpPr>
            <a:stCxn id="33" idx="5"/>
            <a:endCxn id="40" idx="1"/>
          </p:cNvCxnSpPr>
          <p:nvPr/>
        </p:nvCxnSpPr>
        <p:spPr>
          <a:xfrm>
            <a:off x="9100162" y="2410688"/>
            <a:ext cx="732301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BA5B6B-12D0-FACA-E8A0-319BB7EED9A6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>
            <a:off x="9205604" y="3046951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A73B4D-13FF-C5A6-88A4-59B5B2A969A0}"/>
              </a:ext>
            </a:extLst>
          </p:cNvPr>
          <p:cNvSpPr txBox="1"/>
          <p:nvPr/>
        </p:nvSpPr>
        <p:spPr>
          <a:xfrm>
            <a:off x="6632154" y="4578976"/>
            <a:ext cx="426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H’: the alphabetically oriented graph of H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520E3-DC7B-106F-6E38-7C09BB1C50A2}"/>
              </a:ext>
            </a:extLst>
          </p:cNvPr>
          <p:cNvSpPr txBox="1"/>
          <p:nvPr/>
        </p:nvSpPr>
        <p:spPr>
          <a:xfrm>
            <a:off x="374573" y="5253574"/>
            <a:ext cx="1143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orientation: assigning a direction to each edge based on some node ordering (alphabet, degree, core number).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ordering: a &lt; b if degree(a) &lt; degree(b). So there is an edge: a-&gt;b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 in-degree or out degree in H’ is &lt; the max degree in 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H’ is a directed </a:t>
            </a:r>
            <a:r>
              <a:rPr lang="en-US" u="sng" dirty="0"/>
              <a:t>acyclic</a:t>
            </a:r>
            <a:r>
              <a:rPr lang="en-US" dirty="0"/>
              <a:t>  graph (DAG)</a:t>
            </a:r>
          </a:p>
        </p:txBody>
      </p:sp>
    </p:spTree>
    <p:extLst>
      <p:ext uri="{BB962C8B-B14F-4D97-AF65-F5344CB8AC3E}">
        <p14:creationId xmlns:p14="http://schemas.microsoft.com/office/powerpoint/2010/main" val="111390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607-A592-C338-818E-20324D42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‘d’: human PPI degree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45A2-B3D5-71EB-AB87-AAA68D39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3" y="1275241"/>
            <a:ext cx="7089048" cy="53167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1BEC16-23CC-0DC9-E837-97537F87E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3462"/>
              </p:ext>
            </p:extLst>
          </p:nvPr>
        </p:nvGraphicFramePr>
        <p:xfrm>
          <a:off x="6927697" y="2732145"/>
          <a:ext cx="47372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90">
                  <a:extLst>
                    <a:ext uri="{9D8B030D-6E8A-4147-A177-3AD203B41FA5}">
                      <a16:colId xmlns:a16="http://schemas.microsoft.com/office/drawing/2014/main" val="2213387938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1351768240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3992660271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127352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 (d+)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 (d-)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728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9B8760-4273-E779-4607-EC3838CE7384}"/>
              </a:ext>
            </a:extLst>
          </p:cNvPr>
          <p:cNvSpPr txBox="1"/>
          <p:nvPr/>
        </p:nvSpPr>
        <p:spPr>
          <a:xfrm>
            <a:off x="6927697" y="4076240"/>
            <a:ext cx="482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Traverse H’ as much as possible on out-edges</a:t>
            </a:r>
          </a:p>
        </p:txBody>
      </p:sp>
    </p:spTree>
    <p:extLst>
      <p:ext uri="{BB962C8B-B14F-4D97-AF65-F5344CB8AC3E}">
        <p14:creationId xmlns:p14="http://schemas.microsoft.com/office/powerpoint/2010/main" val="359164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directed wedges (3-node paths)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3194195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494583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14195" y="2892716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736000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214583" y="2892716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A50D89-3ED2-BEC5-4438-28EEA34659A8}"/>
              </a:ext>
            </a:extLst>
          </p:cNvPr>
          <p:cNvSpPr txBox="1"/>
          <p:nvPr/>
        </p:nvSpPr>
        <p:spPr>
          <a:xfrm>
            <a:off x="564495" y="2661883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3194195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494583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914195" y="4127271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736000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5214583" y="4127271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82EDD2-0DCF-ACE9-D809-2B905D45FDA7}"/>
              </a:ext>
            </a:extLst>
          </p:cNvPr>
          <p:cNvSpPr txBox="1"/>
          <p:nvPr/>
        </p:nvSpPr>
        <p:spPr>
          <a:xfrm>
            <a:off x="564495" y="3896438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3194195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494583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914195" y="5349200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736000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214583" y="5349200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CB3238-EFDF-CB7C-08CA-9555A8E75D07}"/>
              </a:ext>
            </a:extLst>
          </p:cNvPr>
          <p:cNvSpPr txBox="1"/>
          <p:nvPr/>
        </p:nvSpPr>
        <p:spPr>
          <a:xfrm>
            <a:off x="564495" y="51183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Out-In wedge</a:t>
            </a:r>
          </a:p>
        </p:txBody>
      </p:sp>
    </p:spTree>
    <p:extLst>
      <p:ext uri="{BB962C8B-B14F-4D97-AF65-F5344CB8AC3E}">
        <p14:creationId xmlns:p14="http://schemas.microsoft.com/office/powerpoint/2010/main" val="63929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counting directed wedges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2841655" y="2389497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142043" y="23894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1655" y="2749497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383460" y="23894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862043" y="2749497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2841655" y="36240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142043" y="3624052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561655" y="3984052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383460" y="36240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4862043" y="3984052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2841655" y="4845981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142043" y="484598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561655" y="5205981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383460" y="484598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4862043" y="5205981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5E359-1643-9429-0614-154330CA23DD}"/>
              </a:ext>
            </a:extLst>
          </p:cNvPr>
          <p:cNvSpPr txBox="1"/>
          <p:nvPr/>
        </p:nvSpPr>
        <p:spPr>
          <a:xfrm>
            <a:off x="7079920" y="251866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2C911-073A-AD95-CC71-BCDCC5C9F5C1}"/>
              </a:ext>
            </a:extLst>
          </p:cNvPr>
          <p:cNvSpPr txBox="1"/>
          <p:nvPr/>
        </p:nvSpPr>
        <p:spPr>
          <a:xfrm>
            <a:off x="7079920" y="3712131"/>
            <a:ext cx="519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439988" algn="l"/>
              </a:tabLst>
            </a:pPr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     	 </a:t>
            </a:r>
            <a:r>
              <a:rPr lang="en-US" sz="1600" dirty="0"/>
              <a:t>(avoid overcounting: c &gt; b)</a:t>
            </a:r>
            <a:endParaRPr lang="en-US" sz="2400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63A99-D646-1FE9-4859-CBA8A58E4F54}"/>
              </a:ext>
            </a:extLst>
          </p:cNvPr>
          <p:cNvSpPr txBox="1"/>
          <p:nvPr/>
        </p:nvSpPr>
        <p:spPr>
          <a:xfrm>
            <a:off x="564495" y="6087554"/>
            <a:ext cx="1074353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time complexity to count all wedges = </a:t>
            </a:r>
            <a:r>
              <a:rPr lang="en-US" sz="1800" dirty="0"/>
              <a:t>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+</a:t>
            </a:r>
            <a:r>
              <a:rPr lang="en-US" sz="1800" dirty="0"/>
              <a:t>) + 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+</a:t>
            </a:r>
            <a:r>
              <a:rPr lang="en-US" sz="1800" dirty="0"/>
              <a:t>) + 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-</a:t>
            </a:r>
            <a:r>
              <a:rPr lang="en-US" sz="1800" dirty="0"/>
              <a:t>)  &lt; O(nd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endParaRPr lang="en-US" sz="1400" baseline="30000" dirty="0"/>
          </a:p>
          <a:p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E6779-60F5-4BEC-3319-AFEE1E3066D2}"/>
              </a:ext>
            </a:extLst>
          </p:cNvPr>
          <p:cNvSpPr txBox="1"/>
          <p:nvPr/>
        </p:nvSpPr>
        <p:spPr>
          <a:xfrm>
            <a:off x="7079920" y="4978554"/>
            <a:ext cx="51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439988" algn="l"/>
              </a:tabLst>
            </a:pPr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	</a:t>
            </a:r>
            <a:r>
              <a:rPr lang="en-US" sz="1600" dirty="0"/>
              <a:t>(avoid overcounting: a &lt; c)</a:t>
            </a:r>
            <a:endParaRPr lang="en-US" sz="2400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2086F-A227-0CFE-F303-3280E42FD654}"/>
              </a:ext>
            </a:extLst>
          </p:cNvPr>
          <p:cNvSpPr txBox="1"/>
          <p:nvPr/>
        </p:nvSpPr>
        <p:spPr>
          <a:xfrm>
            <a:off x="564495" y="2661883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A56CF-F1DE-BCD8-DEB0-4621C810099F}"/>
              </a:ext>
            </a:extLst>
          </p:cNvPr>
          <p:cNvSpPr txBox="1"/>
          <p:nvPr/>
        </p:nvSpPr>
        <p:spPr>
          <a:xfrm>
            <a:off x="564495" y="3896438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F0B46-688C-3000-C0A4-51F545E95178}"/>
              </a:ext>
            </a:extLst>
          </p:cNvPr>
          <p:cNvSpPr txBox="1"/>
          <p:nvPr/>
        </p:nvSpPr>
        <p:spPr>
          <a:xfrm>
            <a:off x="564495" y="51183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In-in wedge</a:t>
            </a:r>
          </a:p>
        </p:txBody>
      </p:sp>
    </p:spTree>
    <p:extLst>
      <p:ext uri="{BB962C8B-B14F-4D97-AF65-F5344CB8AC3E}">
        <p14:creationId xmlns:p14="http://schemas.microsoft.com/office/powerpoint/2010/main" val="3548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Brute Force Graphlet counting: Depth First Search (DFS)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DFAAF-D4FC-0A8C-1327-F63D18AC093C}"/>
              </a:ext>
            </a:extLst>
          </p:cNvPr>
          <p:cNvSpPr>
            <a:spLocks noChangeAspect="1"/>
          </p:cNvSpPr>
          <p:nvPr/>
        </p:nvSpPr>
        <p:spPr>
          <a:xfrm>
            <a:off x="1670248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5A5DCD-5A65-B858-CA48-01AB91CEAED5}"/>
              </a:ext>
            </a:extLst>
          </p:cNvPr>
          <p:cNvSpPr>
            <a:spLocks noChangeAspect="1"/>
          </p:cNvSpPr>
          <p:nvPr/>
        </p:nvSpPr>
        <p:spPr>
          <a:xfrm>
            <a:off x="2970636" y="19456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2D328-1795-EBB0-BADD-7E62E152308D}"/>
              </a:ext>
            </a:extLst>
          </p:cNvPr>
          <p:cNvSpPr>
            <a:spLocks noChangeAspect="1"/>
          </p:cNvSpPr>
          <p:nvPr/>
        </p:nvSpPr>
        <p:spPr>
          <a:xfrm>
            <a:off x="2970636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1525EF-D2C1-DAE4-9E99-4E84D578A150}"/>
              </a:ext>
            </a:extLst>
          </p:cNvPr>
          <p:cNvSpPr>
            <a:spLocks noChangeAspect="1"/>
          </p:cNvSpPr>
          <p:nvPr/>
        </p:nvSpPr>
        <p:spPr>
          <a:xfrm>
            <a:off x="2970636" y="37176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0A33C-5F0C-179B-3193-C94F0B8947F6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2284806" y="2560233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90EF1-38A8-6786-01A7-27687F80577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390248" y="3196496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CEA1B2-20A8-A2C1-330C-6A363439F2ED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2284806" y="3451054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2CB03-2E3B-D874-3FA7-3B704FFE1520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330636" y="3556496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1AE1D76-C6C8-3844-6B26-904DD2E17DBB}"/>
              </a:ext>
            </a:extLst>
          </p:cNvPr>
          <p:cNvSpPr>
            <a:spLocks noChangeAspect="1"/>
          </p:cNvSpPr>
          <p:nvPr/>
        </p:nvSpPr>
        <p:spPr>
          <a:xfrm>
            <a:off x="4212053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832AC6-8895-E71E-339D-BF923FC5D263}"/>
              </a:ext>
            </a:extLst>
          </p:cNvPr>
          <p:cNvSpPr>
            <a:spLocks noChangeAspect="1"/>
          </p:cNvSpPr>
          <p:nvPr/>
        </p:nvSpPr>
        <p:spPr>
          <a:xfrm>
            <a:off x="4212053" y="184023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CF2F02-EB1C-EEA6-6A54-E4A57C7684A7}"/>
              </a:ext>
            </a:extLst>
          </p:cNvPr>
          <p:cNvCxnSpPr>
            <a:stCxn id="6" idx="6"/>
          </p:cNvCxnSpPr>
          <p:nvPr/>
        </p:nvCxnSpPr>
        <p:spPr>
          <a:xfrm flipV="1">
            <a:off x="3690636" y="2200233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56A216-555F-3417-9ED2-A7C31D6DD16F}"/>
              </a:ext>
            </a:extLst>
          </p:cNvPr>
          <p:cNvCxnSpPr>
            <a:stCxn id="6" idx="5"/>
            <a:endCxn id="26" idx="1"/>
          </p:cNvCxnSpPr>
          <p:nvPr/>
        </p:nvCxnSpPr>
        <p:spPr>
          <a:xfrm>
            <a:off x="3585194" y="2560233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E9ED4-E700-8DD0-C734-01FE59E4A466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3690636" y="3196496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EF47D7-4AB5-1994-D029-26CDD7FBBC5C}"/>
              </a:ext>
            </a:extLst>
          </p:cNvPr>
          <p:cNvSpPr txBox="1"/>
          <p:nvPr/>
        </p:nvSpPr>
        <p:spPr>
          <a:xfrm>
            <a:off x="2060118" y="4702304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086DE1-05AF-56CE-7C2D-19B14BBCF964}"/>
              </a:ext>
            </a:extLst>
          </p:cNvPr>
          <p:cNvSpPr txBox="1"/>
          <p:nvPr/>
        </p:nvSpPr>
        <p:spPr>
          <a:xfrm>
            <a:off x="7523924" y="5648132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 to four node graphlets</a:t>
            </a:r>
          </a:p>
        </p:txBody>
      </p:sp>
      <p:pic>
        <p:nvPicPr>
          <p:cNvPr id="1028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0012823A-82F5-3D1D-F193-E5B248065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0" b="65890"/>
          <a:stretch/>
        </p:blipFill>
        <p:spPr bwMode="auto">
          <a:xfrm>
            <a:off x="7319684" y="2183479"/>
            <a:ext cx="2827052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9D0BDB05-2986-7DF6-DDE4-30D37FFA4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4" b="65890"/>
          <a:stretch/>
        </p:blipFill>
        <p:spPr bwMode="auto">
          <a:xfrm>
            <a:off x="6388810" y="3823090"/>
            <a:ext cx="4964990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2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2A0C-F978-A8B3-726E-DEE4A949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only only one type of acyclic triangle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0F4E72-49FE-C634-EB2E-9FA067BBA88B}"/>
              </a:ext>
            </a:extLst>
          </p:cNvPr>
          <p:cNvSpPr>
            <a:spLocks noChangeAspect="1"/>
          </p:cNvSpPr>
          <p:nvPr/>
        </p:nvSpPr>
        <p:spPr>
          <a:xfrm>
            <a:off x="4338337" y="352363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75E8CB-B370-F4B9-21DA-8BFADE737986}"/>
              </a:ext>
            </a:extLst>
          </p:cNvPr>
          <p:cNvSpPr>
            <a:spLocks noChangeAspect="1"/>
          </p:cNvSpPr>
          <p:nvPr/>
        </p:nvSpPr>
        <p:spPr>
          <a:xfrm>
            <a:off x="5736000" y="244261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1D7E1C-82E8-E347-A707-C02A58EDE704}"/>
              </a:ext>
            </a:extLst>
          </p:cNvPr>
          <p:cNvSpPr>
            <a:spLocks noChangeAspect="1"/>
          </p:cNvSpPr>
          <p:nvPr/>
        </p:nvSpPr>
        <p:spPr>
          <a:xfrm>
            <a:off x="5736000" y="44993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B4348-3F67-77FD-3974-57F30934082D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4952895" y="3057176"/>
            <a:ext cx="888547" cy="571903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B0330A-41FC-DF45-E5EF-00876DD9020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4952895" y="4138195"/>
            <a:ext cx="888547" cy="46662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3E454A-72A7-BA2F-EE3E-BD704DBBE22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6000" y="3162618"/>
            <a:ext cx="0" cy="133676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5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33C4F7-A1B8-792B-4871-3632D807C6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F0CAC-B70D-E0EF-2136-22E3AB2BD422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00FF4-C673-7633-C7A0-B38E82EC5248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C19F-59F8-D8FD-D632-33CA957ABEB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46BAF-EFBF-E924-1E34-9F09D45AE0E3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0F3034-FEDD-C87C-03A3-CF8B4F204D5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FDABB-B8D0-D53C-EB7D-778AD5406748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in-in wedge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9F5E417-F202-681F-BCDB-05D4A172C48E}"/>
              </a:ext>
            </a:extLst>
          </p:cNvPr>
          <p:cNvSpPr txBox="1">
            <a:spLocks/>
          </p:cNvSpPr>
          <p:nvPr/>
        </p:nvSpPr>
        <p:spPr>
          <a:xfrm>
            <a:off x="838200" y="321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Three ways of counting triangles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6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in-in wedge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797BB-D76D-FEEE-D989-2EF392A3A4D6}"/>
              </a:ext>
            </a:extLst>
          </p:cNvPr>
          <p:cNvSpPr txBox="1"/>
          <p:nvPr/>
        </p:nvSpPr>
        <p:spPr>
          <a:xfrm>
            <a:off x="2034599" y="5924529"/>
            <a:ext cx="2471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O(n(</a:t>
            </a:r>
            <a:r>
              <a:rPr lang="en-US" sz="2400" dirty="0" err="1"/>
              <a:t>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/2))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Avoid overcounting (c &gt; 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1E5985-B964-4B20-5733-4284F697BBE9}"/>
              </a:ext>
            </a:extLst>
          </p:cNvPr>
          <p:cNvSpPr txBox="1"/>
          <p:nvPr/>
        </p:nvSpPr>
        <p:spPr>
          <a:xfrm>
            <a:off x="5633794" y="593398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C4F86-A8ED-6FF7-A7DA-E2512EC434FA}"/>
              </a:ext>
            </a:extLst>
          </p:cNvPr>
          <p:cNvSpPr txBox="1"/>
          <p:nvPr/>
        </p:nvSpPr>
        <p:spPr>
          <a:xfrm>
            <a:off x="9119738" y="586190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8D528928-25DA-46AA-8751-1E6C3807F233}"/>
              </a:ext>
            </a:extLst>
          </p:cNvPr>
          <p:cNvSpPr/>
          <p:nvPr/>
        </p:nvSpPr>
        <p:spPr>
          <a:xfrm>
            <a:off x="7779046" y="2376638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D4E8AE4-76F5-30A5-D2E0-0E073A2D0A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Counting triangles is fast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313107-B5FA-301F-86B3-01CDAFFF51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A2859-8235-54AB-F04D-BF44574F32FE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5C3591D-3329-B86A-E211-7C3E992FBEFD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C116E8-E5AE-03A8-97B7-73D85F13F013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82A0D4-AE14-B068-77A9-6DD75E3A0F63}"/>
              </a:ext>
            </a:extLst>
          </p:cNvPr>
          <p:cNvCxnSpPr>
            <a:stCxn id="35" idx="5"/>
            <a:endCxn id="37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1E9325-66D4-B366-FD00-3E3637FCB306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AF84A5-E146-4E3C-4E50-3F7DDC43E6F0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42" name="Multiply 41">
            <a:extLst>
              <a:ext uri="{FF2B5EF4-FFF2-40B4-BE49-F238E27FC236}">
                <a16:creationId xmlns:a16="http://schemas.microsoft.com/office/drawing/2014/main" id="{34A85C09-09C5-1476-7EB7-4313D434C25E}"/>
              </a:ext>
            </a:extLst>
          </p:cNvPr>
          <p:cNvSpPr/>
          <p:nvPr/>
        </p:nvSpPr>
        <p:spPr>
          <a:xfrm>
            <a:off x="4434251" y="2430433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0439FB-7181-D2A0-34AF-2FD85D7FD407}"/>
              </a:ext>
            </a:extLst>
          </p:cNvPr>
          <p:cNvSpPr txBox="1"/>
          <p:nvPr/>
        </p:nvSpPr>
        <p:spPr>
          <a:xfrm>
            <a:off x="-1322962" y="4552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4F28-52C1-4E8A-8D6D-2AED2319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four-node acyclic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BCC6-1BF6-E617-8040-34BA7B73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6922D-F8E3-56B9-2F08-225C4CA6E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/>
          <a:stretch/>
        </p:blipFill>
        <p:spPr>
          <a:xfrm>
            <a:off x="2793592" y="688932"/>
            <a:ext cx="6604815" cy="6169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E7CAD-3CEC-5ABF-CEC2-F3DA3AF70A54}"/>
              </a:ext>
            </a:extLst>
          </p:cNvPr>
          <p:cNvSpPr txBox="1"/>
          <p:nvPr/>
        </p:nvSpPr>
        <p:spPr>
          <a:xfrm>
            <a:off x="2793592" y="137786"/>
            <a:ext cx="707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ORCA redundancy equations for 4 node graphlets</a:t>
            </a:r>
          </a:p>
        </p:txBody>
      </p:sp>
    </p:spTree>
    <p:extLst>
      <p:ext uri="{BB962C8B-B14F-4D97-AF65-F5344CB8AC3E}">
        <p14:creationId xmlns:p14="http://schemas.microsoft.com/office/powerpoint/2010/main" val="3767107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ORCA redundancy equation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78F191-AE7B-C5EC-ED49-8B34A71CAA23}"/>
              </a:ext>
            </a:extLst>
          </p:cNvPr>
          <p:cNvSpPr/>
          <p:nvPr/>
        </p:nvSpPr>
        <p:spPr>
          <a:xfrm>
            <a:off x="6638704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BF2154-2096-8741-DFA4-E1968BB1488B}"/>
              </a:ext>
            </a:extLst>
          </p:cNvPr>
          <p:cNvSpPr/>
          <p:nvPr/>
        </p:nvSpPr>
        <p:spPr>
          <a:xfrm>
            <a:off x="7347944" y="381770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E99080-9F76-7C12-6DD5-B6AF8AF4B02B}"/>
              </a:ext>
            </a:extLst>
          </p:cNvPr>
          <p:cNvSpPr/>
          <p:nvPr/>
        </p:nvSpPr>
        <p:spPr>
          <a:xfrm>
            <a:off x="7347944" y="5058029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830C7F-5833-C4FF-88C5-0F917B0D5ACD}"/>
              </a:ext>
            </a:extLst>
          </p:cNvPr>
          <p:cNvSpPr/>
          <p:nvPr/>
        </p:nvSpPr>
        <p:spPr>
          <a:xfrm>
            <a:off x="8082002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5BD073-A879-6560-9131-69DEC03BB308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6945983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B1E4FE-3538-24B6-700C-C5126CEC6777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945983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54C16-7AEA-C13A-6AA5-04EB9B11A10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655223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85596F-DE19-0390-74B4-984115890A69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7707944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F0B2FD-0313-77EE-CBEE-9CB49F957E73}"/>
              </a:ext>
            </a:extLst>
          </p:cNvPr>
          <p:cNvSpPr txBox="1"/>
          <p:nvPr/>
        </p:nvSpPr>
        <p:spPr>
          <a:xfrm>
            <a:off x="6161916" y="4547669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A4BF9-1981-EEE2-2EC2-5854110748E3}"/>
              </a:ext>
            </a:extLst>
          </p:cNvPr>
          <p:cNvSpPr txBox="1"/>
          <p:nvPr/>
        </p:nvSpPr>
        <p:spPr>
          <a:xfrm>
            <a:off x="6956233" y="3780623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D6135D-5964-C76E-1BAF-3990A1CD7B2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527944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68E1D8-85D8-7CBB-FC12-7AE260CE5B11}"/>
              </a:ext>
            </a:extLst>
          </p:cNvPr>
          <p:cNvSpPr/>
          <p:nvPr/>
        </p:nvSpPr>
        <p:spPr>
          <a:xfrm>
            <a:off x="9174895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BA84B8-7CFF-F283-BA01-D8F0BEF02C15}"/>
              </a:ext>
            </a:extLst>
          </p:cNvPr>
          <p:cNvSpPr/>
          <p:nvPr/>
        </p:nvSpPr>
        <p:spPr>
          <a:xfrm>
            <a:off x="9884135" y="381770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FBA6B1F-7F89-2DC8-AA33-B209473915CA}"/>
              </a:ext>
            </a:extLst>
          </p:cNvPr>
          <p:cNvSpPr/>
          <p:nvPr/>
        </p:nvSpPr>
        <p:spPr>
          <a:xfrm>
            <a:off x="9884135" y="505802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15A3002-41BE-5F14-48D6-24C4520F9928}"/>
              </a:ext>
            </a:extLst>
          </p:cNvPr>
          <p:cNvSpPr/>
          <p:nvPr/>
        </p:nvSpPr>
        <p:spPr>
          <a:xfrm>
            <a:off x="10618193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201339-8658-5D08-0EE0-E5B51C66DC94}"/>
              </a:ext>
            </a:extLst>
          </p:cNvPr>
          <p:cNvCxnSpPr>
            <a:cxnSpLocks/>
            <a:stCxn id="44" idx="7"/>
            <a:endCxn id="45" idx="3"/>
          </p:cNvCxnSpPr>
          <p:nvPr/>
        </p:nvCxnSpPr>
        <p:spPr>
          <a:xfrm flipV="1">
            <a:off x="9482174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A136D8-19BA-C995-AE66-E25917350E23}"/>
              </a:ext>
            </a:extLst>
          </p:cNvPr>
          <p:cNvCxnSpPr>
            <a:cxnSpLocks/>
            <a:stCxn id="44" idx="5"/>
            <a:endCxn id="46" idx="2"/>
          </p:cNvCxnSpPr>
          <p:nvPr/>
        </p:nvCxnSpPr>
        <p:spPr>
          <a:xfrm>
            <a:off x="9482174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CB78FD-F36B-E974-C15C-F515EF8729B8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10191414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84CEE9-21C0-B46F-2BDE-E5DEAED74317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10244135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C2875F-2E31-7F93-436F-DE4C96CC50F3}"/>
              </a:ext>
            </a:extLst>
          </p:cNvPr>
          <p:cNvSpPr txBox="1"/>
          <p:nvPr/>
        </p:nvSpPr>
        <p:spPr>
          <a:xfrm>
            <a:off x="9463161" y="369233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0F126A-AE53-4DAA-075E-E03D9503E119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10064135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49345D-31C8-078D-864D-CCE9BBBAC5F1}"/>
              </a:ext>
            </a:extLst>
          </p:cNvPr>
          <p:cNvCxnSpPr>
            <a:stCxn id="44" idx="6"/>
            <a:endCxn id="47" idx="2"/>
          </p:cNvCxnSpPr>
          <p:nvPr/>
        </p:nvCxnSpPr>
        <p:spPr>
          <a:xfrm>
            <a:off x="9534895" y="4674948"/>
            <a:ext cx="1083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30" y="1972806"/>
            <a:ext cx="4914900" cy="9906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9B9A8E6-EB37-B5B3-4255-4FA75E83D213}"/>
              </a:ext>
            </a:extLst>
          </p:cNvPr>
          <p:cNvSpPr/>
          <p:nvPr/>
        </p:nvSpPr>
        <p:spPr>
          <a:xfrm>
            <a:off x="1324912" y="1827003"/>
            <a:ext cx="1793375" cy="170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node x touches o12 and 3o14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2BABE1-5BEE-E454-F060-64349F35DB4A}"/>
              </a:ext>
            </a:extLst>
          </p:cNvPr>
          <p:cNvSpPr/>
          <p:nvPr/>
        </p:nvSpPr>
        <p:spPr>
          <a:xfrm>
            <a:off x="3240157" y="2187929"/>
            <a:ext cx="2186608" cy="1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over all triangles including 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3E888-70E3-E056-850E-8227B5B7D66F}"/>
              </a:ext>
            </a:extLst>
          </p:cNvPr>
          <p:cNvSpPr/>
          <p:nvPr/>
        </p:nvSpPr>
        <p:spPr>
          <a:xfrm>
            <a:off x="5088834" y="1835250"/>
            <a:ext cx="3230217" cy="82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Y, Z form a triangle (graphlet G2) 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0B98-D203-0EDC-547E-C8A25B53D6E7}"/>
              </a:ext>
            </a:extLst>
          </p:cNvPr>
          <p:cNvSpPr txBox="1"/>
          <p:nvPr/>
        </p:nvSpPr>
        <p:spPr>
          <a:xfrm>
            <a:off x="7937924" y="522815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90D063-8D4F-2115-A13F-602E24BA0678}"/>
              </a:ext>
            </a:extLst>
          </p:cNvPr>
          <p:cNvSpPr txBox="1"/>
          <p:nvPr/>
        </p:nvSpPr>
        <p:spPr>
          <a:xfrm>
            <a:off x="10332224" y="5196878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E7D566-C4FF-FDAA-E512-F0F970374B23}"/>
              </a:ext>
            </a:extLst>
          </p:cNvPr>
          <p:cNvSpPr/>
          <p:nvPr/>
        </p:nvSpPr>
        <p:spPr>
          <a:xfrm>
            <a:off x="1727143" y="482386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2910B-AC90-9ED9-0D8E-207809FE0BBC}"/>
              </a:ext>
            </a:extLst>
          </p:cNvPr>
          <p:cNvSpPr/>
          <p:nvPr/>
        </p:nvSpPr>
        <p:spPr>
          <a:xfrm>
            <a:off x="2436383" y="4146623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5F20B-333E-57F4-4B94-ECE8B5C785B1}"/>
              </a:ext>
            </a:extLst>
          </p:cNvPr>
          <p:cNvSpPr/>
          <p:nvPr/>
        </p:nvSpPr>
        <p:spPr>
          <a:xfrm>
            <a:off x="2436383" y="5386945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E4F1A-4030-6A6F-14D8-1BB348E52756}"/>
              </a:ext>
            </a:extLst>
          </p:cNvPr>
          <p:cNvSpPr/>
          <p:nvPr/>
        </p:nvSpPr>
        <p:spPr>
          <a:xfrm>
            <a:off x="3170441" y="482386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5A1DF5-D707-F478-4D9D-81E31B894D99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034422" y="4453902"/>
            <a:ext cx="454682" cy="422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042DB-4EAB-CB42-C25B-308EA9ABA6E5}"/>
              </a:ext>
            </a:extLst>
          </p:cNvPr>
          <p:cNvCxnSpPr>
            <a:cxnSpLocks/>
            <a:stCxn id="3" idx="5"/>
            <a:endCxn id="10" idx="2"/>
          </p:cNvCxnSpPr>
          <p:nvPr/>
        </p:nvCxnSpPr>
        <p:spPr>
          <a:xfrm>
            <a:off x="2034422" y="5131143"/>
            <a:ext cx="401961" cy="43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C5F79-0848-2D47-978F-34021A173707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743662" y="4453902"/>
            <a:ext cx="479500" cy="422683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A10B4-7F60-86C4-E158-DFE0FDC51CDA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796383" y="5131143"/>
            <a:ext cx="426779" cy="43580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E07A24-8810-2EB6-C97F-49CCFCFEC388}"/>
              </a:ext>
            </a:extLst>
          </p:cNvPr>
          <p:cNvSpPr txBox="1"/>
          <p:nvPr/>
        </p:nvSpPr>
        <p:spPr>
          <a:xfrm>
            <a:off x="1250355" y="4876585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3D661-9BCF-53DC-1599-5AB45A6BD481}"/>
              </a:ext>
            </a:extLst>
          </p:cNvPr>
          <p:cNvSpPr txBox="1"/>
          <p:nvPr/>
        </p:nvSpPr>
        <p:spPr>
          <a:xfrm>
            <a:off x="2145432" y="408457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E6FF71-2591-30F4-3E0F-2FDE8D10453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16383" y="4506623"/>
            <a:ext cx="0" cy="8803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E182AB-42DF-9A32-771C-444F63BDEFAC}"/>
              </a:ext>
            </a:extLst>
          </p:cNvPr>
          <p:cNvSpPr txBox="1"/>
          <p:nvPr/>
        </p:nvSpPr>
        <p:spPr>
          <a:xfrm>
            <a:off x="2219481" y="571263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6D740-20D8-ED1C-FEA1-00A95F2EE1BF}"/>
              </a:ext>
            </a:extLst>
          </p:cNvPr>
          <p:cNvSpPr txBox="1"/>
          <p:nvPr/>
        </p:nvSpPr>
        <p:spPr>
          <a:xfrm>
            <a:off x="893635" y="6143624"/>
            <a:ext cx="843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time x touches o12 or three times the number of times x touches o14 = the number of shared neighbors of y and z</a:t>
            </a:r>
          </a:p>
        </p:txBody>
      </p:sp>
    </p:spTree>
    <p:extLst>
      <p:ext uri="{BB962C8B-B14F-4D97-AF65-F5344CB8AC3E}">
        <p14:creationId xmlns:p14="http://schemas.microsoft.com/office/powerpoint/2010/main" val="156981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2" y="52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redundancy equations are applied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00" y="2058222"/>
            <a:ext cx="4914900" cy="990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56CFAA5-A576-1388-B07C-EB5B15371B32}"/>
              </a:ext>
            </a:extLst>
          </p:cNvPr>
          <p:cNvGrpSpPr/>
          <p:nvPr/>
        </p:nvGrpSpPr>
        <p:grpSpPr>
          <a:xfrm>
            <a:off x="6544448" y="5148566"/>
            <a:ext cx="2459517" cy="820876"/>
            <a:chOff x="3931581" y="4316398"/>
            <a:chExt cx="5072384" cy="16530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C03B40-B942-0510-51F8-96092D691143}"/>
                </a:ext>
              </a:extLst>
            </p:cNvPr>
            <p:cNvSpPr/>
            <p:nvPr/>
          </p:nvSpPr>
          <p:spPr>
            <a:xfrm>
              <a:off x="4664476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5F6233-85CD-A5DD-8FBA-6B4BE0C68E8F}"/>
                </a:ext>
              </a:extLst>
            </p:cNvPr>
            <p:cNvSpPr/>
            <p:nvPr/>
          </p:nvSpPr>
          <p:spPr>
            <a:xfrm>
              <a:off x="5373716" y="4369120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AF8658-2C24-14B3-EEE0-CDC86261D31D}"/>
                </a:ext>
              </a:extLst>
            </p:cNvPr>
            <p:cNvSpPr/>
            <p:nvPr/>
          </p:nvSpPr>
          <p:spPr>
            <a:xfrm>
              <a:off x="5373716" y="5609442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80357-2356-A717-B011-1F6528298215}"/>
                </a:ext>
              </a:extLst>
            </p:cNvPr>
            <p:cNvSpPr/>
            <p:nvPr/>
          </p:nvSpPr>
          <p:spPr>
            <a:xfrm>
              <a:off x="6107774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AF8740-F4A7-3527-F208-653A8DAAFA48}"/>
                </a:ext>
              </a:extLst>
            </p:cNvPr>
            <p:cNvCxnSpPr>
              <a:cxnSpLocks/>
              <a:stCxn id="3" idx="7"/>
              <a:endCxn id="8" idx="3"/>
            </p:cNvCxnSpPr>
            <p:nvPr/>
          </p:nvCxnSpPr>
          <p:spPr>
            <a:xfrm flipV="1">
              <a:off x="4971755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EB40D1-9F2B-B672-88BD-E816D690E85A}"/>
                </a:ext>
              </a:extLst>
            </p:cNvPr>
            <p:cNvCxnSpPr>
              <a:cxnSpLocks/>
              <a:stCxn id="3" idx="5"/>
              <a:endCxn id="10" idx="2"/>
            </p:cNvCxnSpPr>
            <p:nvPr/>
          </p:nvCxnSpPr>
          <p:spPr>
            <a:xfrm>
              <a:off x="4971755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B4A0DD-3119-1694-6E96-13D0F39F27C0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5680995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84457A-B978-F1AA-AD61-F4EE12D546BF}"/>
                </a:ext>
              </a:extLst>
            </p:cNvPr>
            <p:cNvCxnSpPr>
              <a:cxnSpLocks/>
              <a:stCxn id="10" idx="6"/>
              <a:endCxn id="12" idx="3"/>
            </p:cNvCxnSpPr>
            <p:nvPr/>
          </p:nvCxnSpPr>
          <p:spPr>
            <a:xfrm flipV="1">
              <a:off x="5733716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ECFE65-3202-3DA4-700B-981127230101}"/>
                </a:ext>
              </a:extLst>
            </p:cNvPr>
            <p:cNvSpPr txBox="1"/>
            <p:nvPr/>
          </p:nvSpPr>
          <p:spPr>
            <a:xfrm>
              <a:off x="3931581" y="5099081"/>
              <a:ext cx="67708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AE2E71-05ED-7438-04E2-640E26CA5C8D}"/>
                </a:ext>
              </a:extLst>
            </p:cNvPr>
            <p:cNvSpPr txBox="1"/>
            <p:nvPr/>
          </p:nvSpPr>
          <p:spPr>
            <a:xfrm>
              <a:off x="4707928" y="4316398"/>
              <a:ext cx="90943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F53BB1-3BA3-DD6D-1526-12E9600365C2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5553716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40A3E1-8C50-BEC8-F7E6-A5B1D75369C7}"/>
                </a:ext>
              </a:extLst>
            </p:cNvPr>
            <p:cNvSpPr/>
            <p:nvPr/>
          </p:nvSpPr>
          <p:spPr>
            <a:xfrm>
              <a:off x="7200667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4D3C2-3979-18C7-58FA-3DED88EBCF8A}"/>
                </a:ext>
              </a:extLst>
            </p:cNvPr>
            <p:cNvSpPr/>
            <p:nvPr/>
          </p:nvSpPr>
          <p:spPr>
            <a:xfrm>
              <a:off x="7909907" y="4369120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9804F-F0E5-C41A-24D0-5C4D6933BF59}"/>
                </a:ext>
              </a:extLst>
            </p:cNvPr>
            <p:cNvSpPr/>
            <p:nvPr/>
          </p:nvSpPr>
          <p:spPr>
            <a:xfrm>
              <a:off x="7909907" y="5609442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E3A366-4637-9FA6-EFD6-BE1213A7232E}"/>
                </a:ext>
              </a:extLst>
            </p:cNvPr>
            <p:cNvSpPr/>
            <p:nvPr/>
          </p:nvSpPr>
          <p:spPr>
            <a:xfrm>
              <a:off x="8643965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F5449B-72AE-7BC6-5E49-41E2BA839F1D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7507946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74E10A-2021-4884-24B5-F8037327CC5D}"/>
                </a:ext>
              </a:extLst>
            </p:cNvPr>
            <p:cNvCxnSpPr>
              <a:cxnSpLocks/>
              <a:stCxn id="21" idx="5"/>
              <a:endCxn id="23" idx="2"/>
            </p:cNvCxnSpPr>
            <p:nvPr/>
          </p:nvCxnSpPr>
          <p:spPr>
            <a:xfrm>
              <a:off x="7507946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08CE11-D115-7B96-07FA-04329FA78AEB}"/>
                </a:ext>
              </a:extLst>
            </p:cNvPr>
            <p:cNvCxnSpPr>
              <a:cxnSpLocks/>
              <a:stCxn id="22" idx="5"/>
              <a:endCxn id="24" idx="1"/>
            </p:cNvCxnSpPr>
            <p:nvPr/>
          </p:nvCxnSpPr>
          <p:spPr>
            <a:xfrm>
              <a:off x="8217186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652A35-2833-7219-C926-637D49F43D5C}"/>
                </a:ext>
              </a:extLst>
            </p:cNvPr>
            <p:cNvCxnSpPr>
              <a:cxnSpLocks/>
              <a:stCxn id="23" idx="6"/>
              <a:endCxn id="24" idx="3"/>
            </p:cNvCxnSpPr>
            <p:nvPr/>
          </p:nvCxnSpPr>
          <p:spPr>
            <a:xfrm flipV="1">
              <a:off x="8269907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BCE5F5-E3CC-F9B5-50F7-D8CC42778E23}"/>
                </a:ext>
              </a:extLst>
            </p:cNvPr>
            <p:cNvSpPr txBox="1"/>
            <p:nvPr/>
          </p:nvSpPr>
          <p:spPr>
            <a:xfrm>
              <a:off x="6993021" y="4607241"/>
              <a:ext cx="646081" cy="619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028AF5-C474-D5EB-C7FF-3B0BEBDA3DEA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>
              <a:off x="8089907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1B61D-931E-6E9B-2570-9F758003637C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>
              <a:off x="7560667" y="5226361"/>
              <a:ext cx="1083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0B795A-3566-FC99-78AF-906ACA61E582}"/>
              </a:ext>
            </a:extLst>
          </p:cNvPr>
          <p:cNvSpPr/>
          <p:nvPr/>
        </p:nvSpPr>
        <p:spPr>
          <a:xfrm>
            <a:off x="5093178" y="2083032"/>
            <a:ext cx="1178100" cy="61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Precomputed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A59859-DE03-2E67-4647-E01B793476AD}"/>
              </a:ext>
            </a:extLst>
          </p:cNvPr>
          <p:cNvSpPr/>
          <p:nvPr/>
        </p:nvSpPr>
        <p:spPr>
          <a:xfrm>
            <a:off x="1793701" y="2315817"/>
            <a:ext cx="1178100" cy="53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4F4D8C-805D-ECB3-5354-79E6C96F9D2F}"/>
              </a:ext>
            </a:extLst>
          </p:cNvPr>
          <p:cNvCxnSpPr>
            <a:cxnSpLocks/>
          </p:cNvCxnSpPr>
          <p:nvPr/>
        </p:nvCxnSpPr>
        <p:spPr>
          <a:xfrm>
            <a:off x="2534478" y="2855154"/>
            <a:ext cx="0" cy="77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36CAE6-E0C1-18DD-0088-9F5D5203A8C3}"/>
              </a:ext>
            </a:extLst>
          </p:cNvPr>
          <p:cNvSpPr txBox="1"/>
          <p:nvPr/>
        </p:nvSpPr>
        <p:spPr>
          <a:xfrm>
            <a:off x="-1583120" y="330641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system of equations: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867D4B-67FE-1F0E-63B3-5670C5E2EC0B}"/>
              </a:ext>
            </a:extLst>
          </p:cNvPr>
          <p:cNvSpPr/>
          <p:nvPr/>
        </p:nvSpPr>
        <p:spPr>
          <a:xfrm>
            <a:off x="3275256" y="2315817"/>
            <a:ext cx="2186608" cy="118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triangles including 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EF7EFD-4C6B-B705-D74B-8FB9A2A61D10}"/>
              </a:ext>
            </a:extLst>
          </p:cNvPr>
          <p:cNvCxnSpPr>
            <a:cxnSpLocks/>
          </p:cNvCxnSpPr>
          <p:nvPr/>
        </p:nvCxnSpPr>
        <p:spPr>
          <a:xfrm flipV="1">
            <a:off x="3643003" y="3926914"/>
            <a:ext cx="0" cy="2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C2C880-9583-72CC-8262-C2D4C891FF05}"/>
              </a:ext>
            </a:extLst>
          </p:cNvPr>
          <p:cNvSpPr txBox="1"/>
          <p:nvPr/>
        </p:nvSpPr>
        <p:spPr>
          <a:xfrm>
            <a:off x="2349061" y="4250007"/>
            <a:ext cx="19517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Precomputed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808308-A477-22F5-B684-9977005BF984}"/>
              </a:ext>
            </a:extLst>
          </p:cNvPr>
          <p:cNvSpPr txBox="1"/>
          <p:nvPr/>
        </p:nvSpPr>
        <p:spPr>
          <a:xfrm>
            <a:off x="7599648" y="5880057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F4F4F4-DA74-8BCF-C4EB-4CA43C1CFF11}"/>
              </a:ext>
            </a:extLst>
          </p:cNvPr>
          <p:cNvSpPr txBox="1"/>
          <p:nvPr/>
        </p:nvSpPr>
        <p:spPr>
          <a:xfrm>
            <a:off x="8668378" y="5873541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F3D0430-4004-E324-8CCF-435DE3C2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22" y="3647514"/>
            <a:ext cx="289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  <a:br>
              <a:rPr lang="en-US" sz="3200" dirty="0"/>
            </a:br>
            <a:r>
              <a:rPr lang="en-US" sz="3200" dirty="0"/>
              <a:t>-&gt; DFS two ‘hops’ deep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first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08271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4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second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1643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2D9D3F4-4276-76D0-055E-21CC49DDB0A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5130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third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6730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69B282B-1763-2573-E17F-F216BF4CD8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39536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fourth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4451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58D4DA-4122-6152-0FA0-DB86C43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7611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fifth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7185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821215-D919-6A48-9F2B-11EAAF6E33B4}"/>
              </a:ext>
            </a:extLst>
          </p:cNvPr>
          <p:cNvSpPr txBox="1"/>
          <p:nvPr/>
        </p:nvSpPr>
        <p:spPr>
          <a:xfrm>
            <a:off x="5940319" y="5638326"/>
            <a:ext cx="178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graphlet!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0A5B083-A93C-E8E9-DBAF-A798D25043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41556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24104" y="339547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24492" y="250465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24492" y="33954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24492" y="42766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38662" y="3119215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44104" y="3755478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38662" y="4010036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84492" y="4115478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65909" y="33954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65909" y="239921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44492" y="2759215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39050" y="3119215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44492" y="3755478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8547651" y="2209446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41174" y="527216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from node ‘a’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0688"/>
              </p:ext>
            </p:extLst>
          </p:nvPr>
        </p:nvGraphicFramePr>
        <p:xfrm>
          <a:off x="6973055" y="3194840"/>
          <a:ext cx="28269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023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68579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22A3B-464E-ED3A-9159-4D2261F0B912}"/>
              </a:ext>
            </a:extLst>
          </p:cNvPr>
          <p:cNvCxnSpPr/>
          <p:nvPr/>
        </p:nvCxnSpPr>
        <p:spPr>
          <a:xfrm flipH="1">
            <a:off x="9631008" y="5194233"/>
            <a:ext cx="536723" cy="44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3AB170-6EC0-D4BA-FB47-80B122982A4D}"/>
              </a:ext>
            </a:extLst>
          </p:cNvPr>
          <p:cNvSpPr txBox="1"/>
          <p:nvPr/>
        </p:nvSpPr>
        <p:spPr>
          <a:xfrm>
            <a:off x="10167731" y="4560175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Over-visit </a:t>
            </a:r>
          </a:p>
          <a:p>
            <a:r>
              <a:rPr lang="en-US" dirty="0">
                <a:solidFill>
                  <a:srgbClr val="FF0000"/>
                </a:solidFill>
              </a:rPr>
              <a:t>correction</a:t>
            </a:r>
          </a:p>
          <a:p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C08C03-C867-0337-79A3-03223A3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 correct for over-visiting a posteriori</a:t>
            </a:r>
          </a:p>
        </p:txBody>
      </p:sp>
    </p:spTree>
    <p:extLst>
      <p:ext uri="{BB962C8B-B14F-4D97-AF65-F5344CB8AC3E}">
        <p14:creationId xmlns:p14="http://schemas.microsoft.com/office/powerpoint/2010/main" val="118291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14456</TotalTime>
  <Words>1924</Words>
  <Application>Microsoft Macintosh PowerPoint</Application>
  <PresentationFormat>Widescreen</PresentationFormat>
  <Paragraphs>620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Towards scalable graphlet-adjacency counting</vt:lpstr>
      <vt:lpstr>The problem</vt:lpstr>
      <vt:lpstr>Brute Force Graphlet counting: Depth First Search (DFS)</vt:lpstr>
      <vt:lpstr>How many time does node A touch graphlets G1 and G2? -&gt; DFS two ‘hops’ deep</vt:lpstr>
      <vt:lpstr>PowerPoint Presentation</vt:lpstr>
      <vt:lpstr>PowerPoint Presentation</vt:lpstr>
      <vt:lpstr>How many time does node A touch graphlets G1 and G2?</vt:lpstr>
      <vt:lpstr>PowerPoint Presentation</vt:lpstr>
      <vt:lpstr>We correct for over-visiting a posteriori</vt:lpstr>
      <vt:lpstr>Over-visiting also occurs between isomorphic orbits</vt:lpstr>
      <vt:lpstr>DFS: time complexity is O(nd2) for three-node graphlets</vt:lpstr>
      <vt:lpstr>O(nd3) complexity is problematic for real networks</vt:lpstr>
      <vt:lpstr>Problem</vt:lpstr>
      <vt:lpstr>Strategies to speed up subgraph counting</vt:lpstr>
      <vt:lpstr>Strategies to speed up subgraph counting</vt:lpstr>
      <vt:lpstr>The state-of-the-art</vt:lpstr>
      <vt:lpstr>Orca (2014)</vt:lpstr>
      <vt:lpstr>PGD (2015)</vt:lpstr>
      <vt:lpstr>ESCAPE (2017)</vt:lpstr>
      <vt:lpstr>The state-of-the art</vt:lpstr>
      <vt:lpstr>State-of-the-art take-aways:</vt:lpstr>
      <vt:lpstr>Graphlet adjacency counter design</vt:lpstr>
      <vt:lpstr>Graphlet adjacency counter: progress report</vt:lpstr>
      <vt:lpstr>Contribution</vt:lpstr>
      <vt:lpstr>Next steps</vt:lpstr>
      <vt:lpstr>Graph orientation</vt:lpstr>
      <vt:lpstr>Impact on ‘d’: human PPI degree distribution</vt:lpstr>
      <vt:lpstr>Types of directed wedges (3-node paths)</vt:lpstr>
      <vt:lpstr>Time complexity counting directed wedges</vt:lpstr>
      <vt:lpstr>There is only only one type of acyclic triangle</vt:lpstr>
      <vt:lpstr>PowerPoint Presentation</vt:lpstr>
      <vt:lpstr>PowerPoint Presentation</vt:lpstr>
      <vt:lpstr>Types of four-node acyclic cycles</vt:lpstr>
      <vt:lpstr>PowerPoint Presentation</vt:lpstr>
      <vt:lpstr>How to read a ORCA redundancy equation</vt:lpstr>
      <vt:lpstr>How redundancy equations are applied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windels</dc:creator>
  <cp:lastModifiedBy>sam windels</cp:lastModifiedBy>
  <cp:revision>213</cp:revision>
  <dcterms:created xsi:type="dcterms:W3CDTF">2023-05-11T10:41:37Z</dcterms:created>
  <dcterms:modified xsi:type="dcterms:W3CDTF">2023-06-27T08:02:52Z</dcterms:modified>
</cp:coreProperties>
</file>