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83" r:id="rId3"/>
    <p:sldId id="384" r:id="rId4"/>
    <p:sldId id="418" r:id="rId5"/>
    <p:sldId id="386" r:id="rId6"/>
    <p:sldId id="405" r:id="rId7"/>
    <p:sldId id="385" r:id="rId8"/>
    <p:sldId id="387" r:id="rId9"/>
    <p:sldId id="404" r:id="rId10"/>
    <p:sldId id="388" r:id="rId11"/>
    <p:sldId id="389" r:id="rId12"/>
    <p:sldId id="390" r:id="rId13"/>
    <p:sldId id="391" r:id="rId14"/>
    <p:sldId id="392" r:id="rId15"/>
    <p:sldId id="393" r:id="rId16"/>
    <p:sldId id="419" r:id="rId17"/>
    <p:sldId id="394" r:id="rId18"/>
    <p:sldId id="395" r:id="rId19"/>
    <p:sldId id="396" r:id="rId20"/>
    <p:sldId id="397" r:id="rId21"/>
    <p:sldId id="398" r:id="rId22"/>
    <p:sldId id="401" r:id="rId23"/>
    <p:sldId id="402" r:id="rId24"/>
    <p:sldId id="406" r:id="rId25"/>
    <p:sldId id="408" r:id="rId26"/>
    <p:sldId id="407" r:id="rId27"/>
    <p:sldId id="417" r:id="rId28"/>
    <p:sldId id="409" r:id="rId29"/>
    <p:sldId id="410" r:id="rId30"/>
    <p:sldId id="411" r:id="rId31"/>
    <p:sldId id="412" r:id="rId32"/>
    <p:sldId id="414" r:id="rId33"/>
    <p:sldId id="413" r:id="rId34"/>
    <p:sldId id="415" r:id="rId35"/>
    <p:sldId id="416" r:id="rId36"/>
    <p:sldId id="420" r:id="rId37"/>
    <p:sldId id="421" r:id="rId38"/>
    <p:sldId id="422" r:id="rId39"/>
    <p:sldId id="423" r:id="rId40"/>
    <p:sldId id="26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献冠" initials="王献冠" lastIdx="1" clrIdx="0"/>
  <p:cmAuthor id="2000" name="风不平_yqUrmqeq" initials="authorId_91948969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9" autoAdjust="0"/>
    <p:restoredTop sz="94660"/>
  </p:normalViewPr>
  <p:slideViewPr>
    <p:cSldViewPr snapToGrid="0">
      <p:cViewPr>
        <p:scale>
          <a:sx n="150" d="100"/>
          <a:sy n="150" d="100"/>
        </p:scale>
        <p:origin x="108" y="-36"/>
      </p:cViewPr>
      <p:guideLst>
        <p:guide orient="horz" pos="2129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2961-7405-45C6-8DD3-5D974DFF97DE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D951-0D2E-440F-9D67-DD38919EB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奥比PPT封面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D8D-DEC1-4BD9-AD1C-2B5BB02689C2}" type="datetime1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奥比PPT普通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1846" y="266008"/>
            <a:ext cx="781194" cy="508027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1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92132" y="249381"/>
            <a:ext cx="5183188" cy="50170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459D-8EAD-45A0-989A-BADCA89D5DBF}" type="datetime1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奥比PPT章节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3CE6-A8B2-4769-BCAE-D2037802B654}" type="datetime1">
              <a:rPr lang="zh-CN" altLang="en-US" smtClean="0"/>
              <a:t>2022/1/24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rgbClr val="0078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单击此处添加章节标题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单击此处添加章节副标题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奥比PPT结束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BFA9-610E-4CA5-A074-1CA9DF2F5027}" type="datetime1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9897-F497-4A02-885C-78DB5402F7CC}" type="datetime1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750695" y="2734888"/>
            <a:ext cx="8917305" cy="675639"/>
          </a:xfrm>
        </p:spPr>
        <p:txBody>
          <a:bodyPr/>
          <a:lstStyle/>
          <a:p>
            <a:r>
              <a:rPr lang="zh-CN" altLang="en-US" sz="2400" dirty="0" smtClean="0"/>
              <a:t>内存管理基础知识</a:t>
            </a:r>
            <a:endParaRPr lang="zh-CN" altLang="en-US" sz="240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3285835"/>
            <a:ext cx="9144000" cy="910244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风不平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336936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C/C++ </a:t>
            </a:r>
            <a:r>
              <a:rPr lang="zh-CN" altLang="en-US" dirty="0" smtClean="0"/>
              <a:t>用户空间内存管理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957" y="994872"/>
            <a:ext cx="2909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void* </a:t>
            </a:r>
            <a:r>
              <a:rPr lang="en-US" altLang="zh-CN" dirty="0" err="1"/>
              <a:t>malloc</a:t>
            </a:r>
            <a:r>
              <a:rPr lang="en-US" altLang="zh-CN" dirty="0"/>
              <a:t> (</a:t>
            </a:r>
            <a:r>
              <a:rPr lang="en-US" altLang="zh-CN" dirty="0" err="1"/>
              <a:t>size_t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zh-CN" altLang="en-US" dirty="0" smtClean="0"/>
              <a:t>如何把一个线性空间，高效（时间高效，空间高效）的分配给各个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71" y="1061374"/>
            <a:ext cx="71151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5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35535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C/C++ </a:t>
            </a:r>
            <a:r>
              <a:rPr lang="zh-CN" altLang="en-US" dirty="0" smtClean="0"/>
              <a:t>用户空间内存管理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957" y="994872"/>
            <a:ext cx="2909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void* </a:t>
            </a:r>
            <a:r>
              <a:rPr lang="en-US" altLang="zh-CN" dirty="0" err="1"/>
              <a:t>malloc</a:t>
            </a:r>
            <a:r>
              <a:rPr lang="en-US" altLang="zh-CN" dirty="0"/>
              <a:t> (</a:t>
            </a:r>
            <a:r>
              <a:rPr lang="en-US" altLang="zh-CN" dirty="0" err="1"/>
              <a:t>size_t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zh-CN" altLang="en-US" dirty="0" smtClean="0"/>
              <a:t>如何把一个线性空间，高效（时间高效，空间高效）的分配给各个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23" y="994872"/>
            <a:ext cx="45910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9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355986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C/C++ </a:t>
            </a:r>
            <a:r>
              <a:rPr lang="zh-CN" altLang="en-US" dirty="0" smtClean="0"/>
              <a:t>用户空间内存管理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957" y="994872"/>
            <a:ext cx="2909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void*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size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zh-CN" altLang="en-US" dirty="0" smtClean="0"/>
              <a:t>如何把一个线性空间，高效（时间高效，空间高效）的分配给各个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909" y="614074"/>
            <a:ext cx="5812968" cy="610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5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347096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C/C++ </a:t>
            </a:r>
            <a:r>
              <a:rPr lang="zh-CN" altLang="en-US" dirty="0" smtClean="0"/>
              <a:t>用户空间内存管理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957" y="994872"/>
            <a:ext cx="2909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 free(void</a:t>
            </a:r>
            <a:r>
              <a:rPr lang="zh-CN" altLang="en-US" dirty="0" smtClean="0"/>
              <a:t>* 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zh-CN" altLang="en-US" dirty="0" smtClean="0"/>
              <a:t>防止碎片，归还内存给系统？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11" y="622300"/>
            <a:ext cx="57912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340746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C/C++ </a:t>
            </a:r>
            <a:r>
              <a:rPr lang="zh-CN" altLang="en-US" dirty="0" smtClean="0"/>
              <a:t>用户空间内存管理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957" y="994872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多线程竞争问题 ？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2" y="174625"/>
            <a:ext cx="5478086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35027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C/C++ </a:t>
            </a:r>
            <a:r>
              <a:rPr lang="zh-CN" altLang="en-US" dirty="0" smtClean="0"/>
              <a:t>用户空间内存管理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957" y="994872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多个内存管理版本比较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02" y="1599616"/>
            <a:ext cx="6705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35027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C/C++ </a:t>
            </a:r>
            <a:r>
              <a:rPr lang="zh-CN" altLang="en-US" dirty="0" smtClean="0"/>
              <a:t>用户空间内存管理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956" y="994872"/>
            <a:ext cx="8752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堆内存使用注意：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减少对象申请调用。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大对象的反复申请释放会产生锁竞争，尽量考虑重用。</a:t>
            </a:r>
            <a:endParaRPr lang="en-US" altLang="zh-CN" dirty="0" smtClean="0"/>
          </a:p>
          <a:p>
            <a:r>
              <a:rPr lang="en-US" altLang="zh-CN" dirty="0" smtClean="0"/>
              <a:t>3.free</a:t>
            </a:r>
            <a:r>
              <a:rPr lang="zh-CN" altLang="en-US" dirty="0" smtClean="0"/>
              <a:t>很多场景比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费时。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内存深度优化方案可考虑自己实现，更有针对性，效果更好。比如单线程，小对象，等长对象等等特殊场景。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814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3190530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Java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GC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1" y="759460"/>
            <a:ext cx="6858000" cy="304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71658" y="118040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Markt</a:t>
            </a:r>
            <a:r>
              <a:rPr lang="en-US" altLang="zh-CN" dirty="0" smtClean="0"/>
              <a:t>-Sweep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缺点：有碎片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53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3190530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Java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GC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0" y="1122112"/>
            <a:ext cx="7267143" cy="31425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3963" y="174567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Mark-Swap</a:t>
            </a:r>
          </a:p>
          <a:p>
            <a:r>
              <a:rPr lang="zh-CN" altLang="en-US" dirty="0" smtClean="0"/>
              <a:t>缺点：浪费空间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59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3190530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Java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GC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3" y="759460"/>
            <a:ext cx="6858000" cy="3076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30589" y="16957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缺点：算法复杂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0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25293" y="759460"/>
            <a:ext cx="10870565" cy="5234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日常</a:t>
            </a:r>
            <a:r>
              <a:rPr lang="zh-CN" altLang="en-US" sz="1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开发工作中，一些内存概念总是出现在场景中，</a:t>
            </a:r>
            <a:r>
              <a:rPr lang="zh-CN" altLang="en-US" sz="18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如何</a:t>
            </a:r>
            <a:r>
              <a:rPr lang="zh-CN" altLang="en-US" sz="1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更佳</a:t>
            </a:r>
            <a:r>
              <a:rPr lang="zh-CN" altLang="en-US" sz="18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深刻</a:t>
            </a:r>
            <a:r>
              <a:rPr lang="zh-CN" altLang="en-US" sz="1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认识它，对问题的解决和新的解决</a:t>
            </a:r>
            <a:r>
              <a:rPr lang="zh-CN" altLang="en-US" sz="18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方案都会有一些</a:t>
            </a:r>
            <a:r>
              <a:rPr lang="zh-CN" altLang="en-US" sz="1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启发。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比如</a:t>
            </a:r>
            <a:r>
              <a:rPr lang="en-US" altLang="zh-CN" sz="18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OOM/</a:t>
            </a:r>
            <a:r>
              <a:rPr lang="en-US" altLang="zh-CN" sz="1800" dirty="0" err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malloc</a:t>
            </a:r>
            <a:r>
              <a:rPr lang="zh-CN" altLang="en-US" sz="1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失败，</a:t>
            </a:r>
            <a:r>
              <a:rPr lang="en-US" altLang="zh-CN" sz="1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Segment fault</a:t>
            </a:r>
            <a:r>
              <a:rPr lang="zh-CN" altLang="en-US" sz="1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zh-CN" altLang="en-US" sz="18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程序效率低下等问题排查，提供思路。</a:t>
            </a:r>
            <a:endParaRPr lang="en-US" altLang="zh-CN" sz="1800" dirty="0" smtClean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了解用户空间</a:t>
            </a:r>
            <a:r>
              <a:rPr lang="en-US" altLang="zh-CN" sz="18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GC</a:t>
            </a:r>
            <a:r>
              <a:rPr lang="zh-CN" altLang="en-US" sz="18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流行算法。</a:t>
            </a:r>
            <a:endParaRPr lang="en-US" altLang="zh-CN" sz="1800" dirty="0" smtClean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了解操作系统内存管理</a:t>
            </a:r>
            <a:r>
              <a:rPr lang="zh-CN" altLang="en-US" sz="18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18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过程不涉及高深逻辑，只为大家提供一</a:t>
            </a:r>
            <a:r>
              <a:rPr lang="zh-CN" altLang="en-US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种</a:t>
            </a:r>
            <a:r>
              <a:rPr lang="zh-CN" altLang="en-US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参考和思路</a:t>
            </a:r>
            <a:r>
              <a:rPr lang="zh-CN" altLang="en-US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2" y="174625"/>
            <a:ext cx="1422400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3190530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Java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GC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1014153"/>
            <a:ext cx="7143578" cy="32752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65225" y="1118216"/>
            <a:ext cx="57774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/>
              <a:t>新生代收集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XX:+</a:t>
            </a:r>
            <a:r>
              <a:rPr lang="en-US" altLang="zh-CN" dirty="0" err="1" smtClean="0"/>
              <a:t>UseSerialGC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 smtClean="0"/>
              <a:t>UseParNewGC</a:t>
            </a:r>
            <a:r>
              <a:rPr lang="en-US" altLang="zh-CN" dirty="0"/>
              <a:t> -</a:t>
            </a:r>
            <a:r>
              <a:rPr lang="en-US" altLang="zh-CN" dirty="0" err="1" smtClean="0"/>
              <a:t>XX:ParallelGCThreads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 smtClean="0"/>
              <a:t>UseParallelGC</a:t>
            </a:r>
            <a:r>
              <a:rPr lang="en-US" altLang="zh-CN" dirty="0"/>
              <a:t> -</a:t>
            </a:r>
            <a:r>
              <a:rPr lang="en-US" altLang="zh-CN" dirty="0" err="1" smtClean="0"/>
              <a:t>XX:GCTimeRatio</a:t>
            </a:r>
            <a:r>
              <a:rPr lang="en-US" altLang="zh-CN" dirty="0"/>
              <a:t> -</a:t>
            </a:r>
            <a:r>
              <a:rPr lang="en-US" altLang="zh-CN" dirty="0" err="1"/>
              <a:t>XX:MaxGCPauseMillis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老年代收集器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UseParallelOldGC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UseConcMarkSweepGC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Concurrent</a:t>
            </a:r>
            <a:r>
              <a:rPr lang="zh-CN" altLang="en-US" dirty="0" smtClean="0"/>
              <a:t>：用户线程和</a:t>
            </a:r>
            <a:r>
              <a:rPr lang="en-US" altLang="zh-CN" dirty="0" smtClean="0"/>
              <a:t>GC</a:t>
            </a:r>
            <a:r>
              <a:rPr lang="zh-CN" altLang="en-US" dirty="0" smtClean="0"/>
              <a:t>线程同时进行</a:t>
            </a:r>
            <a:endParaRPr lang="en-US" altLang="zh-CN" dirty="0" smtClean="0"/>
          </a:p>
          <a:p>
            <a:r>
              <a:rPr lang="en-US" altLang="zh-CN" dirty="0" smtClean="0"/>
              <a:t>Parallel : </a:t>
            </a:r>
            <a:r>
              <a:rPr lang="zh-CN" altLang="en-US" dirty="0" smtClean="0"/>
              <a:t>用户线程和</a:t>
            </a:r>
            <a:r>
              <a:rPr lang="en-US" altLang="zh-CN" dirty="0" smtClean="0"/>
              <a:t>GC</a:t>
            </a:r>
            <a:r>
              <a:rPr lang="zh-CN" altLang="en-US" dirty="0" smtClean="0"/>
              <a:t>线程交替进行。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7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3190530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Java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G1GC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1" y="872836"/>
            <a:ext cx="4566459" cy="34248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02036" y="1379913"/>
            <a:ext cx="5328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G1</a:t>
            </a:r>
            <a:r>
              <a:rPr lang="zh-CN" altLang="en-US" dirty="0"/>
              <a:t>提出之前，经典的垃圾收集器主要有三种类型：串行收集器、并行收集器和并发标记清除收集器，这三种收集器分别可以是满足</a:t>
            </a:r>
            <a:r>
              <a:rPr lang="en-US" altLang="zh-CN" dirty="0"/>
              <a:t>Java</a:t>
            </a:r>
            <a:r>
              <a:rPr lang="zh-CN" altLang="en-US" dirty="0"/>
              <a:t>应用三种不同的需求：内存占用及并发开销最小化、应用吞吐量最大化和应用</a:t>
            </a:r>
            <a:r>
              <a:rPr lang="en-US" altLang="zh-CN" dirty="0"/>
              <a:t>GC</a:t>
            </a:r>
            <a:r>
              <a:rPr lang="zh-CN" altLang="en-US" dirty="0"/>
              <a:t>暂停时间最小化，但是，上述三种垃圾收集器都有几个共同的问题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）所有针对老年代的操作必须扫描整个老年代空间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）年轻地和老年代是独立的连续的内存块，必须先决定年轻代和老年代在虚拟地址空间的位置。</a:t>
            </a:r>
          </a:p>
        </p:txBody>
      </p:sp>
      <p:sp>
        <p:nvSpPr>
          <p:cNvPr id="4" name="矩形 3"/>
          <p:cNvSpPr/>
          <p:nvPr/>
        </p:nvSpPr>
        <p:spPr>
          <a:xfrm>
            <a:off x="5902036" y="4740763"/>
            <a:ext cx="5328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G1是一种服务端应用使用的垃圾收集器，目标是用在多核、大内存的机器上，它在大多数情况下可以实现指定的GC暂停时间，同时还能保持较高的吞吐量。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55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3190530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GC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1" y="759460"/>
            <a:ext cx="6858000" cy="1990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1" y="2750185"/>
            <a:ext cx="6858000" cy="137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1" y="4190739"/>
            <a:ext cx="6858000" cy="1990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13717" y="1163781"/>
            <a:ext cx="290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分配算法： 和</a:t>
            </a:r>
            <a:r>
              <a:rPr lang="en-US" altLang="zh-CN" dirty="0" err="1" smtClean="0"/>
              <a:t>ptmalloc</a:t>
            </a:r>
            <a:r>
              <a:rPr lang="zh-CN" altLang="en-US" dirty="0" smtClean="0"/>
              <a:t>类似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282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3190530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GC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55" y="1053897"/>
            <a:ext cx="74009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91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3190530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GC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2" y="759460"/>
            <a:ext cx="7903408" cy="55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27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3190530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GC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1" y="759460"/>
            <a:ext cx="10077450" cy="49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17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0" y="759460"/>
            <a:ext cx="3887787" cy="58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29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881" y="75946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Buffers/Cached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8881" y="1231900"/>
            <a:ext cx="9998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Buffers	</a:t>
            </a:r>
            <a:r>
              <a:rPr lang="en-US" altLang="zh-CN" dirty="0" smtClean="0"/>
              <a:t>- 【</a:t>
            </a:r>
            <a:r>
              <a:rPr lang="zh-CN" altLang="en-US" dirty="0"/>
              <a:t>设备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读写</a:t>
            </a:r>
            <a:r>
              <a:rPr lang="zh-CN" altLang="en-US" dirty="0"/>
              <a:t>速度差异，而增加的内存开销。 如读写时，内存快于磁盘，使用</a:t>
            </a:r>
            <a:r>
              <a:rPr lang="en-US" altLang="zh-CN" dirty="0"/>
              <a:t>DMA</a:t>
            </a:r>
            <a:r>
              <a:rPr lang="zh-CN" altLang="en-US" dirty="0"/>
              <a:t>技术，先开辟一快内存，通过数据总线把数据</a:t>
            </a:r>
            <a:r>
              <a:rPr lang="en-US" altLang="zh-CN" dirty="0"/>
              <a:t>Load</a:t>
            </a:r>
            <a:r>
              <a:rPr lang="zh-CN" altLang="en-US" dirty="0"/>
              <a:t>到内存中。</a:t>
            </a:r>
          </a:p>
          <a:p>
            <a:r>
              <a:rPr lang="en-US" altLang="zh-CN" dirty="0"/>
              <a:t>Cached	</a:t>
            </a:r>
            <a:r>
              <a:rPr lang="en-US" altLang="zh-CN" dirty="0" smtClean="0"/>
              <a:t>- </a:t>
            </a:r>
            <a:r>
              <a:rPr lang="zh-CN" altLang="en-US" dirty="0"/>
              <a:t>为满足局部性优化，所增加的开销。 如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【</a:t>
            </a:r>
            <a:r>
              <a:rPr lang="zh-CN" altLang="en-US" dirty="0"/>
              <a:t>文件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时</a:t>
            </a:r>
            <a:r>
              <a:rPr lang="zh-CN" altLang="en-US" dirty="0"/>
              <a:t>，会缓存读的前后位置内容，放入内存，下次</a:t>
            </a:r>
            <a:r>
              <a:rPr lang="en-US" altLang="zh-CN" dirty="0"/>
              <a:t>IO</a:t>
            </a:r>
            <a:r>
              <a:rPr lang="zh-CN" altLang="en-US" dirty="0"/>
              <a:t>操作，现在</a:t>
            </a:r>
            <a:r>
              <a:rPr lang="en-US" altLang="zh-CN" dirty="0"/>
              <a:t>Cached</a:t>
            </a:r>
            <a:r>
              <a:rPr lang="zh-CN" altLang="en-US" dirty="0"/>
              <a:t>中查找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0" y="2949298"/>
            <a:ext cx="6858957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64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881" y="75946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Mapped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8881" y="1231900"/>
            <a:ext cx="9998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Cached</a:t>
            </a:r>
            <a:r>
              <a:rPr lang="zh-CN" altLang="en-US" dirty="0" smtClean="0"/>
              <a:t>中</a:t>
            </a:r>
            <a:r>
              <a:rPr lang="zh-CN" altLang="en-US" dirty="0"/>
              <a:t>的页面即便已经不再被任一进程使用，但考虑到以后的某个时刻可能还会用到，在内存相对充足的情况下，这些页面将继续驻留在内存而不会被释放，但此时它们属于没有进程映射的状态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为了统计</a:t>
            </a:r>
            <a:r>
              <a:rPr lang="en-US" altLang="zh-CN" dirty="0"/>
              <a:t>Page Cache</a:t>
            </a:r>
            <a:r>
              <a:rPr lang="zh-CN" altLang="en-US" dirty="0"/>
              <a:t>中被进程正在使用的内存，增加了一个</a:t>
            </a:r>
            <a:r>
              <a:rPr lang="en-US" altLang="zh-CN" dirty="0"/>
              <a:t>"Mapped"</a:t>
            </a:r>
            <a:r>
              <a:rPr lang="zh-CN" altLang="en-US" dirty="0"/>
              <a:t>信息，它属于</a:t>
            </a:r>
            <a:r>
              <a:rPr lang="en-US" altLang="zh-CN" dirty="0"/>
              <a:t>page cache</a:t>
            </a:r>
            <a:r>
              <a:rPr lang="zh-CN" altLang="en-US" dirty="0"/>
              <a:t>的一部分（可视作“子集”），其值永远小于（或等于）</a:t>
            </a:r>
            <a:r>
              <a:rPr lang="en-US" altLang="zh-CN" dirty="0"/>
              <a:t>page cache</a:t>
            </a:r>
            <a:r>
              <a:rPr lang="zh-CN" altLang="en-US" dirty="0"/>
              <a:t>的大小。对于</a:t>
            </a:r>
            <a:r>
              <a:rPr lang="en-US" altLang="zh-CN" dirty="0" err="1"/>
              <a:t>Shmem</a:t>
            </a:r>
            <a:r>
              <a:rPr lang="zh-CN" altLang="en-US" dirty="0"/>
              <a:t>正在被进程关联的内存，也属于</a:t>
            </a:r>
            <a:r>
              <a:rPr lang="en-US" altLang="zh-CN" dirty="0"/>
              <a:t>"Mapped"</a:t>
            </a:r>
            <a:r>
              <a:rPr lang="zh-CN" altLang="en-US" dirty="0"/>
              <a:t>范畴。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0" y="3225800"/>
            <a:ext cx="8953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51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881" y="75946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Slab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8881" y="1231900"/>
            <a:ext cx="9998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它分为可回收的</a:t>
            </a:r>
            <a:r>
              <a:rPr lang="en-US" altLang="zh-CN" dirty="0"/>
              <a:t>"</a:t>
            </a:r>
            <a:r>
              <a:rPr lang="en-US" altLang="zh-CN" dirty="0" err="1"/>
              <a:t>SReclaimable</a:t>
            </a:r>
            <a:r>
              <a:rPr lang="en-US" altLang="zh-CN" dirty="0"/>
              <a:t>"</a:t>
            </a:r>
            <a:r>
              <a:rPr lang="zh-CN" altLang="en-US" dirty="0"/>
              <a:t>部分和不可回收的</a:t>
            </a:r>
            <a:r>
              <a:rPr lang="en-US" altLang="zh-CN" dirty="0"/>
              <a:t>"</a:t>
            </a:r>
            <a:r>
              <a:rPr lang="en-US" altLang="zh-CN" dirty="0" err="1"/>
              <a:t>SUnreclaim</a:t>
            </a:r>
            <a:r>
              <a:rPr lang="en-US" altLang="zh-CN" dirty="0"/>
              <a:t>"</a:t>
            </a:r>
            <a:r>
              <a:rPr lang="zh-CN" altLang="en-US" dirty="0"/>
              <a:t>部分。其中可回收的部分主要包括</a:t>
            </a:r>
            <a:r>
              <a:rPr lang="en-US" altLang="zh-CN" dirty="0" err="1"/>
              <a:t>inode</a:t>
            </a:r>
            <a:r>
              <a:rPr lang="en-US" altLang="zh-CN" dirty="0"/>
              <a:t> cache</a:t>
            </a:r>
            <a:r>
              <a:rPr lang="zh-CN" altLang="en-US" dirty="0"/>
              <a:t>和</a:t>
            </a:r>
            <a:r>
              <a:rPr lang="en-US" altLang="zh-CN" dirty="0" err="1"/>
              <a:t>dentry</a:t>
            </a:r>
            <a:r>
              <a:rPr lang="en-US" altLang="zh-CN" dirty="0"/>
              <a:t> cache</a:t>
            </a:r>
            <a:r>
              <a:rPr lang="zh-CN" altLang="en-US" dirty="0"/>
              <a:t>，它们除了在内存资源紧张时会被自动回收，还可手动强制</a:t>
            </a:r>
            <a:r>
              <a:rPr lang="zh-CN" altLang="en-US" dirty="0" smtClean="0"/>
              <a:t>回收</a:t>
            </a:r>
            <a:r>
              <a:rPr lang="en-US" altLang="zh-CN" dirty="0" smtClean="0"/>
              <a:t>,</a:t>
            </a:r>
            <a:r>
              <a:rPr lang="zh-CN" altLang="en-US" dirty="0"/>
              <a:t>设置</a:t>
            </a:r>
            <a:r>
              <a:rPr lang="en-US" altLang="zh-CN" dirty="0"/>
              <a:t>"/</a:t>
            </a:r>
            <a:r>
              <a:rPr lang="en-US" altLang="zh-CN" dirty="0" err="1"/>
              <a:t>proc</a:t>
            </a:r>
            <a:r>
              <a:rPr lang="en-US" altLang="zh-CN" dirty="0"/>
              <a:t>/sys/</a:t>
            </a:r>
            <a:r>
              <a:rPr lang="en-US" altLang="zh-CN" dirty="0" err="1"/>
              <a:t>vm</a:t>
            </a:r>
            <a:r>
              <a:rPr lang="en-US" altLang="zh-CN" dirty="0"/>
              <a:t>/</a:t>
            </a:r>
            <a:r>
              <a:rPr lang="en-US" altLang="zh-CN" dirty="0" err="1"/>
              <a:t>drop_cache</a:t>
            </a:r>
            <a:r>
              <a:rPr lang="en-US" altLang="zh-CN" dirty="0"/>
              <a:t>"</a:t>
            </a:r>
            <a:r>
              <a:rPr lang="zh-CN" altLang="en-US" dirty="0" smtClean="0"/>
              <a:t>参数</a:t>
            </a:r>
            <a:r>
              <a:rPr lang="en-US" altLang="zh-CN" dirty="0"/>
              <a:t>:</a:t>
            </a:r>
            <a:r>
              <a:rPr lang="en-US" altLang="zh-CN" dirty="0" smtClean="0"/>
              <a:t>1,2,3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0" y="2774950"/>
            <a:ext cx="8953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4038428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可执行程序内存结构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9" y="759460"/>
            <a:ext cx="4124325" cy="5257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185" y="759460"/>
            <a:ext cx="6858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5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881" y="75946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 Tables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8881" y="1231900"/>
            <a:ext cx="9998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进程的</a:t>
            </a:r>
            <a:r>
              <a:rPr lang="en-US" altLang="zh-CN" dirty="0"/>
              <a:t>Page Tables</a:t>
            </a:r>
            <a:r>
              <a:rPr lang="zh-CN" altLang="en-US" dirty="0"/>
              <a:t>是由内核统一管理的，可通过</a:t>
            </a:r>
            <a:r>
              <a:rPr lang="en-US" altLang="zh-CN" dirty="0"/>
              <a:t>"</a:t>
            </a:r>
            <a:r>
              <a:rPr lang="en-US" altLang="zh-CN" dirty="0" err="1"/>
              <a:t>meminfo</a:t>
            </a:r>
            <a:r>
              <a:rPr lang="en-US" altLang="zh-CN" dirty="0"/>
              <a:t>"</a:t>
            </a:r>
            <a:r>
              <a:rPr lang="zh-CN" altLang="en-US" dirty="0"/>
              <a:t>中的</a:t>
            </a:r>
            <a:r>
              <a:rPr lang="en-US" altLang="zh-CN" dirty="0"/>
              <a:t>"</a:t>
            </a:r>
            <a:r>
              <a:rPr lang="en-US" altLang="zh-CN" dirty="0" err="1"/>
              <a:t>PageTable</a:t>
            </a:r>
            <a:r>
              <a:rPr lang="en-US" altLang="zh-CN" dirty="0"/>
              <a:t>"</a:t>
            </a:r>
            <a:r>
              <a:rPr lang="zh-CN" altLang="en-US" dirty="0"/>
              <a:t>得到所有进程使用的页表占据的总内存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负责虚拟地址到物理地址转换。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0" y="2812336"/>
            <a:ext cx="92392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23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881" y="759460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Dirty Page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8881" y="1231900"/>
            <a:ext cx="999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需要回写磁盘的内存大小，如</a:t>
            </a:r>
            <a:r>
              <a:rPr lang="en-US" altLang="zh-CN" dirty="0" err="1"/>
              <a:t>mmap</a:t>
            </a:r>
            <a:r>
              <a:rPr lang="zh-CN" altLang="en-US" dirty="0"/>
              <a:t>做的文件内存映射，修改内存后，对应文件未同步更新。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055396"/>
            <a:ext cx="8763000" cy="295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10" y="2924363"/>
            <a:ext cx="5159390" cy="28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40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881" y="759460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Swap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8881" y="1231900"/>
            <a:ext cx="9998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物理内存不够用了，需要通过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算法把</a:t>
            </a:r>
            <a:r>
              <a:rPr lang="en-US" altLang="zh-CN" dirty="0" smtClean="0"/>
              <a:t>Inactive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Mapped Page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swap-out</a:t>
            </a:r>
            <a:r>
              <a:rPr lang="zh-CN" altLang="en-US" dirty="0" smtClean="0"/>
              <a:t>到文件系统中，释放出内存供分配。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一旦</a:t>
            </a:r>
            <a:r>
              <a:rPr lang="en-US" altLang="zh-CN" dirty="0" smtClean="0"/>
              <a:t>swap-out</a:t>
            </a:r>
            <a:r>
              <a:rPr lang="zh-CN" altLang="en-US" dirty="0" smtClean="0"/>
              <a:t>出的内存页发生访问，就会触发缺页中断。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0" y="2329239"/>
            <a:ext cx="6305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85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881" y="759460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Swap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8881" y="1231900"/>
            <a:ext cx="99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zh-CN" altLang="en-US" dirty="0" smtClean="0"/>
              <a:t>物理内存不够用了，需要通过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算法把</a:t>
            </a:r>
            <a:r>
              <a:rPr lang="en-US" altLang="zh-CN" dirty="0" smtClean="0"/>
              <a:t>Inactive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swap-out</a:t>
            </a:r>
            <a:r>
              <a:rPr lang="zh-CN" altLang="en-US" dirty="0" smtClean="0"/>
              <a:t>到文件系统中。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0" y="2098407"/>
            <a:ext cx="6305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35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881" y="759460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Active - Inactive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8881" y="1231900"/>
            <a:ext cx="9998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Active = Active(file) + Active(anon)</a:t>
            </a:r>
          </a:p>
          <a:p>
            <a:r>
              <a:rPr lang="en-US" altLang="zh-CN" dirty="0" smtClean="0"/>
              <a:t>Inactive </a:t>
            </a:r>
            <a:r>
              <a:rPr lang="en-US" altLang="zh-CN" dirty="0"/>
              <a:t>= </a:t>
            </a:r>
            <a:r>
              <a:rPr lang="en-US" altLang="zh-CN" dirty="0" smtClean="0"/>
              <a:t>Inactive(file</a:t>
            </a:r>
            <a:r>
              <a:rPr lang="en-US" altLang="zh-CN" dirty="0"/>
              <a:t>) + </a:t>
            </a:r>
            <a:r>
              <a:rPr lang="en-US" altLang="zh-CN" dirty="0" smtClean="0"/>
              <a:t>Inactive(anon)</a:t>
            </a:r>
          </a:p>
          <a:p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0" y="2461776"/>
            <a:ext cx="8696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4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881" y="759460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AnonPages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08880" y="1250950"/>
            <a:ext cx="99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AnonPages</a:t>
            </a:r>
            <a:r>
              <a:rPr lang="en-US" altLang="zh-CN" dirty="0" smtClean="0"/>
              <a:t> ≈  Active(anon) </a:t>
            </a:r>
            <a:r>
              <a:rPr lang="en-US" altLang="zh-CN" dirty="0"/>
              <a:t>+ Inactive(anon</a:t>
            </a:r>
            <a:r>
              <a:rPr lang="en-US" altLang="zh-CN" dirty="0" smtClean="0"/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0" y="2291139"/>
            <a:ext cx="6219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44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881" y="75946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Shmem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08880" y="1250950"/>
            <a:ext cx="9998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tmpfs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shmget</a:t>
            </a:r>
            <a:r>
              <a:rPr lang="en-US" altLang="zh-CN" dirty="0"/>
              <a:t>   </a:t>
            </a:r>
            <a:r>
              <a:rPr lang="en-US" altLang="zh-CN" dirty="0" err="1"/>
              <a:t>tmpfs</a:t>
            </a:r>
            <a:r>
              <a:rPr lang="en-US" altLang="zh-CN" dirty="0"/>
              <a:t>/</a:t>
            </a:r>
            <a:r>
              <a:rPr lang="en-US" altLang="zh-CN" dirty="0" err="1"/>
              <a:t>shmem</a:t>
            </a:r>
            <a:r>
              <a:rPr lang="zh-CN" altLang="en-US" dirty="0"/>
              <a:t>是一个介于文件和匿名内存之间的东西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一方面，它具有文件的属性，能够像操作文件一样去操作它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有自己</a:t>
            </a:r>
            <a:r>
              <a:rPr lang="en-US" altLang="zh-CN" dirty="0" err="1"/>
              <a:t>inode</a:t>
            </a:r>
            <a:r>
              <a:rPr lang="zh-CN" altLang="en-US" dirty="0"/>
              <a:t>、有自己的</a:t>
            </a:r>
            <a:r>
              <a:rPr lang="en-US" altLang="zh-CN" dirty="0"/>
              <a:t>page cache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另一方面，它也有匿名内存的属性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zh-CN" altLang="en-US" dirty="0"/>
              <a:t>没有像磁盘这样的外部存储介质，内核在内存紧缺时不能简单的将</a:t>
            </a:r>
            <a:r>
              <a:rPr lang="en-US" altLang="zh-CN" dirty="0"/>
              <a:t>page</a:t>
            </a:r>
            <a:r>
              <a:rPr lang="zh-CN" altLang="en-US" dirty="0"/>
              <a:t>从它们的</a:t>
            </a:r>
            <a:r>
              <a:rPr lang="en-US" altLang="zh-CN" dirty="0"/>
              <a:t>page cache</a:t>
            </a:r>
            <a:r>
              <a:rPr lang="zh-CN" altLang="en-US" dirty="0"/>
              <a:t>中丢弃，而需要</a:t>
            </a:r>
            <a:r>
              <a:rPr lang="en-US" altLang="zh-CN" dirty="0"/>
              <a:t>swap-out</a:t>
            </a:r>
            <a:r>
              <a:rPr lang="zh-CN" altLang="en-US" dirty="0"/>
              <a:t>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39" y="4018875"/>
            <a:ext cx="48482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83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881" y="759460"/>
            <a:ext cx="152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MemAvailable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08880" y="1250950"/>
            <a:ext cx="99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en-US" altLang="zh-CN" dirty="0" err="1"/>
              <a:t>MemAvailable</a:t>
            </a:r>
            <a:r>
              <a:rPr lang="en-US" altLang="zh-CN" dirty="0"/>
              <a:t>】≈【</a:t>
            </a:r>
            <a:r>
              <a:rPr lang="en-US" altLang="zh-CN" dirty="0" err="1" smtClean="0"/>
              <a:t>MemFree+Buffers+Cached-Mapped-Shmem</a:t>
            </a:r>
            <a:r>
              <a:rPr lang="en-US" altLang="zh-CN" dirty="0" smtClean="0"/>
              <a:t>】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627306"/>
            <a:ext cx="7153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70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881" y="759460"/>
            <a:ext cx="152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MemAvailable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08880" y="1250950"/>
            <a:ext cx="99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MemAvailable</a:t>
            </a:r>
            <a:r>
              <a:rPr lang="en-US" altLang="zh-CN" dirty="0" smtClean="0"/>
              <a:t> ≈ </a:t>
            </a:r>
            <a:r>
              <a:rPr lang="en-US" altLang="zh-CN" dirty="0" err="1" smtClean="0"/>
              <a:t>MemFree</a:t>
            </a:r>
            <a:r>
              <a:rPr lang="en-US" altLang="zh-CN" dirty="0" smtClean="0"/>
              <a:t> + Buffers + Cached – Mapped - </a:t>
            </a:r>
            <a:r>
              <a:rPr lang="en-US" altLang="zh-CN" dirty="0" err="1" smtClean="0"/>
              <a:t>Shmem</a:t>
            </a:r>
            <a:r>
              <a:rPr lang="en-US" altLang="zh-CN" dirty="0" smtClean="0"/>
              <a:t> - Swap 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1014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531881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 系统内存 </a:t>
            </a:r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881" y="7594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08880" y="1250950"/>
            <a:ext cx="9998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Active(file</a:t>
            </a:r>
            <a:r>
              <a:rPr lang="en-US" altLang="zh-CN" dirty="0"/>
              <a:t>) + Inactive(file) + </a:t>
            </a:r>
            <a:r>
              <a:rPr lang="en-US" altLang="zh-CN" dirty="0" err="1"/>
              <a:t>Shmem</a:t>
            </a:r>
            <a:r>
              <a:rPr lang="en-US" altLang="zh-CN" dirty="0"/>
              <a:t> + </a:t>
            </a:r>
            <a:r>
              <a:rPr lang="en-US" altLang="zh-CN" dirty="0" err="1" smtClean="0"/>
              <a:t>mlock_file</a:t>
            </a:r>
            <a:r>
              <a:rPr lang="en-US" altLang="zh-CN" dirty="0" smtClean="0"/>
              <a:t> = Cached </a:t>
            </a:r>
            <a:r>
              <a:rPr lang="en-US" altLang="zh-CN" dirty="0"/>
              <a:t>+ </a:t>
            </a:r>
            <a:r>
              <a:rPr lang="en-US" altLang="zh-CN" dirty="0" smtClean="0"/>
              <a:t>Buffers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Active(anon</a:t>
            </a:r>
            <a:r>
              <a:rPr lang="en-US" altLang="zh-CN" dirty="0"/>
              <a:t>)+Inactive(anon</a:t>
            </a:r>
            <a:r>
              <a:rPr lang="en-US" altLang="zh-CN" dirty="0" smtClean="0"/>
              <a:t>) </a:t>
            </a:r>
            <a:r>
              <a:rPr lang="en-US" altLang="zh-CN" dirty="0"/>
              <a:t>= </a:t>
            </a:r>
            <a:r>
              <a:rPr lang="en-US" altLang="zh-CN" dirty="0" err="1" smtClean="0"/>
              <a:t>AnonPages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err="1" smtClean="0"/>
              <a:t>Shmem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Active(file) + Inactive(file) != Mapped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915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4038428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可执行程序内存结构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80" y="859038"/>
            <a:ext cx="3210620" cy="20877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67350" y="2857500"/>
            <a:ext cx="54991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</a:t>
            </a:r>
            <a:r>
              <a:rPr lang="en-US" altLang="zh-CN" sz="1000" dirty="0" err="1"/>
              <a:t>root@localhost</a:t>
            </a:r>
            <a:r>
              <a:rPr lang="en-US" altLang="zh-CN" sz="1000" dirty="0"/>
              <a:t> ~]# </a:t>
            </a:r>
            <a:r>
              <a:rPr lang="en-US" altLang="zh-CN" sz="1000" dirty="0" err="1"/>
              <a:t>readelf</a:t>
            </a:r>
            <a:r>
              <a:rPr lang="en-US" altLang="zh-CN" sz="1000" dirty="0"/>
              <a:t> -S </a:t>
            </a:r>
            <a:r>
              <a:rPr lang="en-US" altLang="zh-CN" sz="1000" dirty="0" err="1"/>
              <a:t>a.out</a:t>
            </a:r>
            <a:endParaRPr lang="en-US" altLang="zh-CN" sz="1000" dirty="0"/>
          </a:p>
          <a:p>
            <a:r>
              <a:rPr lang="en-US" altLang="zh-CN" sz="1000" dirty="0"/>
              <a:t>There are 30 section headers, starting at offset 0x1b28:</a:t>
            </a:r>
          </a:p>
          <a:p>
            <a:endParaRPr lang="en-US" altLang="zh-CN" sz="1000" dirty="0"/>
          </a:p>
          <a:p>
            <a:r>
              <a:rPr lang="en-US" altLang="zh-CN" sz="1000" dirty="0"/>
              <a:t>Section Headers:</a:t>
            </a:r>
          </a:p>
          <a:p>
            <a:r>
              <a:rPr lang="en-US" altLang="zh-CN" sz="1000" dirty="0"/>
              <a:t>  [</a:t>
            </a:r>
            <a:r>
              <a:rPr lang="en-US" altLang="zh-CN" sz="1000" dirty="0" err="1"/>
              <a:t>Nr</a:t>
            </a:r>
            <a:r>
              <a:rPr lang="en-US" altLang="zh-CN" sz="1000" dirty="0"/>
              <a:t>] Name              Type             Address           Offset</a:t>
            </a:r>
          </a:p>
          <a:p>
            <a:r>
              <a:rPr lang="en-US" altLang="zh-CN" sz="1000" dirty="0"/>
              <a:t>       Size              </a:t>
            </a:r>
            <a:r>
              <a:rPr lang="en-US" altLang="zh-CN" sz="1000" dirty="0" err="1"/>
              <a:t>EntSize</a:t>
            </a:r>
            <a:r>
              <a:rPr lang="en-US" altLang="zh-CN" sz="1000" dirty="0"/>
              <a:t>          Flags  Link  Info  Align</a:t>
            </a:r>
          </a:p>
          <a:p>
            <a:r>
              <a:rPr lang="en-US" altLang="zh-CN" sz="1000" dirty="0"/>
              <a:t>  [ 0]                   NULL             0000000000000000  00000000</a:t>
            </a:r>
          </a:p>
          <a:p>
            <a:r>
              <a:rPr lang="en-US" altLang="zh-CN" sz="1000" dirty="0"/>
              <a:t>       0000000000000000  0000000000000000           0     0     0</a:t>
            </a:r>
          </a:p>
          <a:p>
            <a:r>
              <a:rPr lang="en-US" altLang="zh-CN" sz="1000" dirty="0"/>
              <a:t>  [ 1] .</a:t>
            </a:r>
            <a:r>
              <a:rPr lang="en-US" altLang="zh-CN" sz="1000" dirty="0" err="1"/>
              <a:t>interp</a:t>
            </a:r>
            <a:r>
              <a:rPr lang="en-US" altLang="zh-CN" sz="1000" dirty="0"/>
              <a:t>           PROGBITS         0000000000400238  00000238</a:t>
            </a:r>
          </a:p>
          <a:p>
            <a:r>
              <a:rPr lang="en-US" altLang="zh-CN" sz="1000" dirty="0"/>
              <a:t>       000000000000001c  0000000000000000   A       0     0     1</a:t>
            </a:r>
          </a:p>
          <a:p>
            <a:r>
              <a:rPr lang="en-US" altLang="zh-CN" sz="1000" dirty="0"/>
              <a:t>  [ 2] .</a:t>
            </a:r>
            <a:r>
              <a:rPr lang="en-US" altLang="zh-CN" sz="1000" dirty="0" err="1"/>
              <a:t>note.ABI</a:t>
            </a:r>
            <a:r>
              <a:rPr lang="en-US" altLang="zh-CN" sz="1000" dirty="0"/>
              <a:t>-tag     NOTE             0000000000400254  00000254</a:t>
            </a:r>
          </a:p>
          <a:p>
            <a:r>
              <a:rPr lang="en-US" altLang="zh-CN" sz="1000" dirty="0"/>
              <a:t>       0000000000000020  0000000000000000   A       0     0     </a:t>
            </a:r>
            <a:r>
              <a:rPr lang="en-US" altLang="zh-CN" sz="1000" dirty="0" smtClean="0"/>
              <a:t>4  </a:t>
            </a:r>
            <a:endParaRPr lang="en-US" altLang="zh-CN" sz="1000" dirty="0"/>
          </a:p>
          <a:p>
            <a:r>
              <a:rPr lang="en-US" altLang="zh-CN" sz="1000" dirty="0"/>
              <a:t>	...</a:t>
            </a:r>
          </a:p>
          <a:p>
            <a:r>
              <a:rPr lang="en-US" altLang="zh-CN" sz="1000" dirty="0"/>
              <a:t>	...</a:t>
            </a:r>
          </a:p>
          <a:p>
            <a:r>
              <a:rPr lang="en-US" altLang="zh-CN" sz="1000" dirty="0"/>
              <a:t>  [13] .text             PROGBITS         0000000000400720  00000720</a:t>
            </a:r>
          </a:p>
          <a:p>
            <a:r>
              <a:rPr lang="en-US" altLang="zh-CN" sz="1000" dirty="0"/>
              <a:t>       0000000000000382  0000000000000000  AX       0     0     16</a:t>
            </a:r>
          </a:p>
          <a:p>
            <a:r>
              <a:rPr lang="en-US" altLang="zh-CN" sz="1000" dirty="0"/>
              <a:t>	...</a:t>
            </a:r>
          </a:p>
          <a:p>
            <a:r>
              <a:rPr lang="en-US" altLang="zh-CN" sz="1000" dirty="0"/>
              <a:t>	...</a:t>
            </a:r>
          </a:p>
          <a:p>
            <a:r>
              <a:rPr lang="en-US" altLang="zh-CN" sz="1000" dirty="0" smtClean="0"/>
              <a:t>  [24] .data             PROGBITS         0000000000601080  00001080</a:t>
            </a:r>
          </a:p>
          <a:p>
            <a:r>
              <a:rPr lang="en-US" altLang="zh-CN" sz="1000" dirty="0" smtClean="0"/>
              <a:t>       0000000000000004  0000000000000000  WA       0     0     1</a:t>
            </a:r>
          </a:p>
          <a:p>
            <a:r>
              <a:rPr lang="en-US" altLang="zh-CN" sz="1000" dirty="0" smtClean="0"/>
              <a:t>  </a:t>
            </a:r>
            <a:r>
              <a:rPr lang="en-US" altLang="zh-CN" sz="1000" dirty="0"/>
              <a:t>[25] .</a:t>
            </a:r>
            <a:r>
              <a:rPr lang="en-US" altLang="zh-CN" sz="1000" dirty="0" err="1"/>
              <a:t>bss</a:t>
            </a:r>
            <a:r>
              <a:rPr lang="en-US" altLang="zh-CN" sz="1000" dirty="0"/>
              <a:t>              NOBITS           0000000000601084  00001084</a:t>
            </a:r>
          </a:p>
          <a:p>
            <a:r>
              <a:rPr lang="en-US" altLang="zh-CN" sz="1000" dirty="0"/>
              <a:t>       0000000000000004  0000000000000000  WA       0     0     </a:t>
            </a:r>
            <a:r>
              <a:rPr lang="en-US" altLang="zh-CN" sz="1000" dirty="0" smtClean="0"/>
              <a:t>1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                      …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[</a:t>
            </a:r>
            <a:r>
              <a:rPr lang="en-US" altLang="zh-CN" sz="1000" dirty="0"/>
              <a:t>28] .</a:t>
            </a:r>
            <a:r>
              <a:rPr lang="en-US" altLang="zh-CN" sz="1000" dirty="0" err="1"/>
              <a:t>strtab</a:t>
            </a:r>
            <a:r>
              <a:rPr lang="en-US" altLang="zh-CN" sz="1000" dirty="0"/>
              <a:t>           STRTAB           0000000000000000  000016a8</a:t>
            </a:r>
          </a:p>
          <a:p>
            <a:r>
              <a:rPr lang="en-US" altLang="zh-CN" sz="1000" dirty="0"/>
              <a:t>       00000000000001f9  0000000000000000           0     0     1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444067" y="6198969"/>
            <a:ext cx="2300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objdump</a:t>
            </a:r>
            <a:r>
              <a:rPr lang="en-US" altLang="zh-CN" dirty="0"/>
              <a:t> -x -s -d </a:t>
            </a:r>
            <a:r>
              <a:rPr lang="en-US" altLang="zh-CN" dirty="0" err="1" smtClean="0"/>
              <a:t>test.o</a:t>
            </a:r>
            <a:endParaRPr lang="en-US" altLang="zh-CN" dirty="0" smtClean="0"/>
          </a:p>
          <a:p>
            <a:r>
              <a:rPr lang="en-US" altLang="zh-CN" dirty="0"/>
              <a:t>man 5 </a:t>
            </a:r>
            <a:r>
              <a:rPr lang="en-US" altLang="zh-CN" dirty="0" err="1"/>
              <a:t>proc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0" y="2857500"/>
            <a:ext cx="4691204" cy="14328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80" y="759460"/>
            <a:ext cx="4686342" cy="19456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8880" y="4387850"/>
            <a:ext cx="467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int</a:t>
            </a:r>
            <a:r>
              <a:rPr lang="en-US" altLang="zh-CN" sz="900" dirty="0"/>
              <a:t> what[1024*10] = {0,0,0,0,0,0,0,0};</a:t>
            </a:r>
          </a:p>
          <a:p>
            <a:r>
              <a:rPr lang="en-US" altLang="zh-CN" sz="900" dirty="0" err="1"/>
              <a:t>int</a:t>
            </a:r>
            <a:r>
              <a:rPr lang="en-US" altLang="zh-CN" sz="900" dirty="0"/>
              <a:t> main(){</a:t>
            </a:r>
          </a:p>
          <a:p>
            <a:r>
              <a:rPr lang="en-US" altLang="zh-CN" sz="900" dirty="0"/>
              <a:t>	</a:t>
            </a:r>
            <a:r>
              <a:rPr lang="en-US" altLang="zh-CN" sz="900" dirty="0" err="1"/>
              <a:t>getchar</a:t>
            </a:r>
            <a:r>
              <a:rPr lang="en-US" altLang="zh-CN" sz="900" dirty="0"/>
              <a:t>();</a:t>
            </a:r>
          </a:p>
          <a:p>
            <a:r>
              <a:rPr lang="en-US" altLang="zh-CN" sz="900" dirty="0"/>
              <a:t>	char* what2 = (char*)</a:t>
            </a:r>
            <a:r>
              <a:rPr lang="en-US" altLang="zh-CN" sz="900" dirty="0" err="1"/>
              <a:t>malloc</a:t>
            </a:r>
            <a:r>
              <a:rPr lang="en-US" altLang="zh-CN" sz="900" dirty="0"/>
              <a:t>(1024*1024*10);</a:t>
            </a:r>
          </a:p>
          <a:p>
            <a:r>
              <a:rPr lang="en-US" altLang="zh-CN" sz="900" dirty="0"/>
              <a:t>	</a:t>
            </a:r>
            <a:r>
              <a:rPr lang="en-US" altLang="zh-CN" sz="900" dirty="0" err="1"/>
              <a:t>getchar</a:t>
            </a:r>
            <a:r>
              <a:rPr lang="en-US" altLang="zh-CN" sz="900" dirty="0"/>
              <a:t>();</a:t>
            </a:r>
          </a:p>
          <a:p>
            <a:r>
              <a:rPr lang="en-US" altLang="zh-CN" sz="900" dirty="0"/>
              <a:t>	</a:t>
            </a:r>
            <a:r>
              <a:rPr lang="en-US" altLang="zh-CN" sz="900" dirty="0" err="1"/>
              <a:t>memset</a:t>
            </a:r>
            <a:r>
              <a:rPr lang="en-US" altLang="zh-CN" sz="900" dirty="0"/>
              <a:t>(what2,0,10*1024*1024);</a:t>
            </a:r>
          </a:p>
          <a:p>
            <a:r>
              <a:rPr lang="en-US" altLang="zh-CN" sz="900" dirty="0"/>
              <a:t>	</a:t>
            </a:r>
            <a:r>
              <a:rPr lang="en-US" altLang="zh-CN" sz="900" dirty="0" err="1"/>
              <a:t>memset</a:t>
            </a:r>
            <a:r>
              <a:rPr lang="en-US" altLang="zh-CN" sz="900" dirty="0"/>
              <a:t>(what,0,10*1024*4);</a:t>
            </a:r>
          </a:p>
          <a:p>
            <a:r>
              <a:rPr lang="en-US" altLang="zh-CN" sz="900" dirty="0"/>
              <a:t>	</a:t>
            </a:r>
          </a:p>
          <a:p>
            <a:r>
              <a:rPr lang="en-US" altLang="zh-CN" sz="900" dirty="0"/>
              <a:t>	</a:t>
            </a:r>
            <a:r>
              <a:rPr lang="en-US" altLang="zh-CN" sz="900" dirty="0" err="1"/>
              <a:t>getchar</a:t>
            </a:r>
            <a:r>
              <a:rPr lang="en-US" altLang="zh-CN" sz="900" dirty="0"/>
              <a:t>();</a:t>
            </a:r>
          </a:p>
          <a:p>
            <a:r>
              <a:rPr lang="en-US" altLang="zh-CN" sz="900" dirty="0"/>
              <a:t>	return 0;</a:t>
            </a:r>
          </a:p>
          <a:p>
            <a:r>
              <a:rPr lang="en-US" altLang="zh-CN" sz="900" dirty="0"/>
              <a:t>}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7242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3672668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物理内存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用户进程映射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0" y="1154083"/>
            <a:ext cx="7423189" cy="55673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783" y="1154083"/>
            <a:ext cx="4238834" cy="31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5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68786" y="759460"/>
            <a:ext cx="5762625" cy="2457450"/>
          </a:xfrm>
          <a:prstGeom prst="rect">
            <a:avLst/>
          </a:prstGeom>
        </p:spPr>
      </p:pic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1660987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top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8786" y="3399591"/>
            <a:ext cx="111406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VIRT </a:t>
            </a:r>
            <a:r>
              <a:rPr lang="en-US" altLang="zh-CN" dirty="0"/>
              <a:t>- Virtual Memory </a:t>
            </a:r>
            <a:r>
              <a:rPr lang="en-US" altLang="zh-CN" dirty="0" smtClean="0"/>
              <a:t>Size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The </a:t>
            </a:r>
            <a:r>
              <a:rPr lang="en-US" altLang="zh-CN" dirty="0"/>
              <a:t>total amount of virtual memory used by the task.  It includes all code, data and shared libraries plus pages that have been swapped out and pages that have  </a:t>
            </a:r>
            <a:r>
              <a:rPr lang="en-US" altLang="zh-CN" dirty="0" smtClean="0"/>
              <a:t>been  </a:t>
            </a:r>
            <a:r>
              <a:rPr lang="en-US" altLang="zh-CN" dirty="0"/>
              <a:t>mapped but not used.</a:t>
            </a:r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RES  </a:t>
            </a:r>
            <a:r>
              <a:rPr lang="en-US" altLang="zh-CN" dirty="0"/>
              <a:t>-  Resident Memory </a:t>
            </a:r>
            <a:r>
              <a:rPr lang="en-US" altLang="zh-CN" dirty="0" smtClean="0"/>
              <a:t>Size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/>
              <a:t>The non-swapped physical memory a task is using..         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SHR </a:t>
            </a:r>
            <a:r>
              <a:rPr lang="en-US" altLang="zh-CN" dirty="0"/>
              <a:t>- Shared Memory </a:t>
            </a:r>
            <a:r>
              <a:rPr lang="en-US" altLang="zh-CN" dirty="0" smtClean="0"/>
              <a:t>Size</a:t>
            </a:r>
          </a:p>
          <a:p>
            <a:r>
              <a:rPr lang="en-US" altLang="zh-CN" dirty="0"/>
              <a:t> </a:t>
            </a:r>
            <a:r>
              <a:rPr lang="en-US" altLang="zh-CN" dirty="0"/>
              <a:t>          The amount of shared memory available to a task, not all of which is typically resident.  It simply reflects memory that could be potentially shared with other  </a:t>
            </a:r>
            <a:r>
              <a:rPr lang="en-US" altLang="zh-CN" dirty="0" smtClean="0"/>
              <a:t>processes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4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1660987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top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8880" y="812800"/>
            <a:ext cx="8087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dirty="0" smtClean="0"/>
              <a:t>(){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/>
              <a:t>	char* what = (char*)</a:t>
            </a:r>
            <a:r>
              <a:rPr lang="en-US" altLang="zh-CN" dirty="0" err="1"/>
              <a:t>malloc</a:t>
            </a:r>
            <a:r>
              <a:rPr lang="en-US" altLang="zh-CN" dirty="0"/>
              <a:t>(1024*1024*10</a:t>
            </a:r>
            <a:r>
              <a:rPr lang="en-US" altLang="zh-CN" dirty="0" smtClean="0"/>
              <a:t>); // VIRT RES ?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memset</a:t>
            </a:r>
            <a:r>
              <a:rPr lang="en-US" altLang="zh-CN" dirty="0"/>
              <a:t>(what,0,10*1024*1024</a:t>
            </a:r>
            <a:r>
              <a:rPr lang="en-US" altLang="zh-CN" dirty="0" smtClean="0"/>
              <a:t>); </a:t>
            </a:r>
            <a:r>
              <a:rPr lang="en-US" altLang="zh-CN" dirty="0"/>
              <a:t>// VIRT RES 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4200" y="3511550"/>
            <a:ext cx="1073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PID USER      PR  NI    VIRT    RES    SHR S  %CPU %MEM     TIME+ COMMAND                                                                 </a:t>
            </a:r>
          </a:p>
          <a:p>
            <a:r>
              <a:rPr lang="en-US" altLang="zh-CN" dirty="0"/>
              <a:t>  8596 root      20   0    4216    348    276 S   0.0  0.0   0:00.00 </a:t>
            </a:r>
            <a:r>
              <a:rPr lang="en-US" altLang="zh-CN" dirty="0" err="1"/>
              <a:t>a.out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4199" y="4271308"/>
            <a:ext cx="1073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PID USER      PR  NI    VIRT    RES    SHR S  %CPU %MEM     TIME+ COMMAND                                                                 </a:t>
            </a:r>
          </a:p>
          <a:p>
            <a:r>
              <a:rPr lang="en-US" altLang="zh-CN" dirty="0"/>
              <a:t>  8596 root      20   0   14460    348    276 S   0.0  0.0   0:00.00 </a:t>
            </a:r>
            <a:r>
              <a:rPr lang="en-US" altLang="zh-CN" dirty="0" err="1"/>
              <a:t>a.out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4199" y="5031066"/>
            <a:ext cx="1073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PID USER      PR  NI    VIRT    RES    SHR S  %CPU %MEM     TIME+ COMMAND                                                                 </a:t>
            </a:r>
          </a:p>
          <a:p>
            <a:r>
              <a:rPr lang="en-US" altLang="zh-CN" dirty="0"/>
              <a:t>  8596 root      20   0   14460  10640    372 S   0.0  0.3   0:00.00 </a:t>
            </a:r>
            <a:r>
              <a:rPr lang="en-US" altLang="zh-CN" dirty="0" err="1"/>
              <a:t>a.out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27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0" y="174625"/>
            <a:ext cx="3343969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 C/C++ </a:t>
            </a:r>
            <a:r>
              <a:rPr lang="zh-CN" altLang="en-US" dirty="0" smtClean="0"/>
              <a:t>用户空间内存管理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957" y="994872"/>
            <a:ext cx="3350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void* </a:t>
            </a:r>
            <a:r>
              <a:rPr lang="en-US" altLang="zh-CN" dirty="0" err="1"/>
              <a:t>malloc</a:t>
            </a:r>
            <a:r>
              <a:rPr lang="en-US" altLang="zh-CN" dirty="0"/>
              <a:t> (</a:t>
            </a:r>
            <a:r>
              <a:rPr lang="en-US" altLang="zh-CN" dirty="0" err="1"/>
              <a:t>size_t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其他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calloc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realloc</a:t>
            </a:r>
            <a:r>
              <a:rPr lang="en-US" altLang="zh-CN" dirty="0" smtClean="0"/>
              <a:t>/free </a:t>
            </a:r>
            <a:r>
              <a:rPr lang="en-US" altLang="zh-CN" dirty="0" err="1"/>
              <a:t>alloca</a:t>
            </a:r>
            <a:r>
              <a:rPr lang="en-US" altLang="zh-CN" dirty="0"/>
              <a:t> </a:t>
            </a:r>
            <a:r>
              <a:rPr lang="en-US" altLang="zh-CN" dirty="0" err="1"/>
              <a:t>mmap</a:t>
            </a:r>
            <a:r>
              <a:rPr lang="en-US" altLang="zh-CN" dirty="0"/>
              <a:t>/</a:t>
            </a:r>
            <a:r>
              <a:rPr lang="en-US" altLang="zh-CN" dirty="0" err="1"/>
              <a:t>munmap</a:t>
            </a:r>
            <a:r>
              <a:rPr lang="en-US" altLang="zh-CN" dirty="0"/>
              <a:t> </a:t>
            </a:r>
            <a:r>
              <a:rPr lang="en-US" altLang="zh-CN" dirty="0" err="1" smtClean="0"/>
              <a:t>brk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sbrk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如何把一个线性空间，高效（时间高效，空间高效）的分配给各个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54" y="994872"/>
            <a:ext cx="76771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1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408881" y="174625"/>
            <a:ext cx="3190530" cy="584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C/C++ </a:t>
            </a:r>
            <a:r>
              <a:rPr lang="zh-CN" altLang="en-US" dirty="0" smtClean="0"/>
              <a:t>用户空间内存管理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957" y="994872"/>
            <a:ext cx="2909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void* </a:t>
            </a:r>
            <a:r>
              <a:rPr lang="en-US" altLang="zh-CN" dirty="0" err="1"/>
              <a:t>malloc</a:t>
            </a:r>
            <a:r>
              <a:rPr lang="en-US" altLang="zh-CN" dirty="0"/>
              <a:t> (</a:t>
            </a:r>
            <a:r>
              <a:rPr lang="en-US" altLang="zh-CN" dirty="0" err="1"/>
              <a:t>size_t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zh-CN" altLang="en-US" dirty="0" smtClean="0"/>
              <a:t>如何把一个线性空间，高效（时间高效，空间高效）的分配给各个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1094624"/>
            <a:ext cx="7781925" cy="55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1511</Words>
  <Application>Microsoft Office PowerPoint</Application>
  <PresentationFormat>宽屏</PresentationFormat>
  <Paragraphs>241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Calibri Light</vt:lpstr>
      <vt:lpstr>Office 主题</vt:lpstr>
      <vt:lpstr>内存管理基础知识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3D视觉开放平台</dc:title>
  <dc:creator>风不平</dc:creator>
  <cp:lastModifiedBy>orbbec</cp:lastModifiedBy>
  <cp:revision>224</cp:revision>
  <dcterms:created xsi:type="dcterms:W3CDTF">2021-12-08T06:37:32Z</dcterms:created>
  <dcterms:modified xsi:type="dcterms:W3CDTF">2022-01-26T09:06:39Z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BD09DDAFBFF048C6A45CF0B62998D27D</vt:lpwstr>
  </property>
</Properties>
</file>