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10/29/2023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10/29/2023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29E-BE09-3CBA-5A39-8EB0FC6CE8F8}"/>
              </a:ext>
            </a:extLst>
          </p:cNvPr>
          <p:cNvSpPr>
            <a:spLocks noGrp="1"/>
          </p:cNvSpPr>
          <p:nvPr>
            <p:ph type="title"/>
          </p:nvPr>
        </p:nvSpPr>
        <p:spPr/>
        <p:txBody>
          <a:bodyPr/>
          <a:lstStyle/>
          <a:p>
            <a:r>
              <a:rPr lang="en-US" dirty="0"/>
              <a:t>Opening The Workshop in </a:t>
            </a:r>
            <a:r>
              <a:rPr lang="en-US" dirty="0" err="1"/>
              <a:t>VSCode</a:t>
            </a:r>
            <a:endParaRPr lang="en-US" dirty="0"/>
          </a:p>
        </p:txBody>
      </p:sp>
      <p:sp>
        <p:nvSpPr>
          <p:cNvPr id="3" name="Content Placeholder 2">
            <a:extLst>
              <a:ext uri="{FF2B5EF4-FFF2-40B4-BE49-F238E27FC236}">
                <a16:creationId xmlns:a16="http://schemas.microsoft.com/office/drawing/2014/main" id="{64B3C406-E49D-7FD9-ED16-CF3CB936939B}"/>
              </a:ext>
            </a:extLst>
          </p:cNvPr>
          <p:cNvSpPr>
            <a:spLocks noGrp="1"/>
          </p:cNvSpPr>
          <p:nvPr>
            <p:ph idx="1"/>
          </p:nvPr>
        </p:nvSpPr>
        <p:spPr>
          <a:xfrm>
            <a:off x="186612" y="1825625"/>
            <a:ext cx="3359021" cy="4351338"/>
          </a:xfrm>
        </p:spPr>
        <p:txBody>
          <a:bodyPr>
            <a:normAutofit lnSpcReduction="10000"/>
          </a:bodyPr>
          <a:lstStyle/>
          <a:p>
            <a:r>
              <a:rPr lang="en-US" dirty="0"/>
              <a:t>Click through the welcome screens for now </a:t>
            </a:r>
          </a:p>
          <a:p>
            <a:pPr lvl="1"/>
            <a:r>
              <a:rPr lang="en-US" dirty="0"/>
              <a:t>You can set up and personalize </a:t>
            </a:r>
            <a:r>
              <a:rPr lang="en-US" dirty="0" err="1"/>
              <a:t>VSCode</a:t>
            </a:r>
            <a:r>
              <a:rPr lang="en-US" dirty="0"/>
              <a:t> later (there are plenty of sources for this online)</a:t>
            </a:r>
          </a:p>
          <a:p>
            <a:pPr lvl="1"/>
            <a:endParaRPr lang="en-US" dirty="0"/>
          </a:p>
          <a:p>
            <a:r>
              <a:rPr lang="en-US" dirty="0"/>
              <a:t>We will go over the basics of </a:t>
            </a:r>
            <a:r>
              <a:rPr lang="en-US" dirty="0" err="1"/>
              <a:t>VSCode</a:t>
            </a:r>
            <a:r>
              <a:rPr lang="en-US" dirty="0"/>
              <a:t> in the next Chapter</a:t>
            </a:r>
          </a:p>
        </p:txBody>
      </p:sp>
      <p:pic>
        <p:nvPicPr>
          <p:cNvPr id="4" name="Picture 3">
            <a:extLst>
              <a:ext uri="{FF2B5EF4-FFF2-40B4-BE49-F238E27FC236}">
                <a16:creationId xmlns:a16="http://schemas.microsoft.com/office/drawing/2014/main" id="{1B7AF3B3-D6B8-BDF8-76BC-3F8D52AA59C8}"/>
              </a:ext>
            </a:extLst>
          </p:cNvPr>
          <p:cNvPicPr>
            <a:picLocks noChangeAspect="1"/>
          </p:cNvPicPr>
          <p:nvPr/>
        </p:nvPicPr>
        <p:blipFill>
          <a:blip r:embed="rId2"/>
          <a:stretch>
            <a:fillRect/>
          </a:stretch>
        </p:blipFill>
        <p:spPr>
          <a:xfrm>
            <a:off x="3655526" y="1978090"/>
            <a:ext cx="8443167" cy="4749282"/>
          </a:xfrm>
          <a:prstGeom prst="rect">
            <a:avLst/>
          </a:prstGeom>
        </p:spPr>
      </p:pic>
    </p:spTree>
    <p:extLst>
      <p:ext uri="{BB962C8B-B14F-4D97-AF65-F5344CB8AC3E}">
        <p14:creationId xmlns:p14="http://schemas.microsoft.com/office/powerpoint/2010/main" val="185866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278-B7CD-F4AA-E724-81A5E24EC3C8}"/>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53F759D9-A6C2-F4FA-FCAF-D79914FAD71B}"/>
              </a:ext>
            </a:extLst>
          </p:cNvPr>
          <p:cNvSpPr>
            <a:spLocks noGrp="1"/>
          </p:cNvSpPr>
          <p:nvPr>
            <p:ph idx="1"/>
          </p:nvPr>
        </p:nvSpPr>
        <p:spPr>
          <a:xfrm>
            <a:off x="838200" y="1825625"/>
            <a:ext cx="5880652" cy="4813714"/>
          </a:xfrm>
        </p:spPr>
        <p:txBody>
          <a:bodyPr>
            <a:normAutofit/>
          </a:bodyPr>
          <a:lstStyle/>
          <a:p>
            <a:r>
              <a:rPr lang="en-US" dirty="0"/>
              <a:t>Click on the link to the workshop GitHub page (on slide 2)</a:t>
            </a:r>
          </a:p>
          <a:p>
            <a:endParaRPr lang="en-US" dirty="0"/>
          </a:p>
          <a:p>
            <a:r>
              <a:rPr lang="en-US" dirty="0"/>
              <a:t>Click “Code” then “Download ZIP”</a:t>
            </a:r>
          </a:p>
          <a:p>
            <a:pPr lvl="1"/>
            <a:r>
              <a:rPr lang="en-US" dirty="0"/>
              <a:t>Save to a known location, we will be working out of this folder</a:t>
            </a:r>
          </a:p>
          <a:p>
            <a:pPr lvl="1"/>
            <a:r>
              <a:rPr lang="en-US" dirty="0"/>
              <a:t>This workshop will not cover using Git</a:t>
            </a:r>
          </a:p>
          <a:p>
            <a:pPr lvl="1"/>
            <a:endParaRPr lang="en-US" dirty="0"/>
          </a:p>
          <a:p>
            <a:r>
              <a:rPr lang="en-US" dirty="0"/>
              <a:t>Once saved, navigate to this folder in your file explorer, right click, and then select “Extract All” or “Extract Here” </a:t>
            </a:r>
          </a:p>
        </p:txBody>
      </p:sp>
      <p:pic>
        <p:nvPicPr>
          <p:cNvPr id="5" name="Picture 4">
            <a:extLst>
              <a:ext uri="{FF2B5EF4-FFF2-40B4-BE49-F238E27FC236}">
                <a16:creationId xmlns:a16="http://schemas.microsoft.com/office/drawing/2014/main" id="{0CD32309-8687-C0A1-EA75-44A32FAA2CB1}"/>
              </a:ext>
            </a:extLst>
          </p:cNvPr>
          <p:cNvPicPr>
            <a:picLocks noChangeAspect="1"/>
          </p:cNvPicPr>
          <p:nvPr/>
        </p:nvPicPr>
        <p:blipFill rotWithShape="1">
          <a:blip r:embed="rId2"/>
          <a:srcRect r="26051"/>
          <a:stretch/>
        </p:blipFill>
        <p:spPr>
          <a:xfrm>
            <a:off x="6924260" y="3429000"/>
            <a:ext cx="5157962" cy="3336097"/>
          </a:xfrm>
          <a:prstGeom prst="rect">
            <a:avLst/>
          </a:prstGeom>
        </p:spPr>
      </p:pic>
      <p:cxnSp>
        <p:nvCxnSpPr>
          <p:cNvPr id="6" name="Straight Arrow Connector 5">
            <a:extLst>
              <a:ext uri="{FF2B5EF4-FFF2-40B4-BE49-F238E27FC236}">
                <a16:creationId xmlns:a16="http://schemas.microsoft.com/office/drawing/2014/main" id="{0152FD3E-BA44-B4AD-2EAF-C68C4861AD97}"/>
              </a:ext>
            </a:extLst>
          </p:cNvPr>
          <p:cNvCxnSpPr>
            <a:cxnSpLocks/>
          </p:cNvCxnSpPr>
          <p:nvPr/>
        </p:nvCxnSpPr>
        <p:spPr>
          <a:xfrm>
            <a:off x="6003235" y="3498574"/>
            <a:ext cx="5506278" cy="477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3B399B-4ED6-D0DE-79A1-A19FD4606B2E}"/>
              </a:ext>
            </a:extLst>
          </p:cNvPr>
          <p:cNvCxnSpPr>
            <a:cxnSpLocks/>
          </p:cNvCxnSpPr>
          <p:nvPr/>
        </p:nvCxnSpPr>
        <p:spPr>
          <a:xfrm>
            <a:off x="6003235" y="3498574"/>
            <a:ext cx="3849756" cy="22594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3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7E19-6E7D-A8FF-DE9A-63D594747C27}"/>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A231F7D9-4CD4-80FE-00AF-3D1EFEB68AFC}"/>
              </a:ext>
            </a:extLst>
          </p:cNvPr>
          <p:cNvSpPr>
            <a:spLocks noGrp="1"/>
          </p:cNvSpPr>
          <p:nvPr>
            <p:ph idx="1"/>
          </p:nvPr>
        </p:nvSpPr>
        <p:spPr>
          <a:xfrm>
            <a:off x="838200" y="1825625"/>
            <a:ext cx="2660374" cy="4351338"/>
          </a:xfrm>
        </p:spPr>
        <p:txBody>
          <a:bodyPr>
            <a:normAutofit fontScale="92500"/>
          </a:bodyPr>
          <a:lstStyle/>
          <a:p>
            <a:r>
              <a:rPr lang="en-US" dirty="0"/>
              <a:t>Next navigate back to your </a:t>
            </a:r>
            <a:r>
              <a:rPr lang="en-US" dirty="0" err="1"/>
              <a:t>VSCode</a:t>
            </a:r>
            <a:r>
              <a:rPr lang="en-US" dirty="0"/>
              <a:t> tab</a:t>
            </a:r>
          </a:p>
          <a:p>
            <a:endParaRPr lang="en-US" dirty="0"/>
          </a:p>
          <a:p>
            <a:r>
              <a:rPr lang="en-US" dirty="0"/>
              <a:t>Select “Open Folder”</a:t>
            </a:r>
          </a:p>
          <a:p>
            <a:endParaRPr lang="en-US" dirty="0"/>
          </a:p>
          <a:p>
            <a:r>
              <a:rPr lang="en-US" dirty="0"/>
              <a:t>Navigate to the unzipped folder and select it</a:t>
            </a:r>
          </a:p>
        </p:txBody>
      </p:sp>
      <p:pic>
        <p:nvPicPr>
          <p:cNvPr id="4" name="Picture 3">
            <a:extLst>
              <a:ext uri="{FF2B5EF4-FFF2-40B4-BE49-F238E27FC236}">
                <a16:creationId xmlns:a16="http://schemas.microsoft.com/office/drawing/2014/main" id="{3C6170DD-8843-EBC2-E3D5-4FBEB4F41163}"/>
              </a:ext>
            </a:extLst>
          </p:cNvPr>
          <p:cNvPicPr>
            <a:picLocks noChangeAspect="1"/>
          </p:cNvPicPr>
          <p:nvPr/>
        </p:nvPicPr>
        <p:blipFill>
          <a:blip r:embed="rId2"/>
          <a:stretch>
            <a:fillRect/>
          </a:stretch>
        </p:blipFill>
        <p:spPr>
          <a:xfrm>
            <a:off x="3655526" y="1978090"/>
            <a:ext cx="8443167" cy="4749282"/>
          </a:xfrm>
          <a:prstGeom prst="rect">
            <a:avLst/>
          </a:prstGeom>
        </p:spPr>
      </p:pic>
      <p:cxnSp>
        <p:nvCxnSpPr>
          <p:cNvPr id="5" name="Straight Arrow Connector 4">
            <a:extLst>
              <a:ext uri="{FF2B5EF4-FFF2-40B4-BE49-F238E27FC236}">
                <a16:creationId xmlns:a16="http://schemas.microsoft.com/office/drawing/2014/main" id="{CF5F2F2C-A399-18BB-7710-7EE3C3954FF3}"/>
              </a:ext>
            </a:extLst>
          </p:cNvPr>
          <p:cNvCxnSpPr>
            <a:cxnSpLocks/>
          </p:cNvCxnSpPr>
          <p:nvPr/>
        </p:nvCxnSpPr>
        <p:spPr>
          <a:xfrm flipV="1">
            <a:off x="2557670" y="2670313"/>
            <a:ext cx="1451113" cy="14908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62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24A3-E12F-6415-03B9-6BDDD242D0A7}"/>
              </a:ext>
            </a:extLst>
          </p:cNvPr>
          <p:cNvSpPr>
            <a:spLocks noGrp="1"/>
          </p:cNvSpPr>
          <p:nvPr>
            <p:ph type="title"/>
          </p:nvPr>
        </p:nvSpPr>
        <p:spPr/>
        <p:txBody>
          <a:bodyPr/>
          <a:lstStyle/>
          <a:p>
            <a:r>
              <a:rPr lang="en-US" dirty="0"/>
              <a:t>Opening The Workshop in </a:t>
            </a:r>
            <a:r>
              <a:rPr lang="en-US" dirty="0" err="1"/>
              <a:t>VSCode</a:t>
            </a:r>
            <a:r>
              <a:rPr lang="en-US" dirty="0"/>
              <a:t> </a:t>
            </a:r>
          </a:p>
        </p:txBody>
      </p:sp>
      <p:sp>
        <p:nvSpPr>
          <p:cNvPr id="3" name="Content Placeholder 2">
            <a:extLst>
              <a:ext uri="{FF2B5EF4-FFF2-40B4-BE49-F238E27FC236}">
                <a16:creationId xmlns:a16="http://schemas.microsoft.com/office/drawing/2014/main" id="{A0854CEC-DDF7-1168-95B3-B72B64B127B5}"/>
              </a:ext>
            </a:extLst>
          </p:cNvPr>
          <p:cNvSpPr>
            <a:spLocks noGrp="1"/>
          </p:cNvSpPr>
          <p:nvPr>
            <p:ph idx="1"/>
          </p:nvPr>
        </p:nvSpPr>
        <p:spPr>
          <a:xfrm>
            <a:off x="838199" y="1825625"/>
            <a:ext cx="6206289" cy="4351338"/>
          </a:xfrm>
        </p:spPr>
        <p:txBody>
          <a:bodyPr>
            <a:normAutofit lnSpcReduction="10000"/>
          </a:bodyPr>
          <a:lstStyle/>
          <a:p>
            <a:r>
              <a:rPr lang="en-US" dirty="0"/>
              <a:t>In the explorer tab, you should see something that looks like this</a:t>
            </a:r>
          </a:p>
          <a:p>
            <a:endParaRPr lang="en-US" dirty="0"/>
          </a:p>
          <a:p>
            <a:r>
              <a:rPr lang="en-US" dirty="0"/>
              <a:t>We will be working out of </a:t>
            </a:r>
            <a:r>
              <a:rPr lang="en-US" dirty="0" err="1"/>
              <a:t>VSCode</a:t>
            </a:r>
            <a:r>
              <a:rPr lang="en-US" dirty="0"/>
              <a:t> for the remainder of the workshop</a:t>
            </a:r>
          </a:p>
          <a:p>
            <a:endParaRPr lang="en-US" dirty="0"/>
          </a:p>
          <a:p>
            <a:r>
              <a:rPr lang="en-US" dirty="0"/>
              <a:t>To proceed to the next section double click on “Chapter_2.md” and then click the following icon in the top right of your screen to preview it</a:t>
            </a:r>
          </a:p>
        </p:txBody>
      </p:sp>
      <p:pic>
        <p:nvPicPr>
          <p:cNvPr id="7" name="Picture 6">
            <a:extLst>
              <a:ext uri="{FF2B5EF4-FFF2-40B4-BE49-F238E27FC236}">
                <a16:creationId xmlns:a16="http://schemas.microsoft.com/office/drawing/2014/main" id="{AF25E59D-2B82-FF45-9A8F-82BD8AC00FF8}"/>
              </a:ext>
            </a:extLst>
          </p:cNvPr>
          <p:cNvPicPr>
            <a:picLocks noChangeAspect="1"/>
          </p:cNvPicPr>
          <p:nvPr/>
        </p:nvPicPr>
        <p:blipFill>
          <a:blip r:embed="rId2"/>
          <a:stretch>
            <a:fillRect/>
          </a:stretch>
        </p:blipFill>
        <p:spPr>
          <a:xfrm>
            <a:off x="8148966" y="1825625"/>
            <a:ext cx="3204834" cy="2487149"/>
          </a:xfrm>
          <a:prstGeom prst="rect">
            <a:avLst/>
          </a:prstGeom>
        </p:spPr>
      </p:pic>
      <p:cxnSp>
        <p:nvCxnSpPr>
          <p:cNvPr id="8" name="Straight Arrow Connector 7">
            <a:extLst>
              <a:ext uri="{FF2B5EF4-FFF2-40B4-BE49-F238E27FC236}">
                <a16:creationId xmlns:a16="http://schemas.microsoft.com/office/drawing/2014/main" id="{531FD785-E7EE-2184-AF59-065CA98B6FAB}"/>
              </a:ext>
            </a:extLst>
          </p:cNvPr>
          <p:cNvCxnSpPr>
            <a:cxnSpLocks/>
          </p:cNvCxnSpPr>
          <p:nvPr/>
        </p:nvCxnSpPr>
        <p:spPr>
          <a:xfrm flipV="1">
            <a:off x="5438274" y="1979195"/>
            <a:ext cx="2710692" cy="391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A26509-B161-3FE6-3219-D2C19603FC6C}"/>
              </a:ext>
            </a:extLst>
          </p:cNvPr>
          <p:cNvCxnSpPr>
            <a:cxnSpLocks/>
            <a:endCxn id="7" idx="1"/>
          </p:cNvCxnSpPr>
          <p:nvPr/>
        </p:nvCxnSpPr>
        <p:spPr>
          <a:xfrm flipV="1">
            <a:off x="6755732" y="3069200"/>
            <a:ext cx="1393234" cy="16471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7AAD794-6728-9F3D-9C4B-74C79502FAA2}"/>
              </a:ext>
            </a:extLst>
          </p:cNvPr>
          <p:cNvPicPr>
            <a:picLocks noChangeAspect="1"/>
          </p:cNvPicPr>
          <p:nvPr/>
        </p:nvPicPr>
        <p:blipFill>
          <a:blip r:embed="rId3"/>
          <a:stretch>
            <a:fillRect/>
          </a:stretch>
        </p:blipFill>
        <p:spPr>
          <a:xfrm>
            <a:off x="9318738" y="4598800"/>
            <a:ext cx="865290" cy="958000"/>
          </a:xfrm>
          <a:prstGeom prst="rect">
            <a:avLst/>
          </a:prstGeom>
        </p:spPr>
      </p:pic>
      <p:cxnSp>
        <p:nvCxnSpPr>
          <p:cNvPr id="16" name="Straight Arrow Connector 15">
            <a:extLst>
              <a:ext uri="{FF2B5EF4-FFF2-40B4-BE49-F238E27FC236}">
                <a16:creationId xmlns:a16="http://schemas.microsoft.com/office/drawing/2014/main" id="{82967AE7-D665-0822-BB8E-D66514A0B997}"/>
              </a:ext>
            </a:extLst>
          </p:cNvPr>
          <p:cNvCxnSpPr>
            <a:cxnSpLocks/>
            <a:endCxn id="15" idx="1"/>
          </p:cNvCxnSpPr>
          <p:nvPr/>
        </p:nvCxnSpPr>
        <p:spPr>
          <a:xfrm flipV="1">
            <a:off x="6262437" y="5077800"/>
            <a:ext cx="3056301" cy="479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62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02C-2427-2168-EDB0-D56B81266C21}"/>
              </a:ext>
            </a:extLst>
          </p:cNvPr>
          <p:cNvSpPr>
            <a:spLocks noGrp="1"/>
          </p:cNvSpPr>
          <p:nvPr>
            <p:ph type="title"/>
          </p:nvPr>
        </p:nvSpPr>
        <p:spPr/>
        <p:txBody>
          <a:bodyPr/>
          <a:lstStyle/>
          <a:p>
            <a:r>
              <a:rPr lang="en-US" dirty="0"/>
              <a:t>End of Chapter 1</a:t>
            </a:r>
          </a:p>
        </p:txBody>
      </p:sp>
      <p:sp>
        <p:nvSpPr>
          <p:cNvPr id="3" name="Content Placeholder 2">
            <a:extLst>
              <a:ext uri="{FF2B5EF4-FFF2-40B4-BE49-F238E27FC236}">
                <a16:creationId xmlns:a16="http://schemas.microsoft.com/office/drawing/2014/main" id="{B44C5CB4-A309-DAFB-B6D1-A21E1EB129FB}"/>
              </a:ext>
            </a:extLst>
          </p:cNvPr>
          <p:cNvSpPr>
            <a:spLocks noGrp="1"/>
          </p:cNvSpPr>
          <p:nvPr>
            <p:ph idx="1"/>
          </p:nvPr>
        </p:nvSpPr>
        <p:spPr/>
        <p:txBody>
          <a:bodyPr/>
          <a:lstStyle/>
          <a:p>
            <a:r>
              <a:rPr lang="en-US" dirty="0"/>
              <a:t>Congratulations! You have finished Chapter 1. We will now learn a little bit about how to use </a:t>
            </a:r>
            <a:r>
              <a:rPr lang="en-US" dirty="0" err="1"/>
              <a:t>VSCode</a:t>
            </a:r>
            <a:r>
              <a:rPr lang="en-US" dirty="0"/>
              <a:t> and download some packages that are useful for writing Python</a:t>
            </a:r>
          </a:p>
          <a:p>
            <a:endParaRPr lang="en-US" dirty="0"/>
          </a:p>
        </p:txBody>
      </p:sp>
    </p:spTree>
    <p:extLst>
      <p:ext uri="{BB962C8B-B14F-4D97-AF65-F5344CB8AC3E}">
        <p14:creationId xmlns:p14="http://schemas.microsoft.com/office/powerpoint/2010/main" val="3768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20000"/>
          </a:bodyPr>
          <a:lstStyle/>
          <a:p>
            <a:r>
              <a:rPr lang="en-US" dirty="0"/>
              <a:t>Welcome to the Women In Nuclear (WIN) Python Workshop!</a:t>
            </a:r>
          </a:p>
          <a:p>
            <a:endParaRPr lang="en-US" dirty="0"/>
          </a:p>
          <a:p>
            <a:r>
              <a:rPr lang="en-US" dirty="0"/>
              <a:t>All content for this workshop can be found here (we will download at the end of this chapter):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for this chapter. After that, markdown (.md) files will be used to allow you to become more familiar with working in a text editor</a:t>
            </a:r>
          </a:p>
          <a:p>
            <a:endParaRPr lang="en-US" dirty="0"/>
          </a:p>
          <a:p>
            <a:r>
              <a:rPr lang="en-US" dirty="0"/>
              <a:t>If you have questions at any point,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cxnSp>
        <p:nvCxnSpPr>
          <p:cNvPr id="4" name="Straight Arrow Connector 3">
            <a:extLst>
              <a:ext uri="{FF2B5EF4-FFF2-40B4-BE49-F238E27FC236}">
                <a16:creationId xmlns:a16="http://schemas.microsoft.com/office/drawing/2014/main" id="{32EDC174-8DC7-153B-9FA0-7ED7F38318DB}"/>
              </a:ext>
            </a:extLst>
          </p:cNvPr>
          <p:cNvCxnSpPr>
            <a:cxnSpLocks/>
          </p:cNvCxnSpPr>
          <p:nvPr/>
        </p:nvCxnSpPr>
        <p:spPr>
          <a:xfrm>
            <a:off x="3165894" y="3303917"/>
            <a:ext cx="3795623" cy="543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BBCB53-A163-D508-4934-D3D0C4FAA9ED}"/>
              </a:ext>
            </a:extLst>
          </p:cNvPr>
          <p:cNvCxnSpPr>
            <a:cxnSpLocks/>
          </p:cNvCxnSpPr>
          <p:nvPr/>
        </p:nvCxnSpPr>
        <p:spPr>
          <a:xfrm>
            <a:off x="2602302" y="4655389"/>
            <a:ext cx="7680385" cy="8052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Once back, proceed to the next slide</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654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lpstr>Opening The Workshop in VSCode</vt:lpstr>
      <vt:lpstr>Opening The Workshop in VSCode </vt:lpstr>
      <vt:lpstr>Opening The Workshop in VSCode </vt:lpstr>
      <vt:lpstr>Opening The Workshop in VSCode </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12</cp:revision>
  <dcterms:created xsi:type="dcterms:W3CDTF">2023-10-12T13:15:44Z</dcterms:created>
  <dcterms:modified xsi:type="dcterms:W3CDTF">2023-10-30T00:57:57Z</dcterms:modified>
</cp:coreProperties>
</file>