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06" r:id="rId5"/>
    <p:sldId id="297" r:id="rId6"/>
    <p:sldId id="286" r:id="rId7"/>
    <p:sldId id="261" r:id="rId8"/>
    <p:sldId id="285" r:id="rId9"/>
    <p:sldId id="263" r:id="rId10"/>
    <p:sldId id="265" r:id="rId11"/>
    <p:sldId id="262" r:id="rId12"/>
    <p:sldId id="279" r:id="rId13"/>
    <p:sldId id="280" r:id="rId14"/>
    <p:sldId id="298" r:id="rId15"/>
    <p:sldId id="303" r:id="rId16"/>
    <p:sldId id="304" r:id="rId17"/>
    <p:sldId id="305" r:id="rId18"/>
    <p:sldId id="287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887" autoAdjust="0"/>
  </p:normalViewPr>
  <p:slideViewPr>
    <p:cSldViewPr snapToGrid="0" showGuides="1">
      <p:cViewPr varScale="1">
        <p:scale>
          <a:sx n="72" d="100"/>
          <a:sy n="72" d="100"/>
        </p:scale>
        <p:origin x="4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srivastava" userId="0732fb7279b630bc" providerId="LiveId" clId="{044A5F07-44B0-4AE9-B4A6-D5EF21AFB93E}"/>
    <pc:docChg chg="modSld">
      <pc:chgData name="sagar srivastava" userId="0732fb7279b630bc" providerId="LiveId" clId="{044A5F07-44B0-4AE9-B4A6-D5EF21AFB93E}" dt="2025-05-27T05:34:56.980" v="2" actId="1036"/>
      <pc:docMkLst>
        <pc:docMk/>
      </pc:docMkLst>
      <pc:sldChg chg="modSp mod">
        <pc:chgData name="sagar srivastava" userId="0732fb7279b630bc" providerId="LiveId" clId="{044A5F07-44B0-4AE9-B4A6-D5EF21AFB93E}" dt="2025-05-27T05:34:56.980" v="2" actId="1036"/>
        <pc:sldMkLst>
          <pc:docMk/>
          <pc:sldMk cId="1137382276" sldId="306"/>
        </pc:sldMkLst>
        <pc:spChg chg="mod">
          <ac:chgData name="sagar srivastava" userId="0732fb7279b630bc" providerId="LiveId" clId="{044A5F07-44B0-4AE9-B4A6-D5EF21AFB93E}" dt="2025-05-27T05:34:56.980" v="2" actId="1036"/>
          <ac:spMkLst>
            <pc:docMk/>
            <pc:sldMk cId="1137382276" sldId="306"/>
            <ac:spMk id="2" creationId="{63D824FC-C39B-8E84-1683-BE0E88AD8D61}"/>
          </ac:spMkLst>
        </pc:spChg>
        <pc:spChg chg="mod">
          <ac:chgData name="sagar srivastava" userId="0732fb7279b630bc" providerId="LiveId" clId="{044A5F07-44B0-4AE9-B4A6-D5EF21AFB93E}" dt="2025-05-27T05:34:29.180" v="1" actId="255"/>
          <ac:spMkLst>
            <pc:docMk/>
            <pc:sldMk cId="1137382276" sldId="306"/>
            <ac:spMk id="3" creationId="{466732B0-9383-67D1-4A3C-D622FE9DDE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5/27/2025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24FC-C39B-8E84-1683-BE0E88AD8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552892"/>
            <a:ext cx="10460736" cy="1793713"/>
          </a:xfrm>
        </p:spPr>
        <p:txBody>
          <a:bodyPr/>
          <a:lstStyle/>
          <a:p>
            <a:r>
              <a:rPr lang="en-US" dirty="0"/>
              <a:t>Diabetes Prediction Using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732B0-9383-67D1-4A3C-D622FE9DD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782" y="2558193"/>
            <a:ext cx="10460736" cy="2286000"/>
          </a:xfrm>
        </p:spPr>
        <p:txBody>
          <a:bodyPr/>
          <a:lstStyle/>
          <a:p>
            <a:r>
              <a:rPr lang="en-US" b="1" dirty="0"/>
              <a:t>A Data Science Project</a:t>
            </a:r>
          </a:p>
          <a:p>
            <a:r>
              <a:rPr lang="en-US" b="1" dirty="0"/>
              <a:t>Presented by: Group 14</a:t>
            </a:r>
          </a:p>
          <a:p>
            <a:r>
              <a:rPr lang="en-US" sz="2800" dirty="0"/>
              <a:t>PRATEEK </a:t>
            </a:r>
            <a:r>
              <a:rPr lang="en-US" sz="2800" dirty="0" err="1"/>
              <a:t>KUMar</a:t>
            </a:r>
            <a:endParaRPr lang="en-US" sz="2800" dirty="0"/>
          </a:p>
          <a:p>
            <a:r>
              <a:rPr lang="en-US" sz="2800" dirty="0"/>
              <a:t>SAGAR SRIVASTAVA </a:t>
            </a:r>
          </a:p>
          <a:p>
            <a:r>
              <a:rPr lang="en-US" sz="2800" dirty="0"/>
              <a:t>SATWIK SHAW</a:t>
            </a:r>
          </a:p>
          <a:p>
            <a:r>
              <a:rPr lang="en-US" sz="2800" dirty="0"/>
              <a:t>SAMARTH SHUKLA</a:t>
            </a:r>
          </a:p>
          <a:p>
            <a:r>
              <a:rPr lang="en-US" sz="2800" dirty="0"/>
              <a:t>SATYAM TIWARI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38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 anchor="b">
            <a:noAutofit/>
          </a:bodyPr>
          <a:lstStyle/>
          <a:p>
            <a:r>
              <a:rPr lang="en-IN" dirty="0"/>
              <a:t>Confusion Matrix : 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21905C-1BD6-BF3F-5B8B-B9AD530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 descr="confusion_matrix.png">
            <a:extLst>
              <a:ext uri="{FF2B5EF4-FFF2-40B4-BE49-F238E27FC236}">
                <a16:creationId xmlns:a16="http://schemas.microsoft.com/office/drawing/2014/main" id="{338E2E7F-B31D-4FA2-7F2D-05AF97D08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259" y="2368673"/>
            <a:ext cx="5037322" cy="33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DCF5-C218-4812-C731-D9ED3A46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973942"/>
          </a:xfrm>
        </p:spPr>
        <p:txBody>
          <a:bodyPr/>
          <a:lstStyle/>
          <a:p>
            <a:r>
              <a:rPr lang="en-IN" dirty="0"/>
              <a:t>Screen 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B964C-FBD4-C783-4B24-C185BE49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11</a:t>
            </a:fld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6C51580-766C-A4DF-66A2-12788353C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041" y="1895014"/>
            <a:ext cx="7256441" cy="3591385"/>
          </a:xfrm>
        </p:spPr>
      </p:pic>
    </p:spTree>
    <p:extLst>
      <p:ext uri="{BB962C8B-B14F-4D97-AF65-F5344CB8AC3E}">
        <p14:creationId xmlns:p14="http://schemas.microsoft.com/office/powerpoint/2010/main" val="316076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76819A-6922-CDAC-63C5-1E16C2FA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000" y="2148143"/>
            <a:ext cx="7424000" cy="36650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244B-0595-D237-24FA-63ECB106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9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4B3DEB-003D-5DC7-677A-BC3546AD3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8894" y="662082"/>
            <a:ext cx="6305106" cy="57517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54D3-512B-F501-6D9B-8BA0544F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0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777139-745E-D11D-6EF2-A916E34E6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5731" y="1081946"/>
            <a:ext cx="7353292" cy="43866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73B2C-5F9F-E0A6-AA33-275D51AD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7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  <a:noFill/>
        </p:spPr>
        <p:txBody>
          <a:bodyPr anchor="b">
            <a:noAutofit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A6B8-78EB-52CA-3D46-A46FC880D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330" y="3110546"/>
            <a:ext cx="5818774" cy="2743200"/>
          </a:xfrm>
          <a:noFill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1800" b="1" dirty="0"/>
              <a:t>• The Random Forest model achieved a good baseline accuracy of 72%</a:t>
            </a:r>
          </a:p>
          <a:p>
            <a:r>
              <a:rPr lang="en-US" sz="1800" b="1" dirty="0"/>
              <a:t>• Model performs better on non-diabetic predictions</a:t>
            </a:r>
          </a:p>
          <a:p>
            <a:r>
              <a:rPr lang="en-US" sz="1800" b="1" dirty="0"/>
              <a:t>• Future work: try other models, handle zero values more carefully, tune hyperparameters</a:t>
            </a:r>
          </a:p>
          <a:p>
            <a:endParaRPr lang="en-US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0985-8C24-522F-C3E3-481360B14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4" y="-1556819"/>
            <a:ext cx="7004304" cy="3566160"/>
          </a:xfrm>
        </p:spPr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9E82D-2182-9908-D23E-BCCF87EFE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2848356"/>
            <a:ext cx="7004303" cy="1161288"/>
          </a:xfrm>
        </p:spPr>
        <p:txBody>
          <a:bodyPr/>
          <a:lstStyle/>
          <a:p>
            <a:r>
              <a:rPr lang="en-US" sz="2400" dirty="0"/>
              <a:t>• Presence of zero values in medical features (e.g., Insulin)</a:t>
            </a:r>
          </a:p>
          <a:p>
            <a:r>
              <a:rPr lang="en-US" sz="2400" dirty="0"/>
              <a:t>• Imbalanced class distribution</a:t>
            </a:r>
          </a:p>
          <a:p>
            <a:r>
              <a:rPr lang="en-US" sz="2400" dirty="0"/>
              <a:t>• Limited data for high precision modeling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8740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90D6-1E1F-D850-C076-3BDD6CBD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67A1-8293-D1B8-D55B-0487A757B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• Hyperparameter tuning and feature engineering</a:t>
            </a:r>
          </a:p>
          <a:p>
            <a:r>
              <a:rPr lang="en-US" sz="2800" dirty="0"/>
              <a:t>• Test more models (Logistic Regression, SVM, </a:t>
            </a:r>
            <a:r>
              <a:rPr lang="en-US" sz="2800" dirty="0" err="1"/>
              <a:t>XGBoost</a:t>
            </a:r>
            <a:r>
              <a:rPr lang="en-US" sz="2800" dirty="0"/>
              <a:t>)</a:t>
            </a:r>
          </a:p>
          <a:p>
            <a:r>
              <a:rPr lang="en-US" sz="2800" dirty="0"/>
              <a:t>• Use oversampling or </a:t>
            </a:r>
            <a:r>
              <a:rPr lang="en-US" sz="2800" dirty="0" err="1"/>
              <a:t>undersampling</a:t>
            </a:r>
            <a:r>
              <a:rPr lang="en-US" sz="2800" dirty="0"/>
              <a:t> to handle class imbalance</a:t>
            </a:r>
          </a:p>
          <a:p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6C1B-F2D5-37CA-DB6A-B24610C1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1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1422-5090-25CB-70C0-82ACBD03B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709192"/>
            <a:ext cx="10460736" cy="1108976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4FB4-41D6-79DE-BE6F-172A1A8AF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52" y="2753833"/>
            <a:ext cx="10460736" cy="2286000"/>
          </a:xfrm>
        </p:spPr>
        <p:txBody>
          <a:bodyPr/>
          <a:lstStyle/>
          <a:p>
            <a:r>
              <a:rPr lang="en-IN" sz="2800" dirty="0"/>
              <a:t>1. UCI Machine Learning Repository</a:t>
            </a:r>
          </a:p>
          <a:p>
            <a:r>
              <a:rPr lang="en-IN" sz="2800" dirty="0"/>
              <a:t>2. Scikit-learn Documentation</a:t>
            </a:r>
          </a:p>
          <a:p>
            <a:r>
              <a:rPr lang="en-IN" sz="2800" dirty="0"/>
              <a:t>3. Matplotlib &amp; Seaborn Libraries</a:t>
            </a:r>
          </a:p>
          <a:p>
            <a:r>
              <a:rPr lang="en-IN" sz="2800" dirty="0"/>
              <a:t>4. Pima Indians Diabetes Dataset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24529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E58-9D0C-DA58-C805-6C795B9B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099" y="1021436"/>
            <a:ext cx="11648484" cy="2690594"/>
          </a:xfrm>
        </p:spPr>
        <p:txBody>
          <a:bodyPr>
            <a:normAutofit/>
          </a:bodyPr>
          <a:lstStyle/>
          <a:p>
            <a:r>
              <a:rPr lang="en-IN" sz="4800" dirty="0"/>
              <a:t>THANKYOU 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6DF59-BC0B-3466-6D07-25B17703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61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210" y="372139"/>
            <a:ext cx="3913632" cy="1355438"/>
          </a:xfrm>
          <a:noFill/>
        </p:spPr>
        <p:txBody>
          <a:bodyPr anchor="ctr">
            <a:noAutofit/>
          </a:bodyPr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182" y="1727577"/>
            <a:ext cx="6979636" cy="3692260"/>
          </a:xfrm>
          <a:noFill/>
        </p:spPr>
        <p:txBody>
          <a:bodyPr>
            <a:noAutofit/>
          </a:bodyPr>
          <a:lstStyle/>
          <a:p>
            <a:endParaRPr lang="en-US" dirty="0"/>
          </a:p>
          <a:p>
            <a:r>
              <a:rPr lang="en-US" dirty="0"/>
              <a:t>Diabetes is a chronic disease that affects millions globally.</a:t>
            </a:r>
          </a:p>
          <a:p>
            <a:endParaRPr lang="en-US" dirty="0"/>
          </a:p>
          <a:p>
            <a:r>
              <a:rPr lang="en-US" dirty="0"/>
              <a:t>Early diagnosis and management are critical to reduce health risks.</a:t>
            </a:r>
          </a:p>
          <a:p>
            <a:endParaRPr lang="en-US" dirty="0"/>
          </a:p>
          <a:p>
            <a:r>
              <a:rPr lang="en-US" dirty="0"/>
              <a:t>This project uses machine learning to predict the likelihood of diabetes based on health data.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7FF5-11CA-8F71-5951-B10993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517" y="209462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en-IN" sz="4400" dirty="0"/>
              <a:t>Problem Statement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632" y="2900562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en-US" sz="2400" dirty="0"/>
              <a:t>Can we accurately predict whether a person has diabetes using medical data?</a:t>
            </a:r>
          </a:p>
          <a:p>
            <a:endParaRPr lang="en-US" sz="2400" dirty="0"/>
          </a:p>
          <a:p>
            <a:r>
              <a:rPr lang="en-US" sz="2400" dirty="0"/>
              <a:t>Objective: Build a classification model using a dataset of patient records.</a:t>
            </a:r>
          </a:p>
        </p:txBody>
      </p:sp>
    </p:spTree>
    <p:extLst>
      <p:ext uri="{BB962C8B-B14F-4D97-AF65-F5344CB8AC3E}">
        <p14:creationId xmlns:p14="http://schemas.microsoft.com/office/powerpoint/2010/main" val="1185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 anchor="b">
            <a:noAutofit/>
          </a:bodyPr>
          <a:lstStyle/>
          <a:p>
            <a:r>
              <a:rPr lang="en-IN" dirty="0"/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550" y="2462287"/>
            <a:ext cx="6327648" cy="3218688"/>
          </a:xfrm>
          <a:noFill/>
        </p:spPr>
        <p:txBody>
          <a:bodyPr>
            <a:noAutofit/>
          </a:bodyPr>
          <a:lstStyle/>
          <a:p>
            <a:r>
              <a:rPr lang="en-IN" sz="2200" dirty="0"/>
              <a:t>• Dataset: Pima Indians Diabetes Dataset</a:t>
            </a:r>
          </a:p>
          <a:p>
            <a:r>
              <a:rPr lang="en-IN" sz="2200" dirty="0"/>
              <a:t>• Total records: 768</a:t>
            </a:r>
          </a:p>
          <a:p>
            <a:r>
              <a:rPr lang="en-IN" sz="2200" dirty="0"/>
              <a:t>• Features include:</a:t>
            </a:r>
          </a:p>
          <a:p>
            <a:r>
              <a:rPr lang="en-IN" sz="2200" dirty="0"/>
              <a:t>  - Pregnancies, Glucose, Blood Pressure</a:t>
            </a:r>
          </a:p>
          <a:p>
            <a:r>
              <a:rPr lang="en-IN" sz="2200" dirty="0"/>
              <a:t>  - Skin Thickness, Insulin, BMI</a:t>
            </a:r>
          </a:p>
          <a:p>
            <a:r>
              <a:rPr lang="en-IN" sz="2200" dirty="0"/>
              <a:t>  - Diabetes Pedigree Function, Age</a:t>
            </a:r>
          </a:p>
          <a:p>
            <a:r>
              <a:rPr lang="en-IN" sz="2200" dirty="0"/>
              <a:t>• Target variable: Outcome (0 = No diabetes, 1 = Diabetes)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3"/>
            <a:ext cx="7004304" cy="1450494"/>
          </a:xfrm>
          <a:noFill/>
        </p:spPr>
        <p:txBody>
          <a:bodyPr>
            <a:noAutofit/>
          </a:bodyPr>
          <a:lstStyle/>
          <a:p>
            <a:r>
              <a:rPr lang="en-IN" dirty="0"/>
              <a:t>Data Preprocessing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2438258"/>
            <a:ext cx="7004303" cy="1161288"/>
          </a:xfrm>
          <a:noFill/>
        </p:spPr>
        <p:txBody>
          <a:bodyPr>
            <a:noAutofit/>
          </a:bodyPr>
          <a:lstStyle/>
          <a:p>
            <a:r>
              <a:rPr lang="en-US" dirty="0"/>
              <a:t>• Handled missing values implicitly by model (zeros as indicators)</a:t>
            </a:r>
          </a:p>
          <a:p>
            <a:r>
              <a:rPr lang="en-US" dirty="0"/>
              <a:t>• Split dataset into training (80%) and test (20%) sets</a:t>
            </a:r>
          </a:p>
          <a:p>
            <a:r>
              <a:rPr lang="en-US" dirty="0"/>
              <a:t>• Features were scaled using </a:t>
            </a:r>
            <a:r>
              <a:rPr lang="en-US" dirty="0" err="1"/>
              <a:t>StandardScaler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3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  <a:noFill/>
        </p:spPr>
        <p:txBody>
          <a:bodyPr>
            <a:noAutofit/>
          </a:bodyPr>
          <a:lstStyle/>
          <a:p>
            <a:r>
              <a:rPr lang="en-IN" dirty="0"/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5909576" cy="3412370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• Chosen Model: Random Forest Classifier</a:t>
            </a:r>
          </a:p>
          <a:p>
            <a:r>
              <a:rPr lang="en-US" sz="2800" dirty="0"/>
              <a:t>• Reason: Robust to noise, handles non-linear data well, and provides feature importance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9E6080-E7F0-678F-65B9-B64B99BD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US" dirty="0"/>
              <a:t>Marketing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and connection</a:t>
            </a:r>
          </a:p>
          <a:p>
            <a:r>
              <a:rPr lang="en-US" dirty="0"/>
              <a:t>Collaborate with influencers and thought leaders to amplify our brand message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3736AF-0027-E734-82A8-010D712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  <a:noFill/>
        </p:spPr>
        <p:txBody>
          <a:bodyPr>
            <a:noAutofit/>
          </a:bodyPr>
          <a:lstStyle/>
          <a:p>
            <a:r>
              <a:rPr lang="en-IN" dirty="0"/>
              <a:t>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5800608" cy="3575304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• Used Scikit-learn library to train the model</a:t>
            </a:r>
          </a:p>
          <a:p>
            <a:r>
              <a:rPr lang="en-US" sz="2800" dirty="0"/>
              <a:t>• Hyperparameters were kept at default for baseline evaluation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61F934-8535-E086-C153-D48E49B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5376" y="946297"/>
            <a:ext cx="6386624" cy="2206256"/>
          </a:xfrm>
          <a:noFill/>
        </p:spPr>
        <p:txBody>
          <a:bodyPr anchor="ctr">
            <a:noAutofit/>
          </a:bodyPr>
          <a:lstStyle/>
          <a:p>
            <a:r>
              <a:rPr lang="en-IN" dirty="0"/>
              <a:t>Evaluation Metrics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2E12B-AB8F-3316-7364-0F82171EE6DB}"/>
              </a:ext>
            </a:extLst>
          </p:cNvPr>
          <p:cNvSpPr txBox="1"/>
          <p:nvPr/>
        </p:nvSpPr>
        <p:spPr>
          <a:xfrm>
            <a:off x="5571460" y="3418367"/>
            <a:ext cx="49335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25000"/>
                  </a:schemeClr>
                </a:solidFill>
              </a:rPr>
              <a:t>• Accuracy: 72%</a:t>
            </a:r>
          </a:p>
          <a:p>
            <a:r>
              <a:rPr lang="en-US" sz="2800" dirty="0">
                <a:solidFill>
                  <a:schemeClr val="accent3">
                    <a:lumMod val="25000"/>
                  </a:schemeClr>
                </a:solidFill>
              </a:rPr>
              <a:t>• Precision (Class 0): 0.79</a:t>
            </a:r>
          </a:p>
          <a:p>
            <a:r>
              <a:rPr lang="en-US" sz="2800" dirty="0">
                <a:solidFill>
                  <a:schemeClr val="accent3">
                    <a:lumMod val="25000"/>
                  </a:schemeClr>
                </a:solidFill>
              </a:rPr>
              <a:t>• Precision (Class 1): 0.61</a:t>
            </a:r>
          </a:p>
          <a:p>
            <a:r>
              <a:rPr lang="en-US" sz="2800" dirty="0">
                <a:solidFill>
                  <a:schemeClr val="accent3">
                    <a:lumMod val="25000"/>
                  </a:schemeClr>
                </a:solidFill>
              </a:rPr>
              <a:t>• F1-Score (Class 0): 0.78</a:t>
            </a:r>
          </a:p>
          <a:p>
            <a:r>
              <a:rPr lang="en-US" sz="2800" dirty="0">
                <a:solidFill>
                  <a:schemeClr val="accent3">
                    <a:lumMod val="25000"/>
                  </a:schemeClr>
                </a:solidFill>
              </a:rPr>
              <a:t>• F1-Score (Class 1): 0.61</a:t>
            </a:r>
          </a:p>
          <a:p>
            <a:endParaRPr lang="en-IN" sz="2800" dirty="0">
              <a:solidFill>
                <a:schemeClr val="accent3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230e9df3-be65-4c73-a93b-d1236ebd677e"/>
    <ds:schemaRef ds:uri="http://purl.org/dc/terms/"/>
    <ds:schemaRef ds:uri="71af3243-3dd4-4a8d-8c0d-dd76da1f02a5"/>
    <ds:schemaRef ds:uri="http://schemas.openxmlformats.org/package/2006/metadata/core-properties"/>
    <ds:schemaRef ds:uri="16c05727-aa75-4e4a-9b5f-8a80a1165891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34</TotalTime>
  <Words>426</Words>
  <Application>Microsoft Office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Calibri</vt:lpstr>
      <vt:lpstr>Custom</vt:lpstr>
      <vt:lpstr>Diabetes Prediction Using Machine Learning</vt:lpstr>
      <vt:lpstr>Introduction</vt:lpstr>
      <vt:lpstr>Problem Statement</vt:lpstr>
      <vt:lpstr>Dataset Description</vt:lpstr>
      <vt:lpstr>Data Preprocessing</vt:lpstr>
      <vt:lpstr>Model Selection</vt:lpstr>
      <vt:lpstr>Marketing strategies</vt:lpstr>
      <vt:lpstr>Model Training</vt:lpstr>
      <vt:lpstr>Evaluation Metrics</vt:lpstr>
      <vt:lpstr>Confusion Matrix : </vt:lpstr>
      <vt:lpstr>Screen Shots</vt:lpstr>
      <vt:lpstr>PowerPoint Presentation</vt:lpstr>
      <vt:lpstr>PowerPoint Presentation</vt:lpstr>
      <vt:lpstr>PowerPoint Presentation</vt:lpstr>
      <vt:lpstr>Conclusion</vt:lpstr>
      <vt:lpstr>Challenges</vt:lpstr>
      <vt:lpstr>Future Work</vt:lpstr>
      <vt:lpstr>References</vt:lpstr>
      <vt:lpstr>THANKYOU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srivastava</dc:creator>
  <cp:lastModifiedBy>sagar srivastava</cp:lastModifiedBy>
  <cp:revision>1</cp:revision>
  <dcterms:created xsi:type="dcterms:W3CDTF">2025-05-27T05:00:31Z</dcterms:created>
  <dcterms:modified xsi:type="dcterms:W3CDTF">2025-05-27T05:35:07Z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