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4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7" r:id="rId3"/>
    <p:sldId id="484" r:id="rId4"/>
    <p:sldId id="440" r:id="rId5"/>
    <p:sldId id="385" r:id="rId6"/>
    <p:sldId id="495" r:id="rId7"/>
    <p:sldId id="485" r:id="rId8"/>
    <p:sldId id="501" r:id="rId9"/>
    <p:sldId id="502" r:id="rId10"/>
    <p:sldId id="503" r:id="rId11"/>
    <p:sldId id="527" r:id="rId12"/>
    <p:sldId id="529" r:id="rId13"/>
    <p:sldId id="530" r:id="rId14"/>
    <p:sldId id="531" r:id="rId15"/>
    <p:sldId id="532" r:id="rId16"/>
    <p:sldId id="512" r:id="rId17"/>
    <p:sldId id="504" r:id="rId18"/>
    <p:sldId id="447" r:id="rId19"/>
    <p:sldId id="528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486" r:id="rId28"/>
    <p:sldId id="523" r:id="rId29"/>
    <p:sldId id="524" r:id="rId30"/>
    <p:sldId id="525" r:id="rId31"/>
    <p:sldId id="526" r:id="rId32"/>
    <p:sldId id="533" r:id="rId33"/>
  </p:sldIdLst>
  <p:sldSz cx="13004800" cy="812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1pPr>
    <a:lvl2pPr marL="457181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2pPr>
    <a:lvl3pPr marL="91436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3pPr>
    <a:lvl4pPr marL="1371543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4pPr>
    <a:lvl5pPr marL="1828723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5pPr>
    <a:lvl6pPr marL="2285904" algn="l" defTabSz="457181" rtl="0" eaLnBrk="1" latinLnBrk="0" hangingPunct="1"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6pPr>
    <a:lvl7pPr marL="2743086" algn="l" defTabSz="457181" rtl="0" eaLnBrk="1" latinLnBrk="0" hangingPunct="1"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7pPr>
    <a:lvl8pPr marL="3200267" algn="l" defTabSz="457181" rtl="0" eaLnBrk="1" latinLnBrk="0" hangingPunct="1"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8pPr>
    <a:lvl9pPr marL="3657448" algn="l" defTabSz="457181" rtl="0" eaLnBrk="1" latinLnBrk="0" hangingPunct="1">
      <a:defRPr sz="2400" kern="1200">
        <a:solidFill>
          <a:srgbClr val="000000"/>
        </a:solidFill>
        <a:latin typeface="Vista Sans OT Reg" charset="0"/>
        <a:ea typeface="ヒラギノ角ゴ ProN W3" charset="0"/>
        <a:cs typeface="ヒラギノ角ゴ ProN W3" charset="0"/>
        <a:sym typeface="Vista Sans OT Reg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6E0"/>
    <a:srgbClr val="E9D1A9"/>
    <a:srgbClr val="CDC0E1"/>
    <a:srgbClr val="D9BED5"/>
    <a:srgbClr val="E4B9B9"/>
    <a:srgbClr val="C5D1E2"/>
    <a:srgbClr val="D9EDBF"/>
    <a:srgbClr val="D4D4D4"/>
    <a:srgbClr val="ED9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80618" autoAdjust="0"/>
  </p:normalViewPr>
  <p:slideViewPr>
    <p:cSldViewPr>
      <p:cViewPr varScale="1">
        <p:scale>
          <a:sx n="90" d="100"/>
          <a:sy n="90" d="100"/>
        </p:scale>
        <p:origin x="-1032" y="-114"/>
      </p:cViewPr>
      <p:guideLst>
        <p:guide orient="horz" pos="256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21146-873B-1148-BE85-4AEFAC746493}" type="doc">
      <dgm:prSet loTypeId="urn:microsoft.com/office/officeart/2005/8/layout/hierarchy4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173282-FDA4-224A-BEB4-621563D95D6D}">
      <dgm:prSet/>
      <dgm:spPr/>
      <dgm:t>
        <a:bodyPr/>
        <a:lstStyle/>
        <a:p>
          <a:pPr rtl="0"/>
          <a:r>
            <a:rPr lang="en-US" dirty="0" smtClean="0"/>
            <a:t>Methods and Systems that …</a:t>
          </a:r>
          <a:endParaRPr lang="en-US" dirty="0"/>
        </a:p>
      </dgm:t>
    </dgm:pt>
    <dgm:pt modelId="{42353FD4-7FC7-D149-848B-ECE529E671ED}" type="parTrans" cxnId="{A2A7F2EC-0F9C-6643-AF74-8E3E0BC372EE}">
      <dgm:prSet/>
      <dgm:spPr/>
      <dgm:t>
        <a:bodyPr/>
        <a:lstStyle/>
        <a:p>
          <a:endParaRPr lang="en-US"/>
        </a:p>
      </dgm:t>
    </dgm:pt>
    <dgm:pt modelId="{06469FE6-2266-794F-87A8-31AB9DE370A6}" type="sibTrans" cxnId="{A2A7F2EC-0F9C-6643-AF74-8E3E0BC372EE}">
      <dgm:prSet/>
      <dgm:spPr/>
      <dgm:t>
        <a:bodyPr/>
        <a:lstStyle/>
        <a:p>
          <a:endParaRPr lang="en-US"/>
        </a:p>
      </dgm:t>
    </dgm:pt>
    <dgm:pt modelId="{A3EB6674-F9CD-7246-8DD1-7F58E46D8BBE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Predict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smtClean="0"/>
            <a:t>new data based on observed data</a:t>
          </a:r>
          <a:endParaRPr lang="en-US" dirty="0"/>
        </a:p>
      </dgm:t>
    </dgm:pt>
    <dgm:pt modelId="{C87070D9-3F6F-FD4E-A437-B158AADC4FF6}" type="parTrans" cxnId="{23266535-5653-3346-9A55-5532A4096BEE}">
      <dgm:prSet/>
      <dgm:spPr/>
      <dgm:t>
        <a:bodyPr/>
        <a:lstStyle/>
        <a:p>
          <a:endParaRPr lang="en-US"/>
        </a:p>
      </dgm:t>
    </dgm:pt>
    <dgm:pt modelId="{58F2C2D1-0FB1-1044-B6B5-B80D1E168BEC}" type="sibTrans" cxnId="{23266535-5653-3346-9A55-5532A4096BEE}">
      <dgm:prSet/>
      <dgm:spPr/>
      <dgm:t>
        <a:bodyPr/>
        <a:lstStyle/>
        <a:p>
          <a:endParaRPr lang="en-US"/>
        </a:p>
      </dgm:t>
    </dgm:pt>
    <dgm:pt modelId="{1E1108FD-DDA7-6F4C-916E-5BE04705F61B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Optimize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smtClean="0"/>
            <a:t>an action given a cost function  and observed data</a:t>
          </a:r>
          <a:endParaRPr lang="en-US" dirty="0"/>
        </a:p>
      </dgm:t>
    </dgm:pt>
    <dgm:pt modelId="{4699A0F3-61CC-A947-8358-67FC81264DD2}" type="parTrans" cxnId="{BA371C55-4EE8-4243-9334-98975146FE65}">
      <dgm:prSet/>
      <dgm:spPr/>
      <dgm:t>
        <a:bodyPr/>
        <a:lstStyle/>
        <a:p>
          <a:endParaRPr lang="en-US"/>
        </a:p>
      </dgm:t>
    </dgm:pt>
    <dgm:pt modelId="{D00D3F0B-79AD-6345-B2B8-ABA851C396F4}" type="sibTrans" cxnId="{BA371C55-4EE8-4243-9334-98975146FE65}">
      <dgm:prSet/>
      <dgm:spPr/>
      <dgm:t>
        <a:bodyPr/>
        <a:lstStyle/>
        <a:p>
          <a:endParaRPr lang="en-US"/>
        </a:p>
      </dgm:t>
    </dgm:pt>
    <dgm:pt modelId="{2F25BD91-06C0-6F41-B24B-D2BDC80C5D2D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Extract</a:t>
          </a:r>
          <a:r>
            <a:rPr lang="en-US" dirty="0" smtClean="0">
              <a:solidFill>
                <a:srgbClr val="000000"/>
              </a:solidFill>
            </a:rPr>
            <a:t> </a:t>
          </a:r>
          <a:r>
            <a:rPr lang="en-US" dirty="0" smtClean="0"/>
            <a:t>hidden structure from the data</a:t>
          </a:r>
          <a:endParaRPr lang="en-US" dirty="0"/>
        </a:p>
      </dgm:t>
    </dgm:pt>
    <dgm:pt modelId="{DFC96644-33DD-2D42-9D86-2C84DFAAF19F}" type="parTrans" cxnId="{33C52DC2-A71F-B74A-839A-26384C215547}">
      <dgm:prSet/>
      <dgm:spPr/>
      <dgm:t>
        <a:bodyPr/>
        <a:lstStyle/>
        <a:p>
          <a:endParaRPr lang="en-US"/>
        </a:p>
      </dgm:t>
    </dgm:pt>
    <dgm:pt modelId="{377B85CC-A5D4-B445-AD8A-6ABF30CB1FFC}" type="sibTrans" cxnId="{33C52DC2-A71F-B74A-839A-26384C215547}">
      <dgm:prSet/>
      <dgm:spPr/>
      <dgm:t>
        <a:bodyPr/>
        <a:lstStyle/>
        <a:p>
          <a:endParaRPr lang="en-US"/>
        </a:p>
      </dgm:t>
    </dgm:pt>
    <dgm:pt modelId="{8F66A15E-B234-5246-9679-8EC643BE0FD0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Summarize</a:t>
          </a:r>
          <a:r>
            <a:rPr lang="en-US" dirty="0" smtClean="0"/>
            <a:t> data into concise descriptions</a:t>
          </a:r>
          <a:endParaRPr lang="en-US" dirty="0"/>
        </a:p>
      </dgm:t>
    </dgm:pt>
    <dgm:pt modelId="{67ED782E-7092-1049-8888-89423D62DD57}" type="parTrans" cxnId="{B12B5D48-D006-2C46-9522-70001B22BCA5}">
      <dgm:prSet/>
      <dgm:spPr/>
      <dgm:t>
        <a:bodyPr/>
        <a:lstStyle/>
        <a:p>
          <a:endParaRPr lang="en-US"/>
        </a:p>
      </dgm:t>
    </dgm:pt>
    <dgm:pt modelId="{34B67838-7482-E74D-A124-76EE3713699D}" type="sibTrans" cxnId="{B12B5D48-D006-2C46-9522-70001B22BCA5}">
      <dgm:prSet/>
      <dgm:spPr/>
      <dgm:t>
        <a:bodyPr/>
        <a:lstStyle/>
        <a:p>
          <a:endParaRPr lang="en-US"/>
        </a:p>
      </dgm:t>
    </dgm:pt>
    <dgm:pt modelId="{3A642182-D83B-A84D-B79E-4CF5830666E6}">
      <dgm:prSet/>
      <dgm:spPr/>
      <dgm:t>
        <a:bodyPr/>
        <a:lstStyle/>
        <a:p>
          <a:r>
            <a:rPr lang="en-US" dirty="0" smtClean="0">
              <a:ln>
                <a:solidFill>
                  <a:schemeClr val="tx1"/>
                </a:solidFill>
              </a:ln>
              <a:solidFill>
                <a:srgbClr val="000000"/>
              </a:solidFill>
            </a:rPr>
            <a:t>Adapt</a:t>
          </a:r>
          <a:r>
            <a:rPr lang="en-US" dirty="0" smtClean="0"/>
            <a:t> based on observed data</a:t>
          </a:r>
          <a:endParaRPr lang="en-US" dirty="0"/>
        </a:p>
      </dgm:t>
    </dgm:pt>
    <dgm:pt modelId="{5B08F36F-0161-DB4D-9D53-CBA66092FC7F}" type="parTrans" cxnId="{B56F310A-5FF4-AA42-9AFD-85FE45903285}">
      <dgm:prSet/>
      <dgm:spPr/>
      <dgm:t>
        <a:bodyPr/>
        <a:lstStyle/>
        <a:p>
          <a:endParaRPr lang="en-US"/>
        </a:p>
      </dgm:t>
    </dgm:pt>
    <dgm:pt modelId="{871F76C1-7A19-9741-A5E6-5F8BD2B0FF46}" type="sibTrans" cxnId="{B56F310A-5FF4-AA42-9AFD-85FE45903285}">
      <dgm:prSet/>
      <dgm:spPr/>
      <dgm:t>
        <a:bodyPr/>
        <a:lstStyle/>
        <a:p>
          <a:endParaRPr lang="en-US"/>
        </a:p>
      </dgm:t>
    </dgm:pt>
    <dgm:pt modelId="{368641FE-ECA3-4249-AE1D-A61FE01E2E94}" type="pres">
      <dgm:prSet presAssocID="{E2A21146-873B-1148-BE85-4AEFAC7464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10BC52-886B-2C49-A1A4-A08C9FCE326F}" type="pres">
      <dgm:prSet presAssocID="{6E173282-FDA4-224A-BEB4-621563D95D6D}" presName="vertOne" presStyleCnt="0"/>
      <dgm:spPr/>
    </dgm:pt>
    <dgm:pt modelId="{4A5131A2-A32A-9344-AF5A-24F2877B8DC0}" type="pres">
      <dgm:prSet presAssocID="{6E173282-FDA4-224A-BEB4-621563D95D6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7561B-9D39-1D4D-87C4-8C708FECB271}" type="pres">
      <dgm:prSet presAssocID="{6E173282-FDA4-224A-BEB4-621563D95D6D}" presName="parTransOne" presStyleCnt="0"/>
      <dgm:spPr/>
    </dgm:pt>
    <dgm:pt modelId="{4DDF96C3-43B9-C840-9DB2-D44C2A7159A0}" type="pres">
      <dgm:prSet presAssocID="{6E173282-FDA4-224A-BEB4-621563D95D6D}" presName="horzOne" presStyleCnt="0"/>
      <dgm:spPr/>
    </dgm:pt>
    <dgm:pt modelId="{565882DE-5DC9-D14B-B1DE-E013D9A93B25}" type="pres">
      <dgm:prSet presAssocID="{A3EB6674-F9CD-7246-8DD1-7F58E46D8BBE}" presName="vertTwo" presStyleCnt="0"/>
      <dgm:spPr/>
    </dgm:pt>
    <dgm:pt modelId="{8DA4C13A-8CCD-5240-B9C9-199A83969C33}" type="pres">
      <dgm:prSet presAssocID="{A3EB6674-F9CD-7246-8DD1-7F58E46D8BBE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72E5E-1BFE-8649-918F-0966E48D9557}" type="pres">
      <dgm:prSet presAssocID="{A3EB6674-F9CD-7246-8DD1-7F58E46D8BBE}" presName="horzTwo" presStyleCnt="0"/>
      <dgm:spPr/>
    </dgm:pt>
    <dgm:pt modelId="{F4D9CF02-5456-6A4F-B34B-9144C9D5D555}" type="pres">
      <dgm:prSet presAssocID="{58F2C2D1-0FB1-1044-B6B5-B80D1E168BEC}" presName="sibSpaceTwo" presStyleCnt="0"/>
      <dgm:spPr/>
    </dgm:pt>
    <dgm:pt modelId="{F7F920C7-9333-9A40-B000-B5577822BCCD}" type="pres">
      <dgm:prSet presAssocID="{2F25BD91-06C0-6F41-B24B-D2BDC80C5D2D}" presName="vertTwo" presStyleCnt="0"/>
      <dgm:spPr/>
    </dgm:pt>
    <dgm:pt modelId="{E24D6028-5D97-8C4A-9058-0748E136B783}" type="pres">
      <dgm:prSet presAssocID="{2F25BD91-06C0-6F41-B24B-D2BDC80C5D2D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83466-0E0E-A943-8BE6-130082D74597}" type="pres">
      <dgm:prSet presAssocID="{2F25BD91-06C0-6F41-B24B-D2BDC80C5D2D}" presName="horzTwo" presStyleCnt="0"/>
      <dgm:spPr/>
    </dgm:pt>
    <dgm:pt modelId="{0493893F-2F96-3041-B7CD-4FFE8D7AEE8A}" type="pres">
      <dgm:prSet presAssocID="{377B85CC-A5D4-B445-AD8A-6ABF30CB1FFC}" presName="sibSpaceTwo" presStyleCnt="0"/>
      <dgm:spPr/>
    </dgm:pt>
    <dgm:pt modelId="{C45BC23B-CCBD-4040-A193-D2FC57A7B3A1}" type="pres">
      <dgm:prSet presAssocID="{8F66A15E-B234-5246-9679-8EC643BE0FD0}" presName="vertTwo" presStyleCnt="0"/>
      <dgm:spPr/>
    </dgm:pt>
    <dgm:pt modelId="{733B4949-55FF-224B-A16A-3FD4B0FFF1AC}" type="pres">
      <dgm:prSet presAssocID="{8F66A15E-B234-5246-9679-8EC643BE0FD0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BA80E-1456-094D-B1DB-AB58EE13EDF6}" type="pres">
      <dgm:prSet presAssocID="{8F66A15E-B234-5246-9679-8EC643BE0FD0}" presName="horzTwo" presStyleCnt="0"/>
      <dgm:spPr/>
    </dgm:pt>
    <dgm:pt modelId="{0887F29D-1086-3F46-90B4-3C2BB0B5C771}" type="pres">
      <dgm:prSet presAssocID="{34B67838-7482-E74D-A124-76EE3713699D}" presName="sibSpaceTwo" presStyleCnt="0"/>
      <dgm:spPr/>
    </dgm:pt>
    <dgm:pt modelId="{1CACDC4D-4EDF-7041-9BCC-8EEB5AF3DD34}" type="pres">
      <dgm:prSet presAssocID="{1E1108FD-DDA7-6F4C-916E-5BE04705F61B}" presName="vertTwo" presStyleCnt="0"/>
      <dgm:spPr/>
    </dgm:pt>
    <dgm:pt modelId="{B8255CCA-1F1C-6146-BF77-48A2DA108DA6}" type="pres">
      <dgm:prSet presAssocID="{1E1108FD-DDA7-6F4C-916E-5BE04705F61B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BADAA-4BC6-9C49-9400-9CF8B01FBD8E}" type="pres">
      <dgm:prSet presAssocID="{1E1108FD-DDA7-6F4C-916E-5BE04705F61B}" presName="horzTwo" presStyleCnt="0"/>
      <dgm:spPr/>
    </dgm:pt>
    <dgm:pt modelId="{592F6910-4D7B-C54B-81E1-36EE8700BCC8}" type="pres">
      <dgm:prSet presAssocID="{D00D3F0B-79AD-6345-B2B8-ABA851C396F4}" presName="sibSpaceTwo" presStyleCnt="0"/>
      <dgm:spPr/>
    </dgm:pt>
    <dgm:pt modelId="{62DD5A0F-4263-9046-8256-E6CCE81BD895}" type="pres">
      <dgm:prSet presAssocID="{3A642182-D83B-A84D-B79E-4CF5830666E6}" presName="vertTwo" presStyleCnt="0"/>
      <dgm:spPr/>
    </dgm:pt>
    <dgm:pt modelId="{3E59C022-68B1-E646-BC5B-B7FB49D7A7EA}" type="pres">
      <dgm:prSet presAssocID="{3A642182-D83B-A84D-B79E-4CF5830666E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03DAD-98B2-5D41-86C4-6C082E77278B}" type="pres">
      <dgm:prSet presAssocID="{3A642182-D83B-A84D-B79E-4CF5830666E6}" presName="horzTwo" presStyleCnt="0"/>
      <dgm:spPr/>
    </dgm:pt>
  </dgm:ptLst>
  <dgm:cxnLst>
    <dgm:cxn modelId="{3C61F6A1-AE19-5F4B-A944-210FF83561E9}" type="presOf" srcId="{1E1108FD-DDA7-6F4C-916E-5BE04705F61B}" destId="{B8255CCA-1F1C-6146-BF77-48A2DA108DA6}" srcOrd="0" destOrd="0" presId="urn:microsoft.com/office/officeart/2005/8/layout/hierarchy4"/>
    <dgm:cxn modelId="{BA371C55-4EE8-4243-9334-98975146FE65}" srcId="{6E173282-FDA4-224A-BEB4-621563D95D6D}" destId="{1E1108FD-DDA7-6F4C-916E-5BE04705F61B}" srcOrd="3" destOrd="0" parTransId="{4699A0F3-61CC-A947-8358-67FC81264DD2}" sibTransId="{D00D3F0B-79AD-6345-B2B8-ABA851C396F4}"/>
    <dgm:cxn modelId="{28D8429D-D03E-CC4B-A266-EA0DFD345BC1}" type="presOf" srcId="{8F66A15E-B234-5246-9679-8EC643BE0FD0}" destId="{733B4949-55FF-224B-A16A-3FD4B0FFF1AC}" srcOrd="0" destOrd="0" presId="urn:microsoft.com/office/officeart/2005/8/layout/hierarchy4"/>
    <dgm:cxn modelId="{89912C0D-FD18-7242-921D-F2AD577777DC}" type="presOf" srcId="{E2A21146-873B-1148-BE85-4AEFAC746493}" destId="{368641FE-ECA3-4249-AE1D-A61FE01E2E94}" srcOrd="0" destOrd="0" presId="urn:microsoft.com/office/officeart/2005/8/layout/hierarchy4"/>
    <dgm:cxn modelId="{33C52DC2-A71F-B74A-839A-26384C215547}" srcId="{6E173282-FDA4-224A-BEB4-621563D95D6D}" destId="{2F25BD91-06C0-6F41-B24B-D2BDC80C5D2D}" srcOrd="1" destOrd="0" parTransId="{DFC96644-33DD-2D42-9D86-2C84DFAAF19F}" sibTransId="{377B85CC-A5D4-B445-AD8A-6ABF30CB1FFC}"/>
    <dgm:cxn modelId="{446DC6B1-A259-7541-B47F-7F3E8680DA8E}" type="presOf" srcId="{A3EB6674-F9CD-7246-8DD1-7F58E46D8BBE}" destId="{8DA4C13A-8CCD-5240-B9C9-199A83969C33}" srcOrd="0" destOrd="0" presId="urn:microsoft.com/office/officeart/2005/8/layout/hierarchy4"/>
    <dgm:cxn modelId="{B12B5D48-D006-2C46-9522-70001B22BCA5}" srcId="{6E173282-FDA4-224A-BEB4-621563D95D6D}" destId="{8F66A15E-B234-5246-9679-8EC643BE0FD0}" srcOrd="2" destOrd="0" parTransId="{67ED782E-7092-1049-8888-89423D62DD57}" sibTransId="{34B67838-7482-E74D-A124-76EE3713699D}"/>
    <dgm:cxn modelId="{080D1576-CF9B-2A41-9CE3-BFD5606E1615}" type="presOf" srcId="{3A642182-D83B-A84D-B79E-4CF5830666E6}" destId="{3E59C022-68B1-E646-BC5B-B7FB49D7A7EA}" srcOrd="0" destOrd="0" presId="urn:microsoft.com/office/officeart/2005/8/layout/hierarchy4"/>
    <dgm:cxn modelId="{524C7F1C-5C2B-794A-BBF7-4704343A88E4}" type="presOf" srcId="{2F25BD91-06C0-6F41-B24B-D2BDC80C5D2D}" destId="{E24D6028-5D97-8C4A-9058-0748E136B783}" srcOrd="0" destOrd="0" presId="urn:microsoft.com/office/officeart/2005/8/layout/hierarchy4"/>
    <dgm:cxn modelId="{23266535-5653-3346-9A55-5532A4096BEE}" srcId="{6E173282-FDA4-224A-BEB4-621563D95D6D}" destId="{A3EB6674-F9CD-7246-8DD1-7F58E46D8BBE}" srcOrd="0" destOrd="0" parTransId="{C87070D9-3F6F-FD4E-A437-B158AADC4FF6}" sibTransId="{58F2C2D1-0FB1-1044-B6B5-B80D1E168BEC}"/>
    <dgm:cxn modelId="{B56F310A-5FF4-AA42-9AFD-85FE45903285}" srcId="{6E173282-FDA4-224A-BEB4-621563D95D6D}" destId="{3A642182-D83B-A84D-B79E-4CF5830666E6}" srcOrd="4" destOrd="0" parTransId="{5B08F36F-0161-DB4D-9D53-CBA66092FC7F}" sibTransId="{871F76C1-7A19-9741-A5E6-5F8BD2B0FF46}"/>
    <dgm:cxn modelId="{A2A7F2EC-0F9C-6643-AF74-8E3E0BC372EE}" srcId="{E2A21146-873B-1148-BE85-4AEFAC746493}" destId="{6E173282-FDA4-224A-BEB4-621563D95D6D}" srcOrd="0" destOrd="0" parTransId="{42353FD4-7FC7-D149-848B-ECE529E671ED}" sibTransId="{06469FE6-2266-794F-87A8-31AB9DE370A6}"/>
    <dgm:cxn modelId="{3562431B-FC0E-4243-8B00-9DEF2508E974}" type="presOf" srcId="{6E173282-FDA4-224A-BEB4-621563D95D6D}" destId="{4A5131A2-A32A-9344-AF5A-24F2877B8DC0}" srcOrd="0" destOrd="0" presId="urn:microsoft.com/office/officeart/2005/8/layout/hierarchy4"/>
    <dgm:cxn modelId="{F3CE4B6E-B2FD-C042-B3B6-73318EA9D444}" type="presParOf" srcId="{368641FE-ECA3-4249-AE1D-A61FE01E2E94}" destId="{A810BC52-886B-2C49-A1A4-A08C9FCE326F}" srcOrd="0" destOrd="0" presId="urn:microsoft.com/office/officeart/2005/8/layout/hierarchy4"/>
    <dgm:cxn modelId="{337B7CCA-63DD-D24C-B8FB-10E3F8068DF9}" type="presParOf" srcId="{A810BC52-886B-2C49-A1A4-A08C9FCE326F}" destId="{4A5131A2-A32A-9344-AF5A-24F2877B8DC0}" srcOrd="0" destOrd="0" presId="urn:microsoft.com/office/officeart/2005/8/layout/hierarchy4"/>
    <dgm:cxn modelId="{EC86DD41-B597-984D-A452-70F1F612C607}" type="presParOf" srcId="{A810BC52-886B-2C49-A1A4-A08C9FCE326F}" destId="{2EC7561B-9D39-1D4D-87C4-8C708FECB271}" srcOrd="1" destOrd="0" presId="urn:microsoft.com/office/officeart/2005/8/layout/hierarchy4"/>
    <dgm:cxn modelId="{3234BFE3-24B1-E74F-91E6-9E86E929759E}" type="presParOf" srcId="{A810BC52-886B-2C49-A1A4-A08C9FCE326F}" destId="{4DDF96C3-43B9-C840-9DB2-D44C2A7159A0}" srcOrd="2" destOrd="0" presId="urn:microsoft.com/office/officeart/2005/8/layout/hierarchy4"/>
    <dgm:cxn modelId="{9296D764-9126-234C-989F-8F5C55E60D14}" type="presParOf" srcId="{4DDF96C3-43B9-C840-9DB2-D44C2A7159A0}" destId="{565882DE-5DC9-D14B-B1DE-E013D9A93B25}" srcOrd="0" destOrd="0" presId="urn:microsoft.com/office/officeart/2005/8/layout/hierarchy4"/>
    <dgm:cxn modelId="{D98ED450-A1D0-194D-B25B-7FB787296696}" type="presParOf" srcId="{565882DE-5DC9-D14B-B1DE-E013D9A93B25}" destId="{8DA4C13A-8CCD-5240-B9C9-199A83969C33}" srcOrd="0" destOrd="0" presId="urn:microsoft.com/office/officeart/2005/8/layout/hierarchy4"/>
    <dgm:cxn modelId="{C02586E2-297C-3742-B106-B2AD458F88C4}" type="presParOf" srcId="{565882DE-5DC9-D14B-B1DE-E013D9A93B25}" destId="{B6C72E5E-1BFE-8649-918F-0966E48D9557}" srcOrd="1" destOrd="0" presId="urn:microsoft.com/office/officeart/2005/8/layout/hierarchy4"/>
    <dgm:cxn modelId="{67FA1252-13A3-F244-8025-437537CEAA69}" type="presParOf" srcId="{4DDF96C3-43B9-C840-9DB2-D44C2A7159A0}" destId="{F4D9CF02-5456-6A4F-B34B-9144C9D5D555}" srcOrd="1" destOrd="0" presId="urn:microsoft.com/office/officeart/2005/8/layout/hierarchy4"/>
    <dgm:cxn modelId="{F607BB76-2244-6840-B7E3-05818CFBC29C}" type="presParOf" srcId="{4DDF96C3-43B9-C840-9DB2-D44C2A7159A0}" destId="{F7F920C7-9333-9A40-B000-B5577822BCCD}" srcOrd="2" destOrd="0" presId="urn:microsoft.com/office/officeart/2005/8/layout/hierarchy4"/>
    <dgm:cxn modelId="{910A62ED-E91D-9B4E-AB18-17A9D993E667}" type="presParOf" srcId="{F7F920C7-9333-9A40-B000-B5577822BCCD}" destId="{E24D6028-5D97-8C4A-9058-0748E136B783}" srcOrd="0" destOrd="0" presId="urn:microsoft.com/office/officeart/2005/8/layout/hierarchy4"/>
    <dgm:cxn modelId="{0ECD2D8D-CA04-2E47-A325-2D2D39B7677C}" type="presParOf" srcId="{F7F920C7-9333-9A40-B000-B5577822BCCD}" destId="{F7283466-0E0E-A943-8BE6-130082D74597}" srcOrd="1" destOrd="0" presId="urn:microsoft.com/office/officeart/2005/8/layout/hierarchy4"/>
    <dgm:cxn modelId="{051AD646-3F82-5544-8F64-B94EFE9870FD}" type="presParOf" srcId="{4DDF96C3-43B9-C840-9DB2-D44C2A7159A0}" destId="{0493893F-2F96-3041-B7CD-4FFE8D7AEE8A}" srcOrd="3" destOrd="0" presId="urn:microsoft.com/office/officeart/2005/8/layout/hierarchy4"/>
    <dgm:cxn modelId="{B85CA54D-5A7E-474F-8118-134B21F3764D}" type="presParOf" srcId="{4DDF96C3-43B9-C840-9DB2-D44C2A7159A0}" destId="{C45BC23B-CCBD-4040-A193-D2FC57A7B3A1}" srcOrd="4" destOrd="0" presId="urn:microsoft.com/office/officeart/2005/8/layout/hierarchy4"/>
    <dgm:cxn modelId="{7B3A9240-855D-7F43-BAD2-1819CF70A969}" type="presParOf" srcId="{C45BC23B-CCBD-4040-A193-D2FC57A7B3A1}" destId="{733B4949-55FF-224B-A16A-3FD4B0FFF1AC}" srcOrd="0" destOrd="0" presId="urn:microsoft.com/office/officeart/2005/8/layout/hierarchy4"/>
    <dgm:cxn modelId="{3B1BDEDD-A62D-7B47-B96B-975D8F77A168}" type="presParOf" srcId="{C45BC23B-CCBD-4040-A193-D2FC57A7B3A1}" destId="{299BA80E-1456-094D-B1DB-AB58EE13EDF6}" srcOrd="1" destOrd="0" presId="urn:microsoft.com/office/officeart/2005/8/layout/hierarchy4"/>
    <dgm:cxn modelId="{F36F60E2-413A-9A45-90E9-59452113CAA8}" type="presParOf" srcId="{4DDF96C3-43B9-C840-9DB2-D44C2A7159A0}" destId="{0887F29D-1086-3F46-90B4-3C2BB0B5C771}" srcOrd="5" destOrd="0" presId="urn:microsoft.com/office/officeart/2005/8/layout/hierarchy4"/>
    <dgm:cxn modelId="{23F03048-A2C7-184D-AFFE-9AE6A53F11D0}" type="presParOf" srcId="{4DDF96C3-43B9-C840-9DB2-D44C2A7159A0}" destId="{1CACDC4D-4EDF-7041-9BCC-8EEB5AF3DD34}" srcOrd="6" destOrd="0" presId="urn:microsoft.com/office/officeart/2005/8/layout/hierarchy4"/>
    <dgm:cxn modelId="{07BB1DD0-8E2A-F74B-85E8-47DDD5E1AE38}" type="presParOf" srcId="{1CACDC4D-4EDF-7041-9BCC-8EEB5AF3DD34}" destId="{B8255CCA-1F1C-6146-BF77-48A2DA108DA6}" srcOrd="0" destOrd="0" presId="urn:microsoft.com/office/officeart/2005/8/layout/hierarchy4"/>
    <dgm:cxn modelId="{2D909CC4-0641-F048-94F3-16474BFDFCD0}" type="presParOf" srcId="{1CACDC4D-4EDF-7041-9BCC-8EEB5AF3DD34}" destId="{18BBADAA-4BC6-9C49-9400-9CF8B01FBD8E}" srcOrd="1" destOrd="0" presId="urn:microsoft.com/office/officeart/2005/8/layout/hierarchy4"/>
    <dgm:cxn modelId="{625AD58E-46CE-1A49-9C72-FF6EB3278FBF}" type="presParOf" srcId="{4DDF96C3-43B9-C840-9DB2-D44C2A7159A0}" destId="{592F6910-4D7B-C54B-81E1-36EE8700BCC8}" srcOrd="7" destOrd="0" presId="urn:microsoft.com/office/officeart/2005/8/layout/hierarchy4"/>
    <dgm:cxn modelId="{DD2EC0BE-C4D3-F44D-A997-B4F471063BB7}" type="presParOf" srcId="{4DDF96C3-43B9-C840-9DB2-D44C2A7159A0}" destId="{62DD5A0F-4263-9046-8256-E6CCE81BD895}" srcOrd="8" destOrd="0" presId="urn:microsoft.com/office/officeart/2005/8/layout/hierarchy4"/>
    <dgm:cxn modelId="{B1327F5D-7BC4-4648-926B-24CC9AF61B00}" type="presParOf" srcId="{62DD5A0F-4263-9046-8256-E6CCE81BD895}" destId="{3E59C022-68B1-E646-BC5B-B7FB49D7A7EA}" srcOrd="0" destOrd="0" presId="urn:microsoft.com/office/officeart/2005/8/layout/hierarchy4"/>
    <dgm:cxn modelId="{914F9488-5280-694E-BD7D-ADD0B194C4C4}" type="presParOf" srcId="{62DD5A0F-4263-9046-8256-E6CCE81BD895}" destId="{BB203DAD-98B2-5D41-86C4-6C082E7727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131A2-A32A-9344-AF5A-24F2877B8DC0}">
      <dsp:nvSpPr>
        <dsp:cNvPr id="0" name=""/>
        <dsp:cNvSpPr/>
      </dsp:nvSpPr>
      <dsp:spPr>
        <a:xfrm>
          <a:off x="4697" y="112"/>
          <a:ext cx="11694924" cy="2527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Methods and Systems that …</a:t>
          </a:r>
          <a:endParaRPr lang="en-US" sz="6500" kern="1200" dirty="0"/>
        </a:p>
      </dsp:txBody>
      <dsp:txXfrm>
        <a:off x="78726" y="74141"/>
        <a:ext cx="11546866" cy="2379461"/>
      </dsp:txXfrm>
    </dsp:sp>
    <dsp:sp modelId="{8DA4C13A-8CCD-5240-B9C9-199A83969C33}">
      <dsp:nvSpPr>
        <dsp:cNvPr id="0" name=""/>
        <dsp:cNvSpPr/>
      </dsp:nvSpPr>
      <dsp:spPr>
        <a:xfrm>
          <a:off x="4697" y="2836471"/>
          <a:ext cx="2191702" cy="2527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000000"/>
              </a:solidFill>
            </a:rPr>
            <a:t>Predict</a:t>
          </a:r>
          <a:r>
            <a:rPr lang="en-US" sz="2600" kern="1200" dirty="0" smtClean="0">
              <a:solidFill>
                <a:srgbClr val="000000"/>
              </a:solidFill>
            </a:rPr>
            <a:t> </a:t>
          </a:r>
          <a:r>
            <a:rPr lang="en-US" sz="2600" kern="1200" dirty="0" smtClean="0"/>
            <a:t>new data based on observed data</a:t>
          </a:r>
          <a:endParaRPr lang="en-US" sz="2600" kern="1200" dirty="0"/>
        </a:p>
      </dsp:txBody>
      <dsp:txXfrm>
        <a:off x="68890" y="2900664"/>
        <a:ext cx="2063316" cy="2399133"/>
      </dsp:txXfrm>
    </dsp:sp>
    <dsp:sp modelId="{E24D6028-5D97-8C4A-9058-0748E136B783}">
      <dsp:nvSpPr>
        <dsp:cNvPr id="0" name=""/>
        <dsp:cNvSpPr/>
      </dsp:nvSpPr>
      <dsp:spPr>
        <a:xfrm>
          <a:off x="2380503" y="2836471"/>
          <a:ext cx="2191702" cy="2527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000000"/>
              </a:solidFill>
            </a:rPr>
            <a:t>Extract</a:t>
          </a:r>
          <a:r>
            <a:rPr lang="en-US" sz="2600" kern="1200" dirty="0" smtClean="0">
              <a:solidFill>
                <a:srgbClr val="000000"/>
              </a:solidFill>
            </a:rPr>
            <a:t> </a:t>
          </a:r>
          <a:r>
            <a:rPr lang="en-US" sz="2600" kern="1200" dirty="0" smtClean="0"/>
            <a:t>hidden structure from the data</a:t>
          </a:r>
          <a:endParaRPr lang="en-US" sz="2600" kern="1200" dirty="0"/>
        </a:p>
      </dsp:txBody>
      <dsp:txXfrm>
        <a:off x="2444696" y="2900664"/>
        <a:ext cx="2063316" cy="2399133"/>
      </dsp:txXfrm>
    </dsp:sp>
    <dsp:sp modelId="{733B4949-55FF-224B-A16A-3FD4B0FFF1AC}">
      <dsp:nvSpPr>
        <dsp:cNvPr id="0" name=""/>
        <dsp:cNvSpPr/>
      </dsp:nvSpPr>
      <dsp:spPr>
        <a:xfrm>
          <a:off x="4756308" y="2836471"/>
          <a:ext cx="2191702" cy="2527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000000"/>
              </a:solidFill>
            </a:rPr>
            <a:t>Summarize</a:t>
          </a:r>
          <a:r>
            <a:rPr lang="en-US" sz="2600" kern="1200" dirty="0" smtClean="0"/>
            <a:t> data into concise descriptions</a:t>
          </a:r>
          <a:endParaRPr lang="en-US" sz="2600" kern="1200" dirty="0"/>
        </a:p>
      </dsp:txBody>
      <dsp:txXfrm>
        <a:off x="4820501" y="2900664"/>
        <a:ext cx="2063316" cy="2399133"/>
      </dsp:txXfrm>
    </dsp:sp>
    <dsp:sp modelId="{B8255CCA-1F1C-6146-BF77-48A2DA108DA6}">
      <dsp:nvSpPr>
        <dsp:cNvPr id="0" name=""/>
        <dsp:cNvSpPr/>
      </dsp:nvSpPr>
      <dsp:spPr>
        <a:xfrm>
          <a:off x="7132114" y="2836471"/>
          <a:ext cx="2191702" cy="2527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000000"/>
              </a:solidFill>
            </a:rPr>
            <a:t>Optimize</a:t>
          </a:r>
          <a:r>
            <a:rPr lang="en-US" sz="2600" kern="1200" dirty="0" smtClean="0">
              <a:solidFill>
                <a:srgbClr val="000000"/>
              </a:solidFill>
            </a:rPr>
            <a:t> </a:t>
          </a:r>
          <a:r>
            <a:rPr lang="en-US" sz="2600" kern="1200" dirty="0" smtClean="0"/>
            <a:t>an action given a cost function  and observed data</a:t>
          </a:r>
          <a:endParaRPr lang="en-US" sz="2600" kern="1200" dirty="0"/>
        </a:p>
      </dsp:txBody>
      <dsp:txXfrm>
        <a:off x="7196307" y="2900664"/>
        <a:ext cx="2063316" cy="2399133"/>
      </dsp:txXfrm>
    </dsp:sp>
    <dsp:sp modelId="{3E59C022-68B1-E646-BC5B-B7FB49D7A7EA}">
      <dsp:nvSpPr>
        <dsp:cNvPr id="0" name=""/>
        <dsp:cNvSpPr/>
      </dsp:nvSpPr>
      <dsp:spPr>
        <a:xfrm>
          <a:off x="9507919" y="2836471"/>
          <a:ext cx="2191702" cy="25275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n>
                <a:solidFill>
                  <a:schemeClr val="tx1"/>
                </a:solidFill>
              </a:ln>
              <a:solidFill>
                <a:srgbClr val="000000"/>
              </a:solidFill>
            </a:rPr>
            <a:t>Adapt</a:t>
          </a:r>
          <a:r>
            <a:rPr lang="en-US" sz="2600" kern="1200" dirty="0" smtClean="0"/>
            <a:t> based on observed data</a:t>
          </a:r>
          <a:endParaRPr lang="en-US" sz="2600" kern="1200" dirty="0"/>
        </a:p>
      </dsp:txBody>
      <dsp:txXfrm>
        <a:off x="9572112" y="2900664"/>
        <a:ext cx="2063316" cy="2399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D5765-21E8-6749-9219-E36E4A13D452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B2340-7012-BE4C-9FF6-CB71A5CC9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1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/>
            </a:lvl1pPr>
          </a:lstStyle>
          <a:p>
            <a:fld id="{554A0A7B-4B63-1A47-9B08-49EF5972676F}" type="datetime1">
              <a:rPr lang="en-US"/>
              <a:pPr/>
              <a:t>7/11/2013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1200"/>
            </a:lvl1pPr>
          </a:lstStyle>
          <a:p>
            <a:fld id="{5D0887D6-8368-A241-A196-7941E3AD62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3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81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181" algn="l" defTabSz="457181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362" algn="l" defTabSz="457181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543" algn="l" defTabSz="457181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723" algn="l" defTabSz="457181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590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87D6-8368-A241-A196-7941E3AD62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9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87D6-8368-A241-A196-7941E3AD62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5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87D6-8368-A241-A196-7941E3AD62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87D6-8368-A241-A196-7941E3AD62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87D6-8368-A241-A196-7941E3AD62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9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fraction of training examples belonging to class Y that contain feature value </a:t>
            </a:r>
            <a:r>
              <a:rPr lang="en-US" dirty="0" err="1" smtClean="0"/>
              <a:t>X^i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87D6-8368-A241-A196-7941E3AD62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B3DC73E-5DDC-F444-B4DC-57FB89E878D6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887D6-8368-A241-A196-7941E3AD62F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524951"/>
            <a:ext cx="11054080" cy="174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4605866"/>
            <a:ext cx="9103360" cy="20771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3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7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4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8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22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9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7F8D-02B5-4F59-B725-4C89AD0C53B1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B6DF-EAFE-4114-9DC3-5F7DF4F25408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25500"/>
            <a:ext cx="2926080" cy="69351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25500"/>
            <a:ext cx="8561493" cy="69351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531E-2A80-4B51-A108-F42672858196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68E3-186D-4A1B-8510-BA765F9ADBAA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831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5222996"/>
            <a:ext cx="11054080" cy="161431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444996"/>
            <a:ext cx="11054080" cy="1777999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0372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74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11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14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186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22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260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298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002D-561E-4A4A-9CA5-D3DF8BAF3439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896534"/>
            <a:ext cx="5743787" cy="536410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896534"/>
            <a:ext cx="5743787" cy="536410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3536-25FB-47AA-B782-D911EDCBD59B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983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819393"/>
            <a:ext cx="5746045" cy="75823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3728" indent="0">
              <a:buNone/>
              <a:defRPr sz="2600" b="1"/>
            </a:lvl2pPr>
            <a:lvl3pPr marL="1207456" indent="0">
              <a:buNone/>
              <a:defRPr sz="2400" b="1"/>
            </a:lvl3pPr>
            <a:lvl4pPr marL="1811184" indent="0">
              <a:buNone/>
              <a:defRPr sz="2100" b="1"/>
            </a:lvl4pPr>
            <a:lvl5pPr marL="2414913" indent="0">
              <a:buNone/>
              <a:defRPr sz="2100" b="1"/>
            </a:lvl5pPr>
            <a:lvl6pPr marL="3018641" indent="0">
              <a:buNone/>
              <a:defRPr sz="2100" b="1"/>
            </a:lvl6pPr>
            <a:lvl7pPr marL="3622368" indent="0">
              <a:buNone/>
              <a:defRPr sz="2100" b="1"/>
            </a:lvl7pPr>
            <a:lvl8pPr marL="4226094" indent="0">
              <a:buNone/>
              <a:defRPr sz="2100" b="1"/>
            </a:lvl8pPr>
            <a:lvl9pPr marL="482982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2577630"/>
            <a:ext cx="5746045" cy="4683008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1819393"/>
            <a:ext cx="5748302" cy="75823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3728" indent="0">
              <a:buNone/>
              <a:defRPr sz="2600" b="1"/>
            </a:lvl2pPr>
            <a:lvl3pPr marL="1207456" indent="0">
              <a:buNone/>
              <a:defRPr sz="2400" b="1"/>
            </a:lvl3pPr>
            <a:lvl4pPr marL="1811184" indent="0">
              <a:buNone/>
              <a:defRPr sz="2100" b="1"/>
            </a:lvl4pPr>
            <a:lvl5pPr marL="2414913" indent="0">
              <a:buNone/>
              <a:defRPr sz="2100" b="1"/>
            </a:lvl5pPr>
            <a:lvl6pPr marL="3018641" indent="0">
              <a:buNone/>
              <a:defRPr sz="2100" b="1"/>
            </a:lvl6pPr>
            <a:lvl7pPr marL="3622368" indent="0">
              <a:buNone/>
              <a:defRPr sz="2100" b="1"/>
            </a:lvl7pPr>
            <a:lvl8pPr marL="4226094" indent="0">
              <a:buNone/>
              <a:defRPr sz="2100" b="1"/>
            </a:lvl8pPr>
            <a:lvl9pPr marL="482982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2577630"/>
            <a:ext cx="5748302" cy="4683008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A95-CC7E-46DA-9FC9-DED2A6F69E0D}" type="datetime1">
              <a:rPr lang="en-US" smtClean="0"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7A9-B9AC-42FD-8F91-8AE5ECDA2FE3}" type="datetime1">
              <a:rPr lang="en-US" smtClean="0"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997-2E8A-4025-8FD3-6CF12F16E59D}" type="datetime1">
              <a:rPr lang="en-US" smtClean="0"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963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23615"/>
            <a:ext cx="4278490" cy="1377244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23618"/>
            <a:ext cx="7270044" cy="6937023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1700860"/>
            <a:ext cx="4278490" cy="5559778"/>
          </a:xfrm>
        </p:spPr>
        <p:txBody>
          <a:bodyPr/>
          <a:lstStyle>
            <a:lvl1pPr marL="0" indent="0">
              <a:buNone/>
              <a:defRPr sz="1800"/>
            </a:lvl1pPr>
            <a:lvl2pPr marL="603728" indent="0">
              <a:buNone/>
              <a:defRPr sz="1600"/>
            </a:lvl2pPr>
            <a:lvl3pPr marL="1207456" indent="0">
              <a:buNone/>
              <a:defRPr sz="1300"/>
            </a:lvl3pPr>
            <a:lvl4pPr marL="1811184" indent="0">
              <a:buNone/>
              <a:defRPr sz="1200"/>
            </a:lvl4pPr>
            <a:lvl5pPr marL="2414913" indent="0">
              <a:buNone/>
              <a:defRPr sz="1200"/>
            </a:lvl5pPr>
            <a:lvl6pPr marL="3018641" indent="0">
              <a:buNone/>
              <a:defRPr sz="1200"/>
            </a:lvl6pPr>
            <a:lvl7pPr marL="3622368" indent="0">
              <a:buNone/>
              <a:defRPr sz="1200"/>
            </a:lvl7pPr>
            <a:lvl8pPr marL="4226094" indent="0">
              <a:buNone/>
              <a:defRPr sz="1200"/>
            </a:lvl8pPr>
            <a:lvl9pPr marL="482982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602-364A-42FD-951F-62916F5CD28B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5689600"/>
            <a:ext cx="7802880" cy="67168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726252"/>
            <a:ext cx="7802880" cy="4876800"/>
          </a:xfrm>
        </p:spPr>
        <p:txBody>
          <a:bodyPr/>
          <a:lstStyle>
            <a:lvl1pPr marL="0" indent="0">
              <a:buNone/>
              <a:defRPr sz="4200"/>
            </a:lvl1pPr>
            <a:lvl2pPr marL="603728" indent="0">
              <a:buNone/>
              <a:defRPr sz="3700"/>
            </a:lvl2pPr>
            <a:lvl3pPr marL="1207456" indent="0">
              <a:buNone/>
              <a:defRPr sz="3200"/>
            </a:lvl3pPr>
            <a:lvl4pPr marL="1811184" indent="0">
              <a:buNone/>
              <a:defRPr sz="2600"/>
            </a:lvl4pPr>
            <a:lvl5pPr marL="2414913" indent="0">
              <a:buNone/>
              <a:defRPr sz="2600"/>
            </a:lvl5pPr>
            <a:lvl6pPr marL="3018641" indent="0">
              <a:buNone/>
              <a:defRPr sz="2600"/>
            </a:lvl6pPr>
            <a:lvl7pPr marL="3622368" indent="0">
              <a:buNone/>
              <a:defRPr sz="2600"/>
            </a:lvl7pPr>
            <a:lvl8pPr marL="4226094" indent="0">
              <a:buNone/>
              <a:defRPr sz="2600"/>
            </a:lvl8pPr>
            <a:lvl9pPr marL="4829825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6361289"/>
            <a:ext cx="7802880" cy="953911"/>
          </a:xfrm>
        </p:spPr>
        <p:txBody>
          <a:bodyPr/>
          <a:lstStyle>
            <a:lvl1pPr marL="0" indent="0">
              <a:buNone/>
              <a:defRPr sz="1800"/>
            </a:lvl1pPr>
            <a:lvl2pPr marL="603728" indent="0">
              <a:buNone/>
              <a:defRPr sz="1600"/>
            </a:lvl2pPr>
            <a:lvl3pPr marL="1207456" indent="0">
              <a:buNone/>
              <a:defRPr sz="1300"/>
            </a:lvl3pPr>
            <a:lvl4pPr marL="1811184" indent="0">
              <a:buNone/>
              <a:defRPr sz="1200"/>
            </a:lvl4pPr>
            <a:lvl5pPr marL="2414913" indent="0">
              <a:buNone/>
              <a:defRPr sz="1200"/>
            </a:lvl5pPr>
            <a:lvl6pPr marL="3018641" indent="0">
              <a:buNone/>
              <a:defRPr sz="1200"/>
            </a:lvl6pPr>
            <a:lvl7pPr marL="3622368" indent="0">
              <a:buNone/>
              <a:defRPr sz="1200"/>
            </a:lvl7pPr>
            <a:lvl8pPr marL="4226094" indent="0">
              <a:buNone/>
              <a:defRPr sz="1200"/>
            </a:lvl8pPr>
            <a:lvl9pPr marL="482982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B9C3-F9FA-4A92-A61F-9A30E2E0A1FF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25499"/>
            <a:ext cx="11704320" cy="1354667"/>
          </a:xfrm>
          <a:prstGeom prst="rect">
            <a:avLst/>
          </a:prstGeom>
        </p:spPr>
        <p:txBody>
          <a:bodyPr vert="horz" lIns="120745" tIns="60373" rIns="120745" bIns="60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896534"/>
            <a:ext cx="11704320" cy="5364104"/>
          </a:xfrm>
          <a:prstGeom prst="rect">
            <a:avLst/>
          </a:prstGeom>
        </p:spPr>
        <p:txBody>
          <a:bodyPr vert="horz" lIns="120745" tIns="60373" rIns="120745" bIns="60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7533455"/>
            <a:ext cx="3034453" cy="432741"/>
          </a:xfrm>
          <a:prstGeom prst="rect">
            <a:avLst/>
          </a:prstGeom>
        </p:spPr>
        <p:txBody>
          <a:bodyPr vert="horz" lIns="120745" tIns="60373" rIns="120745" bIns="6037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657-017A-4248-AA5D-D77F1B633A2F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7533455"/>
            <a:ext cx="4118187" cy="432741"/>
          </a:xfrm>
          <a:prstGeom prst="rect">
            <a:avLst/>
          </a:prstGeom>
        </p:spPr>
        <p:txBody>
          <a:bodyPr vert="horz" lIns="120745" tIns="60373" rIns="120745" bIns="6037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7533455"/>
            <a:ext cx="3034453" cy="432741"/>
          </a:xfrm>
          <a:prstGeom prst="rect">
            <a:avLst/>
          </a:prstGeom>
        </p:spPr>
        <p:txBody>
          <a:bodyPr vert="horz" lIns="120745" tIns="60373" rIns="120745" bIns="6037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D900-50F0-6746-A679-500491F1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1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med">
    <p:dissolve/>
  </p:transition>
  <p:timing>
    <p:tnLst>
      <p:par>
        <p:cTn id="1" dur="indefinite" restart="never" nodeType="tmRoot"/>
      </p:par>
    </p:tnLst>
  </p:timing>
  <p:hf hdr="0"/>
  <p:txStyles>
    <p:titleStyle>
      <a:lvl1pPr algn="ctr" defTabSz="603728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797" indent="-452797" algn="l" defTabSz="603728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1058" indent="-377330" algn="l" defTabSz="60372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322" indent="-301864" algn="l" defTabSz="60372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13048" indent="-301864" algn="l" defTabSz="603728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16775" indent="-301864" algn="l" defTabSz="603728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20503" indent="-301864" algn="l" defTabSz="60372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24232" indent="-301864" algn="l" defTabSz="60372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27960" indent="-301864" algn="l" defTabSz="60372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31688" indent="-301864" algn="l" defTabSz="60372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3728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7456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1184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4913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8641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2368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26094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29825" algn="l" defTabSz="6037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Concepts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71FF-4310-4768-B1D4-118E64C5AFB1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896534"/>
                <a:ext cx="12192000" cy="567266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How to find a “good” model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that fits the training data? </a:t>
                </a:r>
              </a:p>
              <a:p>
                <a:r>
                  <a:rPr lang="en-US" dirty="0" smtClean="0"/>
                  <a:t>Select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to minimize loss function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on the training data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  </a:t>
                </a:r>
                <a:br>
                  <a:rPr lang="en-US" dirty="0" smtClean="0"/>
                </a:br>
                <a:r>
                  <a:rPr lang="en-US" dirty="0" smtClean="0"/>
                  <a:t>            </a:t>
                </a:r>
                <a:br>
                  <a:rPr lang="en-US" dirty="0" smtClean="0"/>
                </a:br>
                <a:endParaRPr lang="en-US" sz="3800" dirty="0" smtClean="0"/>
              </a:p>
              <a:p>
                <a:r>
                  <a:rPr lang="en-US" dirty="0" smtClean="0">
                    <a:cs typeface="Arial"/>
                  </a:rPr>
                  <a:t>Possible loss functions </a:t>
                </a:r>
                <a:r>
                  <a:rPr lang="en-US" i="1" dirty="0" smtClean="0">
                    <a:cs typeface="Arial"/>
                  </a:rPr>
                  <a:t>L(Y,F(X))</a:t>
                </a:r>
              </a:p>
              <a:p>
                <a:pPr lvl="1"/>
                <a:r>
                  <a:rPr lang="en-US" sz="3300" dirty="0" smtClean="0"/>
                  <a:t>Squared loss:  </a:t>
                </a:r>
                <a:r>
                  <a:rPr lang="en-US" sz="3300" i="1" dirty="0" smtClean="0"/>
                  <a:t>(Y-F(X))</a:t>
                </a:r>
                <a:r>
                  <a:rPr lang="en-US" sz="3300" i="1" baseline="30000" dirty="0" smtClean="0"/>
                  <a:t>2</a:t>
                </a:r>
                <a:r>
                  <a:rPr lang="en-US" sz="3300" dirty="0" smtClean="0"/>
                  <a:t>      /* Linear regression */</a:t>
                </a:r>
              </a:p>
              <a:p>
                <a:pPr lvl="1"/>
                <a:r>
                  <a:rPr lang="en-US" sz="3300" dirty="0" smtClean="0"/>
                  <a:t>Logistic loss:  log(</a:t>
                </a:r>
                <a:r>
                  <a:rPr lang="en-US" sz="3300" i="1" dirty="0" smtClean="0"/>
                  <a:t>1+e</a:t>
                </a:r>
                <a:r>
                  <a:rPr lang="en-US" sz="3300" i="1" baseline="30000" dirty="0" smtClean="0"/>
                  <a:t>-YF(X</a:t>
                </a:r>
                <a:r>
                  <a:rPr lang="en-US" sz="3300" baseline="30000" dirty="0" smtClean="0"/>
                  <a:t>)</a:t>
                </a:r>
                <a:r>
                  <a:rPr lang="en-US" sz="3300" dirty="0" smtClean="0"/>
                  <a:t>)  /* Logistic regression, </a:t>
                </a:r>
                <a:r>
                  <a:rPr lang="en-US" sz="3300" i="1" dirty="0" smtClean="0"/>
                  <a:t>Y</a:t>
                </a:r>
                <a:r>
                  <a:rPr lang="en-US" sz="3300" dirty="0" smtClean="0"/>
                  <a:t> ε </a:t>
                </a:r>
                <a:r>
                  <a:rPr lang="en-US" sz="3300" dirty="0" smtClean="0">
                    <a:latin typeface="Lucida Grande"/>
                    <a:ea typeface="Lucida Grande"/>
                    <a:cs typeface="Lucida Grande"/>
                  </a:rPr>
                  <a:t>{</a:t>
                </a:r>
                <a:r>
                  <a:rPr lang="en-US" sz="3300" dirty="0" smtClean="0"/>
                  <a:t>+1, -1} */</a:t>
                </a:r>
                <a:endParaRPr lang="en-US" sz="3300" dirty="0"/>
              </a:p>
              <a:p>
                <a:pPr lvl="1"/>
                <a:r>
                  <a:rPr lang="en-US" sz="3300" dirty="0" smtClean="0"/>
                  <a:t>Hinge loss: max(</a:t>
                </a:r>
                <a:r>
                  <a:rPr lang="en-US" sz="3300" i="1" dirty="0" smtClean="0"/>
                  <a:t>0</a:t>
                </a:r>
                <a:r>
                  <a:rPr lang="en-US" sz="3300" dirty="0" smtClean="0"/>
                  <a:t>,  </a:t>
                </a:r>
                <a:r>
                  <a:rPr lang="en-US" sz="3300" i="1" dirty="0" smtClean="0"/>
                  <a:t>1-Y</a:t>
                </a:r>
                <a14:m>
                  <m:oMath xmlns:m="http://schemas.openxmlformats.org/officeDocument/2006/math">
                    <m:r>
                      <a:rPr lang="en-US" sz="33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3300" i="1" dirty="0" smtClean="0"/>
                  <a:t>F(X)</a:t>
                </a:r>
                <a:r>
                  <a:rPr lang="en-US" sz="3300" dirty="0" smtClean="0"/>
                  <a:t>)   /* Support Vector Machines, </a:t>
                </a:r>
                <a:r>
                  <a:rPr lang="en-US" sz="3300" i="1" dirty="0" smtClean="0"/>
                  <a:t>Y </a:t>
                </a:r>
                <a:r>
                  <a:rPr lang="en-US" sz="3300" dirty="0" smtClean="0"/>
                  <a:t>ε {+1, -1} */</a:t>
                </a:r>
                <a:endParaRPr lang="en-US" sz="3300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896534"/>
                <a:ext cx="12192000" cy="5672666"/>
              </a:xfrm>
              <a:blipFill rotWithShape="1">
                <a:blip r:embed="rId4"/>
                <a:stretch>
                  <a:fillRect l="-1150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588A-6136-4969-800B-312D3B41EFD1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594320"/>
              </p:ext>
            </p:extLst>
          </p:nvPr>
        </p:nvGraphicFramePr>
        <p:xfrm>
          <a:off x="3570288" y="3333750"/>
          <a:ext cx="52228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5" imgW="2095200" imgH="457200" progId="Equation.3">
                  <p:embed/>
                </p:oleObj>
              </mc:Choice>
              <mc:Fallback>
                <p:oleObj name="Equation" r:id="rId5" imgW="2095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0288" y="3333750"/>
                        <a:ext cx="522287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7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40" y="1854200"/>
            <a:ext cx="12343113" cy="5867400"/>
          </a:xfrm>
        </p:spPr>
        <p:txBody>
          <a:bodyPr vert="horz" lIns="120745" tIns="60373" rIns="120745" bIns="60373" rtlCol="0">
            <a:normAutofit fontScale="77500" lnSpcReduction="2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Overfitting</a:t>
            </a:r>
            <a:r>
              <a:rPr lang="en-US" dirty="0">
                <a:solidFill>
                  <a:srgbClr val="C00000"/>
                </a:solidFill>
              </a:rPr>
              <a:t> problem</a:t>
            </a:r>
            <a:r>
              <a:rPr lang="en-US" dirty="0"/>
              <a:t>: Model fits training data well (low training error) but does not generalize well to unseen data (poor test error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Complex models with large #parameters capture not only good patterns (that generalize) but also noisy ones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B1C0-324F-4AFA-AC71-8CF7C673D70B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11</a:t>
            </a:fld>
            <a:endParaRPr lang="en-US"/>
          </a:p>
        </p:txBody>
      </p:sp>
      <p:sp>
        <p:nvSpPr>
          <p:cNvPr id="8" name="Freeform 37"/>
          <p:cNvSpPr>
            <a:spLocks/>
          </p:cNvSpPr>
          <p:nvPr/>
        </p:nvSpPr>
        <p:spPr bwMode="auto">
          <a:xfrm>
            <a:off x="3646052" y="3086363"/>
            <a:ext cx="3996873" cy="3282846"/>
          </a:xfrm>
          <a:custGeom>
            <a:avLst/>
            <a:gdLst>
              <a:gd name="T0" fmla="*/ 0 w 2342"/>
              <a:gd name="T1" fmla="*/ 1359 h 1359"/>
              <a:gd name="T2" fmla="*/ 176 w 2342"/>
              <a:gd name="T3" fmla="*/ 1183 h 1359"/>
              <a:gd name="T4" fmla="*/ 307 w 2342"/>
              <a:gd name="T5" fmla="*/ 960 h 1359"/>
              <a:gd name="T6" fmla="*/ 437 w 2342"/>
              <a:gd name="T7" fmla="*/ 1083 h 1359"/>
              <a:gd name="T8" fmla="*/ 514 w 2342"/>
              <a:gd name="T9" fmla="*/ 1198 h 1359"/>
              <a:gd name="T10" fmla="*/ 629 w 2342"/>
              <a:gd name="T11" fmla="*/ 822 h 1359"/>
              <a:gd name="T12" fmla="*/ 714 w 2342"/>
              <a:gd name="T13" fmla="*/ 607 h 1359"/>
              <a:gd name="T14" fmla="*/ 783 w 2342"/>
              <a:gd name="T15" fmla="*/ 914 h 1359"/>
              <a:gd name="T16" fmla="*/ 967 w 2342"/>
              <a:gd name="T17" fmla="*/ 1091 h 1359"/>
              <a:gd name="T18" fmla="*/ 1060 w 2342"/>
              <a:gd name="T19" fmla="*/ 737 h 1359"/>
              <a:gd name="T20" fmla="*/ 1152 w 2342"/>
              <a:gd name="T21" fmla="*/ 453 h 1359"/>
              <a:gd name="T22" fmla="*/ 1252 w 2342"/>
              <a:gd name="T23" fmla="*/ 246 h 1359"/>
              <a:gd name="T24" fmla="*/ 1359 w 2342"/>
              <a:gd name="T25" fmla="*/ 553 h 1359"/>
              <a:gd name="T26" fmla="*/ 1482 w 2342"/>
              <a:gd name="T27" fmla="*/ 645 h 1359"/>
              <a:gd name="T28" fmla="*/ 1513 w 2342"/>
              <a:gd name="T29" fmla="*/ 230 h 1359"/>
              <a:gd name="T30" fmla="*/ 1666 w 2342"/>
              <a:gd name="T31" fmla="*/ 8 h 1359"/>
              <a:gd name="T32" fmla="*/ 1743 w 2342"/>
              <a:gd name="T33" fmla="*/ 277 h 1359"/>
              <a:gd name="T34" fmla="*/ 1828 w 2342"/>
              <a:gd name="T35" fmla="*/ 653 h 1359"/>
              <a:gd name="T36" fmla="*/ 2342 w 2342"/>
              <a:gd name="T37" fmla="*/ 430 h 135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42"/>
              <a:gd name="T58" fmla="*/ 0 h 1359"/>
              <a:gd name="T59" fmla="*/ 2342 w 2342"/>
              <a:gd name="T60" fmla="*/ 1359 h 135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42" h="1359">
                <a:moveTo>
                  <a:pt x="0" y="1359"/>
                </a:moveTo>
                <a:cubicBezTo>
                  <a:pt x="62" y="1304"/>
                  <a:pt x="125" y="1249"/>
                  <a:pt x="176" y="1183"/>
                </a:cubicBezTo>
                <a:cubicBezTo>
                  <a:pt x="227" y="1117"/>
                  <a:pt x="263" y="977"/>
                  <a:pt x="307" y="960"/>
                </a:cubicBezTo>
                <a:cubicBezTo>
                  <a:pt x="351" y="943"/>
                  <a:pt x="403" y="1043"/>
                  <a:pt x="437" y="1083"/>
                </a:cubicBezTo>
                <a:cubicBezTo>
                  <a:pt x="471" y="1123"/>
                  <a:pt x="482" y="1242"/>
                  <a:pt x="514" y="1198"/>
                </a:cubicBezTo>
                <a:cubicBezTo>
                  <a:pt x="546" y="1154"/>
                  <a:pt x="596" y="921"/>
                  <a:pt x="629" y="822"/>
                </a:cubicBezTo>
                <a:cubicBezTo>
                  <a:pt x="662" y="723"/>
                  <a:pt x="688" y="592"/>
                  <a:pt x="714" y="607"/>
                </a:cubicBezTo>
                <a:cubicBezTo>
                  <a:pt x="740" y="622"/>
                  <a:pt x="741" y="833"/>
                  <a:pt x="783" y="914"/>
                </a:cubicBezTo>
                <a:cubicBezTo>
                  <a:pt x="825" y="995"/>
                  <a:pt x="921" y="1120"/>
                  <a:pt x="967" y="1091"/>
                </a:cubicBezTo>
                <a:cubicBezTo>
                  <a:pt x="1013" y="1062"/>
                  <a:pt x="1029" y="843"/>
                  <a:pt x="1060" y="737"/>
                </a:cubicBezTo>
                <a:cubicBezTo>
                  <a:pt x="1091" y="631"/>
                  <a:pt x="1120" y="535"/>
                  <a:pt x="1152" y="453"/>
                </a:cubicBezTo>
                <a:cubicBezTo>
                  <a:pt x="1184" y="371"/>
                  <a:pt x="1218" y="229"/>
                  <a:pt x="1252" y="246"/>
                </a:cubicBezTo>
                <a:cubicBezTo>
                  <a:pt x="1286" y="263"/>
                  <a:pt x="1321" y="487"/>
                  <a:pt x="1359" y="553"/>
                </a:cubicBezTo>
                <a:cubicBezTo>
                  <a:pt x="1397" y="619"/>
                  <a:pt x="1456" y="699"/>
                  <a:pt x="1482" y="645"/>
                </a:cubicBezTo>
                <a:cubicBezTo>
                  <a:pt x="1508" y="591"/>
                  <a:pt x="1482" y="336"/>
                  <a:pt x="1513" y="230"/>
                </a:cubicBezTo>
                <a:cubicBezTo>
                  <a:pt x="1544" y="124"/>
                  <a:pt x="1628" y="0"/>
                  <a:pt x="1666" y="8"/>
                </a:cubicBezTo>
                <a:cubicBezTo>
                  <a:pt x="1704" y="16"/>
                  <a:pt x="1716" y="170"/>
                  <a:pt x="1743" y="277"/>
                </a:cubicBezTo>
                <a:cubicBezTo>
                  <a:pt x="1770" y="384"/>
                  <a:pt x="1728" y="628"/>
                  <a:pt x="1828" y="653"/>
                </a:cubicBezTo>
                <a:cubicBezTo>
                  <a:pt x="1928" y="678"/>
                  <a:pt x="2258" y="467"/>
                  <a:pt x="2342" y="43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it-IT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18747" y="3088780"/>
            <a:ext cx="11946" cy="33021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18747" y="6390952"/>
            <a:ext cx="45600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3606800" y="6296743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3888391" y="5898162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4354294" y="5630028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4663190" y="5028534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4931127" y="5185551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5397031" y="4803881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5548919" y="4161322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910719" y="4315922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6182070" y="3617803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559229" y="3699935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646052" y="2844800"/>
            <a:ext cx="3577047" cy="35244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72822" y="3149600"/>
            <a:ext cx="469231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97800" y="6421735"/>
            <a:ext cx="47481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X </a:t>
            </a:r>
            <a:endParaRPr lang="en-US" dirty="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207000" y="5681325"/>
            <a:ext cx="95570" cy="1352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25" name="Rectangle 24"/>
          <p:cNvSpPr/>
          <p:nvPr/>
        </p:nvSpPr>
        <p:spPr>
          <a:xfrm>
            <a:off x="7223099" y="5054600"/>
            <a:ext cx="250741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High prediction error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397032" y="5320826"/>
            <a:ext cx="1826067" cy="46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40" y="1854200"/>
            <a:ext cx="12343113" cy="5867400"/>
          </a:xfrm>
        </p:spPr>
        <p:txBody>
          <a:bodyPr vert="horz" lIns="120745" tIns="60373" rIns="120745" bIns="60373" rtlCol="0"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Underfitting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problem</a:t>
            </a:r>
            <a:r>
              <a:rPr lang="en-US" dirty="0"/>
              <a:t>: Model </a:t>
            </a:r>
            <a:r>
              <a:rPr lang="en-US" dirty="0" smtClean="0"/>
              <a:t>lacks the expressive power to capture target distribution (poor training and test error)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Simple linear model cannot capture target distribution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DC1D-17FE-47F4-A6A6-AD25D4C130EE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12</a:t>
            </a:fld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18747" y="3088781"/>
            <a:ext cx="11946" cy="33021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18747" y="6390953"/>
            <a:ext cx="45600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3606800" y="6296744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3888391" y="5898163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4354294" y="5630029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8007030" y="4718678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7103435" y="4061774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5397031" y="4368801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6197600" y="3691563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910719" y="4315923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6713390" y="3759201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7581409" y="4385619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646052" y="2844800"/>
            <a:ext cx="3770748" cy="35244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72822" y="3149601"/>
            <a:ext cx="469231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97800" y="6421736"/>
            <a:ext cx="47481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X </a:t>
            </a:r>
            <a:endParaRPr lang="en-US" dirty="0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130800" y="4956282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597400" y="5207001"/>
            <a:ext cx="95570" cy="13527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0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96534"/>
            <a:ext cx="12633960" cy="14816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Bias:</a:t>
            </a:r>
            <a:r>
              <a:rPr lang="en-US" sz="2800" dirty="0" smtClean="0"/>
              <a:t> Difference between average model prediction and true target value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Variance:</a:t>
            </a:r>
            <a:r>
              <a:rPr lang="en-US" sz="2800" dirty="0" smtClean="0"/>
              <a:t> Variation in predictions across different training data samples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1E88-5464-4769-AE4C-DE1D89E40E1C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13</a:t>
            </a:fld>
            <a:endParaRPr lang="en-US"/>
          </a:p>
        </p:txBody>
      </p:sp>
      <p:pic>
        <p:nvPicPr>
          <p:cNvPr id="1229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2921000"/>
            <a:ext cx="4800600" cy="449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92400" y="4364335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Underfitting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15122" y="3149600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Overfitting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96534"/>
            <a:ext cx="12633960" cy="56726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Simple models with small #parameters have high bias and low variance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</a:t>
            </a:r>
            <a:r>
              <a:rPr lang="en-US" dirty="0" smtClean="0"/>
              <a:t>.g. Linear models with few features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Reduce bias by increasing model complexity</a:t>
            </a:r>
            <a:r>
              <a:rPr lang="en-US" dirty="0"/>
              <a:t> </a:t>
            </a:r>
            <a:r>
              <a:rPr lang="en-US" dirty="0" smtClean="0"/>
              <a:t>(adding more features, decreasing regularization)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Complex models with large </a:t>
            </a:r>
            <a:r>
              <a:rPr lang="en-US" dirty="0"/>
              <a:t>#</a:t>
            </a:r>
            <a:r>
              <a:rPr lang="en-US" dirty="0" smtClean="0"/>
              <a:t>parameters have low bias and high variance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</a:t>
            </a:r>
            <a:r>
              <a:rPr lang="en-US" dirty="0" smtClean="0"/>
              <a:t>.g. Linear models with many sparse features, decision trees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Reduce variance by increasing training data and decreasing model complexity (feature selection, </a:t>
            </a:r>
            <a:r>
              <a:rPr lang="en-US" dirty="0"/>
              <a:t>aggressive regularization)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50E0-9EE0-494B-8F69-E427D9B2A692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Trade-off</a:t>
            </a:r>
            <a:endParaRPr lang="en-US" dirty="0"/>
          </a:p>
        </p:txBody>
      </p:sp>
      <p:pic>
        <p:nvPicPr>
          <p:cNvPr id="7" name="Content Placeholder 6" descr="Screen Shot 2013-04-06 at 6.2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6" t="16838" r="23462" b="19007"/>
          <a:stretch/>
        </p:blipFill>
        <p:spPr>
          <a:xfrm>
            <a:off x="3302000" y="2235200"/>
            <a:ext cx="6283077" cy="44285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F348-73FD-455C-A5C6-486AD1757794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0600" y="47498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Overfitting </a:t>
            </a:r>
            <a:r>
              <a:rPr lang="en-US" sz="1600" dirty="0">
                <a:latin typeface="Times New Roman"/>
                <a:cs typeface="Times New Roman"/>
              </a:rPr>
              <a:t>R</a:t>
            </a:r>
            <a:r>
              <a:rPr lang="en-US" sz="1600" dirty="0" smtClean="0">
                <a:latin typeface="Times New Roman"/>
                <a:cs typeface="Times New Roman"/>
              </a:rPr>
              <a:t>egion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1000" y="2311400"/>
            <a:ext cx="0" cy="3505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Machine Learning?</a:t>
            </a:r>
          </a:p>
          <a:p>
            <a:r>
              <a:rPr lang="en-GB" dirty="0"/>
              <a:t>Why </a:t>
            </a:r>
            <a:r>
              <a:rPr lang="en-GB" dirty="0" smtClean="0"/>
              <a:t>Learn?</a:t>
            </a:r>
            <a:endParaRPr lang="en-GB" dirty="0"/>
          </a:p>
          <a:p>
            <a:r>
              <a:rPr lang="en-GB" dirty="0"/>
              <a:t>Supervised </a:t>
            </a:r>
            <a:r>
              <a:rPr lang="en-GB" dirty="0" smtClean="0"/>
              <a:t>Learning: Key Concepts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Supervised Learning: Popular </a:t>
            </a:r>
            <a:r>
              <a:rPr lang="en-GB" b="1" dirty="0" smtClean="0">
                <a:solidFill>
                  <a:srgbClr val="FF0000"/>
                </a:solidFill>
              </a:rPr>
              <a:t>Methods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Unsupervised </a:t>
            </a:r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780A-53F5-4DF1-8D03-11B5A0578116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803D-3887-4421-A1DB-A87DD04122DF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3600" y="1879900"/>
                <a:ext cx="10896600" cy="5454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defTabSz="603728">
                  <a:lnSpc>
                    <a:spcPct val="90000"/>
                  </a:lnSpc>
                  <a:spcBef>
                    <a:spcPct val="20000"/>
                  </a:spcBef>
                  <a:buFont typeface="Arial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 important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class of models </a:t>
                </a:r>
                <a:r>
                  <a:rPr lang="en-US" dirty="0">
                    <a:solidFill>
                      <a:schemeClr val="tx1"/>
                    </a:solidFill>
                  </a:rPr>
                  <a:t>parameterized by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weights </a:t>
                </a:r>
                <a:r>
                  <a:rPr lang="en-US" i="1" dirty="0">
                    <a:solidFill>
                      <a:schemeClr val="tx1"/>
                    </a:solidFill>
                  </a:rPr>
                  <a:t>W</a:t>
                </a:r>
              </a:p>
              <a:p>
                <a:pPr lvl="1" defTabSz="603728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    </a:t>
                </a:r>
                <a:r>
                  <a:rPr lang="en-US" i="1" dirty="0">
                    <a:solidFill>
                      <a:schemeClr val="tx1"/>
                    </a:solidFill>
                  </a:rPr>
                  <a:t>F(X) =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/* </a:t>
                </a:r>
                <a:r>
                  <a:rPr lang="en-US" i="1" dirty="0">
                    <a:solidFill>
                      <a:schemeClr val="tx1"/>
                    </a:solidFill>
                  </a:rPr>
                  <a:t>W</a:t>
                </a:r>
                <a:r>
                  <a:rPr lang="en-US" dirty="0">
                    <a:solidFill>
                      <a:schemeClr val="tx1"/>
                    </a:solidFill>
                  </a:rPr>
                  <a:t> is a vector of feature weights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*/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 defTabSz="603728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rPr>
                  <a:t>Example: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sz="28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					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F(X)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i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 5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∙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age + 0.0003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+mn-ea"/>
                        <a:cs typeface="+mn-cs"/>
                      </a:rPr>
                      <m:t>∙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income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sz="2800" i="1" dirty="0" smtClean="0">
                    <a:solidFill>
                      <a:schemeClr val="tx1"/>
                    </a:solidFill>
                  </a:rPr>
                </a:br>
                <a:endParaRPr lang="en-US" sz="28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457200" indent="-457200" defTabSz="603728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rPr>
                  <a:t>Training: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Learn weights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that minimize loss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+mn-cs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457200" indent="-457200" defTabSz="603728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rPr>
                  <a:t>Prediction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981058" lvl="1" indent="-377330" defTabSz="603728">
                  <a:lnSpc>
                    <a:spcPct val="90000"/>
                  </a:lnSpc>
                  <a:spcBef>
                    <a:spcPct val="20000"/>
                  </a:spcBef>
                  <a:buFont typeface="Arial"/>
                  <a:buChar char="–"/>
                </a:pP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Regression: </a:t>
                </a:r>
                <a:r>
                  <a:rPr lang="en-US" sz="2800" i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Y=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+mn-cs"/>
                      </a:rPr>
                      <m:t>∙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</a:t>
                </a:r>
              </a:p>
              <a:p>
                <a:pPr marL="981058" lvl="1" indent="-377330" defTabSz="603728">
                  <a:lnSpc>
                    <a:spcPct val="90000"/>
                  </a:lnSpc>
                  <a:spcBef>
                    <a:spcPct val="20000"/>
                  </a:spcBef>
                  <a:buFont typeface="Arial"/>
                  <a:buChar char="–"/>
                </a:pP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Classification: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if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&gt; threshold </a:t>
                </a:r>
                <a:r>
                  <a:rPr lang="en-US" sz="2800" i="1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then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+1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else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-1</a:t>
                </a:r>
              </a:p>
              <a:p>
                <a:pPr marL="457200" indent="-457200" defTabSz="603728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rPr>
                  <a:t>Example:</a:t>
                </a:r>
              </a:p>
              <a:p>
                <a:pPr defTabSz="603728">
                  <a:lnSpc>
                    <a:spcPct val="90000"/>
                  </a:lnSpc>
                  <a:spcBef>
                    <a:spcPct val="20000"/>
                  </a:spcBef>
                  <a:buFont typeface="Arial"/>
                </a:pP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                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score = 5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+mn-cs"/>
                      </a:rPr>
                      <m:t>∙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age + 0.0003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income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;</a:t>
                </a:r>
              </a:p>
              <a:p>
                <a:pPr defTabSz="603728">
                  <a:lnSpc>
                    <a:spcPct val="90000"/>
                  </a:lnSpc>
                  <a:spcBef>
                    <a:spcPct val="20000"/>
                  </a:spcBef>
                  <a:buFont typeface="Arial"/>
                </a:pP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                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if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score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&gt; 0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then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return Prime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else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return NOT-Prime;</a:t>
                </a:r>
                <a:endParaRPr lang="en-US" sz="2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879900"/>
                <a:ext cx="10896600" cy="5454185"/>
              </a:xfrm>
              <a:prstGeom prst="rect">
                <a:avLst/>
              </a:prstGeom>
              <a:blipFill rotWithShape="1">
                <a:blip r:embed="rId2"/>
                <a:stretch>
                  <a:fillRect l="-1007" t="-1341" b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Models: Learning Algorithms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800" y="1896534"/>
                <a:ext cx="12725400" cy="623146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sz="4400" dirty="0">
                    <a:solidFill>
                      <a:srgbClr val="C00000"/>
                    </a:solidFill>
                    <a:sym typeface="Vista Sans OT Reg" charset="0"/>
                  </a:rPr>
                  <a:t>Goal:</a:t>
                </a:r>
                <a:r>
                  <a:rPr lang="en-US" sz="4400" b="1" dirty="0" smtClean="0"/>
                  <a:t> </a:t>
                </a:r>
                <a:r>
                  <a:rPr lang="en-US" sz="4400" dirty="0" smtClean="0"/>
                  <a:t>Compute weights </a:t>
                </a:r>
                <a:r>
                  <a:rPr lang="en-US" sz="4400" i="1" dirty="0" smtClean="0"/>
                  <a:t>W </a:t>
                </a:r>
                <a:r>
                  <a:rPr lang="en-US" sz="4400" dirty="0" smtClean="0"/>
                  <a:t>such that </a:t>
                </a:r>
                <a:r>
                  <a:rPr lang="en-US" sz="4400" i="1" dirty="0" smtClean="0"/>
                  <a:t>L=</a:t>
                </a:r>
                <a:r>
                  <a:rPr lang="en-US" sz="4400" i="1" dirty="0" err="1" smtClean="0"/>
                  <a:t>Σ</a:t>
                </a:r>
                <a:r>
                  <a:rPr lang="en-US" sz="4400" i="1" baseline="-25000" dirty="0" err="1" smtClean="0"/>
                  <a:t>iεD</a:t>
                </a:r>
                <a:r>
                  <a:rPr lang="en-US" sz="4400" i="1" baseline="-25000" dirty="0" smtClean="0"/>
                  <a:t> </a:t>
                </a:r>
                <a:r>
                  <a:rPr lang="en-US" sz="4400" i="1" dirty="0" smtClean="0"/>
                  <a:t>L(</a:t>
                </a:r>
                <a:r>
                  <a:rPr lang="en-US" sz="4400" i="1" dirty="0" err="1" smtClean="0"/>
                  <a:t>Y</a:t>
                </a:r>
                <a:r>
                  <a:rPr lang="en-US" sz="4400" i="1" baseline="-25000" dirty="0" err="1" smtClean="0"/>
                  <a:t>i</a:t>
                </a:r>
                <a:r>
                  <a:rPr lang="en-US" sz="4400" i="1" dirty="0" err="1" smtClean="0"/>
                  <a:t>,W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4400" i="1" dirty="0" smtClean="0"/>
                  <a:t>X</a:t>
                </a:r>
                <a:r>
                  <a:rPr lang="en-US" sz="4400" i="1" baseline="-25000" dirty="0" smtClean="0"/>
                  <a:t>i</a:t>
                </a:r>
                <a:r>
                  <a:rPr lang="en-US" sz="4400" i="1" dirty="0" smtClean="0"/>
                  <a:t>)</a:t>
                </a:r>
                <a:r>
                  <a:rPr lang="en-US" sz="4400" dirty="0" smtClean="0"/>
                  <a:t> is minimized</a:t>
                </a:r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sz="4400" dirty="0">
                    <a:solidFill>
                      <a:srgbClr val="C00000"/>
                    </a:solidFill>
                  </a:rPr>
                  <a:t>Batch Learning:  </a:t>
                </a:r>
                <a:r>
                  <a:rPr lang="en-US" sz="4400" dirty="0" smtClean="0"/>
                  <a:t>Each update is a computation over sum of contributions from all the data instances</a:t>
                </a:r>
              </a:p>
              <a:p>
                <a:pPr lvl="1"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sz="3600" b="1" dirty="0" smtClean="0"/>
                  <a:t>Gradient descent: </a:t>
                </a:r>
                <a:r>
                  <a:rPr lang="en-US" sz="3600" dirty="0" smtClean="0"/>
                  <a:t>In each iteration, update weights by gradient of overall loss function  (</a:t>
                </a:r>
                <a:r>
                  <a:rPr lang="en-US" sz="3600" i="1" dirty="0" smtClean="0"/>
                  <a:t>η </a:t>
                </a:r>
                <a:r>
                  <a:rPr lang="en-US" sz="3600" dirty="0" smtClean="0"/>
                  <a:t>is learning parameter)                             </a:t>
                </a:r>
              </a:p>
              <a:p>
                <a:pPr marL="150933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4000" dirty="0"/>
                  <a:t>	</a:t>
                </a:r>
                <a:r>
                  <a:rPr lang="en-US" sz="4000" dirty="0" smtClean="0"/>
                  <a:t>			                              </a:t>
                </a:r>
                <a:r>
                  <a:rPr lang="en-US" sz="4000" i="1" dirty="0" smtClean="0"/>
                  <a:t>W = W – η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4000" i="1" dirty="0" err="1" smtClean="0"/>
                  <a:t>dL</a:t>
                </a:r>
                <a:r>
                  <a:rPr lang="en-US" sz="4000" i="1" dirty="0" smtClean="0"/>
                  <a:t>/</a:t>
                </a:r>
                <a:r>
                  <a:rPr lang="en-US" sz="4000" i="1" dirty="0" err="1" smtClean="0"/>
                  <a:t>dW</a:t>
                </a:r>
                <a:endParaRPr lang="en-US" sz="4000" i="1" dirty="0" smtClean="0"/>
              </a:p>
              <a:p>
                <a:pPr lvl="1"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sz="3600" b="1" dirty="0" smtClean="0"/>
                  <a:t>BFGS and L-BFGS: </a:t>
                </a:r>
                <a:r>
                  <a:rPr lang="en-US" sz="3600" dirty="0"/>
                  <a:t>In each </a:t>
                </a:r>
                <a:r>
                  <a:rPr lang="en-US" sz="3600" dirty="0" smtClean="0"/>
                  <a:t>iteration, update </a:t>
                </a:r>
                <a:r>
                  <a:rPr lang="en-US" sz="3600" dirty="0"/>
                  <a:t>weights by product of (approximate) inverse of Hessian H </a:t>
                </a:r>
                <a:r>
                  <a:rPr lang="en-US" sz="3600" baseline="30000" dirty="0" smtClean="0"/>
                  <a:t> </a:t>
                </a:r>
                <a:r>
                  <a:rPr lang="en-US" sz="3600" dirty="0"/>
                  <a:t>and gradient of </a:t>
                </a:r>
                <a:r>
                  <a:rPr lang="en-US" sz="3600" dirty="0" smtClean="0"/>
                  <a:t>the overall loss function</a:t>
                </a:r>
                <a:endParaRPr lang="en-US" sz="3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4000" dirty="0"/>
                  <a:t>                            </a:t>
                </a:r>
                <a:r>
                  <a:rPr lang="en-US" sz="4000" dirty="0" smtClean="0"/>
                  <a:t>                                        </a:t>
                </a:r>
                <a:r>
                  <a:rPr lang="en-US" sz="4000" i="1" dirty="0" smtClean="0"/>
                  <a:t>W </a:t>
                </a:r>
                <a:r>
                  <a:rPr lang="en-US" sz="4000" i="1" dirty="0"/>
                  <a:t>= W – </a:t>
                </a:r>
                <a:r>
                  <a:rPr lang="en-US" sz="4000" i="1" dirty="0" smtClean="0"/>
                  <a:t>H</a:t>
                </a:r>
                <a:r>
                  <a:rPr lang="en-US" sz="4000" i="1" baseline="30000" dirty="0" smtClean="0"/>
                  <a:t>(-1)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4000" i="1" dirty="0" smtClean="0"/>
                  <a:t>dL/dW</a:t>
                </a:r>
                <a:endParaRPr lang="en-US" sz="4000" b="1" i="1" dirty="0" smtClean="0"/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sz="4400" dirty="0">
                    <a:solidFill>
                      <a:srgbClr val="C00000"/>
                    </a:solidFill>
                  </a:rPr>
                  <a:t>Online Learning: </a:t>
                </a:r>
                <a:r>
                  <a:rPr lang="en-US" sz="4400" dirty="0" smtClean="0"/>
                  <a:t>Each update looks at a single instance</a:t>
                </a:r>
                <a:r>
                  <a:rPr lang="en-US" sz="4400" dirty="0"/>
                  <a:t> </a:t>
                </a:r>
                <a:r>
                  <a:rPr lang="en-US" sz="4400" dirty="0" smtClean="0"/>
                  <a:t>(fast </a:t>
                </a:r>
                <a:r>
                  <a:rPr lang="en-US" sz="4400" dirty="0"/>
                  <a:t>d</a:t>
                </a:r>
                <a:r>
                  <a:rPr lang="en-US" sz="4400" dirty="0" smtClean="0"/>
                  <a:t>isk-based implementations) </a:t>
                </a:r>
                <a:endParaRPr lang="en-US" sz="4400" b="1" dirty="0" smtClean="0"/>
              </a:p>
              <a:p>
                <a:pPr lvl="1"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sz="3600" b="1" dirty="0" smtClean="0"/>
                  <a:t>Stochastic Gradient Descent (SGD): </a:t>
                </a:r>
                <a:r>
                  <a:rPr lang="en-US" sz="3600" dirty="0" smtClean="0"/>
                  <a:t>In each iteration, update weights by gradient of local loss function </a:t>
                </a:r>
                <a:r>
                  <a:rPr lang="en-US" sz="3600" i="1" dirty="0" smtClean="0"/>
                  <a:t>L</a:t>
                </a:r>
                <a:r>
                  <a:rPr lang="en-US" sz="3600" i="1" baseline="-25000" dirty="0" smtClean="0"/>
                  <a:t>i </a:t>
                </a:r>
                <a:r>
                  <a:rPr lang="en-US" sz="3600" i="1" dirty="0" smtClean="0"/>
                  <a:t>= L(</a:t>
                </a:r>
                <a:r>
                  <a:rPr lang="en-US" sz="3600" i="1" dirty="0" err="1" smtClean="0"/>
                  <a:t>Y</a:t>
                </a:r>
                <a:r>
                  <a:rPr lang="en-US" sz="3600" i="1" baseline="-25000" dirty="0" err="1" smtClean="0"/>
                  <a:t>i</a:t>
                </a:r>
                <a:r>
                  <a:rPr lang="en-US" sz="3600" i="1" dirty="0" err="1" smtClean="0"/>
                  <a:t>,W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3600" i="1" dirty="0" smtClean="0"/>
                  <a:t>X</a:t>
                </a:r>
                <a:r>
                  <a:rPr lang="en-US" sz="3600" i="1" baseline="-25000" dirty="0" smtClean="0"/>
                  <a:t>i</a:t>
                </a:r>
                <a:r>
                  <a:rPr lang="en-US" sz="3600" i="1" dirty="0"/>
                  <a:t>) </a:t>
                </a:r>
                <a:r>
                  <a:rPr lang="en-US" sz="3600" dirty="0" smtClean="0"/>
                  <a:t>for single example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4000" dirty="0" smtClean="0"/>
                  <a:t>                                                                     </a:t>
                </a:r>
                <a:r>
                  <a:rPr lang="en-US" sz="4000" i="1" dirty="0" smtClean="0"/>
                  <a:t>W </a:t>
                </a:r>
                <a:r>
                  <a:rPr lang="en-US" sz="4000" i="1" dirty="0"/>
                  <a:t>= W – </a:t>
                </a:r>
                <a:r>
                  <a:rPr lang="en-US" sz="4000" i="1" dirty="0" smtClean="0"/>
                  <a:t>η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4000" i="1" dirty="0" err="1" smtClean="0"/>
                  <a:t>dL</a:t>
                </a:r>
                <a:r>
                  <a:rPr lang="en-US" sz="4000" i="1" baseline="-25000" dirty="0" err="1" smtClean="0"/>
                  <a:t>i</a:t>
                </a:r>
                <a:r>
                  <a:rPr lang="en-US" sz="4000" i="1" dirty="0" smtClean="0"/>
                  <a:t>/</a:t>
                </a:r>
                <a:r>
                  <a:rPr lang="en-US" sz="4000" i="1" dirty="0" err="1" smtClean="0"/>
                  <a:t>dW</a:t>
                </a:r>
                <a:r>
                  <a:rPr lang="en-US" sz="4000" i="1" dirty="0"/>
                  <a:t/>
                </a:r>
                <a:br>
                  <a:rPr lang="en-US" sz="4000" i="1" dirty="0"/>
                </a:br>
                <a:endParaRPr lang="en-US" sz="40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1896534"/>
                <a:ext cx="12725400" cy="6231466"/>
              </a:xfrm>
              <a:blipFill rotWithShape="1">
                <a:blip r:embed="rId3"/>
                <a:stretch>
                  <a:fillRect l="-431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2539-62BF-454E-9751-15FCC30A0226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700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Models: Regularization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896534"/>
            <a:ext cx="12100560" cy="53641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Regularization prevents </a:t>
            </a:r>
            <a:r>
              <a:rPr lang="en-US" dirty="0" err="1" smtClean="0"/>
              <a:t>overfitting</a:t>
            </a:r>
            <a:r>
              <a:rPr lang="en-US" dirty="0" smtClean="0"/>
              <a:t> in linear models by penalizing large weight values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regularization</a:t>
            </a:r>
            <a:r>
              <a:rPr lang="en-US" dirty="0" smtClean="0"/>
              <a:t>: Add a term          to loss function </a:t>
            </a:r>
            <a:r>
              <a:rPr lang="en-US" i="1" dirty="0" smtClean="0"/>
              <a:t>L</a:t>
            </a:r>
          </a:p>
          <a:p>
            <a:pPr lvl="1"/>
            <a:r>
              <a:rPr lang="en-US" dirty="0" smtClean="0"/>
              <a:t>Aggressively reduces number of non-zero weights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regularization</a:t>
            </a:r>
            <a:r>
              <a:rPr lang="en-US" dirty="0" smtClean="0"/>
              <a:t>: Add a term           to loss function </a:t>
            </a:r>
            <a:r>
              <a:rPr lang="en-US" i="1" dirty="0" smtClean="0"/>
              <a:t>L</a:t>
            </a:r>
          </a:p>
          <a:p>
            <a:pPr lvl="1"/>
            <a:r>
              <a:rPr lang="en-US" dirty="0" smtClean="0"/>
              <a:t>Less aggressive in forcing weight values to zero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0D8D-85DC-4924-AC0A-30EF21088D5A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17099"/>
              </p:ext>
            </p:extLst>
          </p:nvPr>
        </p:nvGraphicFramePr>
        <p:xfrm>
          <a:off x="7445375" y="3810000"/>
          <a:ext cx="1238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3" imgW="495000" imgH="253800" progId="Equation.3">
                  <p:embed/>
                </p:oleObj>
              </mc:Choice>
              <mc:Fallback>
                <p:oleObj name="Equation" r:id="rId3" imgW="4950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75" y="3810000"/>
                        <a:ext cx="123825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828891"/>
              </p:ext>
            </p:extLst>
          </p:nvPr>
        </p:nvGraphicFramePr>
        <p:xfrm>
          <a:off x="7473950" y="5638800"/>
          <a:ext cx="1333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5" imgW="533160" imgH="253800" progId="Equation.3">
                  <p:embed/>
                </p:oleObj>
              </mc:Choice>
              <mc:Fallback>
                <p:oleObj name="Equation" r:id="rId5" imgW="533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3950" y="5638800"/>
                        <a:ext cx="13335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9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896534"/>
            <a:ext cx="11704320" cy="590126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What is Machine Learning?</a:t>
            </a:r>
          </a:p>
          <a:p>
            <a:r>
              <a:rPr lang="en-GB" dirty="0" smtClean="0"/>
              <a:t>Why Learn?</a:t>
            </a:r>
          </a:p>
          <a:p>
            <a:r>
              <a:rPr lang="en-GB" dirty="0" smtClean="0"/>
              <a:t>Supervised Learning: Key Concepts</a:t>
            </a:r>
          </a:p>
          <a:p>
            <a:pPr lvl="1"/>
            <a:r>
              <a:rPr lang="en-GB" dirty="0" smtClean="0"/>
              <a:t> Types of Supervised Learning, Loss functions</a:t>
            </a:r>
          </a:p>
          <a:p>
            <a:pPr lvl="1"/>
            <a:r>
              <a:rPr lang="en-GB" dirty="0" err="1" smtClean="0"/>
              <a:t>Overfitting</a:t>
            </a:r>
            <a:r>
              <a:rPr lang="en-GB" dirty="0" smtClean="0"/>
              <a:t>, </a:t>
            </a:r>
            <a:r>
              <a:rPr lang="en-GB" dirty="0" err="1" smtClean="0"/>
              <a:t>underfitting</a:t>
            </a:r>
            <a:r>
              <a:rPr lang="en-GB" dirty="0" smtClean="0"/>
              <a:t>, </a:t>
            </a:r>
            <a:r>
              <a:rPr lang="en-GB" dirty="0"/>
              <a:t>Bias-Variance </a:t>
            </a:r>
            <a:r>
              <a:rPr lang="en-GB" dirty="0" smtClean="0"/>
              <a:t>Trade-off</a:t>
            </a:r>
          </a:p>
          <a:p>
            <a:r>
              <a:rPr lang="en-GB" dirty="0" smtClean="0"/>
              <a:t>Supervised Learning: Popular Methods</a:t>
            </a:r>
          </a:p>
          <a:p>
            <a:pPr lvl="1"/>
            <a:r>
              <a:rPr lang="en-GB" dirty="0" smtClean="0"/>
              <a:t>Linear models </a:t>
            </a:r>
          </a:p>
          <a:p>
            <a:pPr lvl="1"/>
            <a:r>
              <a:rPr lang="en-GB" dirty="0" smtClean="0"/>
              <a:t>Decision Trees and Random Forests </a:t>
            </a:r>
          </a:p>
          <a:p>
            <a:pPr lvl="1"/>
            <a:r>
              <a:rPr lang="en-GB" dirty="0" smtClean="0"/>
              <a:t>K-NN Prediction</a:t>
            </a:r>
          </a:p>
          <a:p>
            <a:pPr lvl="1"/>
            <a:r>
              <a:rPr lang="en-GB" dirty="0" smtClean="0"/>
              <a:t>Neural networks</a:t>
            </a:r>
          </a:p>
          <a:p>
            <a:pPr lvl="1"/>
            <a:r>
              <a:rPr lang="en-GB" dirty="0" smtClean="0"/>
              <a:t>Bayesian learning</a:t>
            </a:r>
            <a:endParaRPr lang="en-GB" dirty="0"/>
          </a:p>
          <a:p>
            <a:r>
              <a:rPr lang="en-GB" dirty="0" smtClean="0"/>
              <a:t>Unsupervised Learning</a:t>
            </a:r>
          </a:p>
          <a:p>
            <a:pPr lvl="1"/>
            <a:r>
              <a:rPr lang="en-GB" dirty="0" smtClean="0"/>
              <a:t>K-means clustering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2624-00D8-433C-96BF-0B585FEF2111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</a:t>
            </a:r>
            <a:endParaRPr lang="en-US" dirty="0"/>
          </a:p>
        </p:txBody>
      </p:sp>
      <p:pic>
        <p:nvPicPr>
          <p:cNvPr id="5" name="Content Placeholder 4" descr="Screen Shot 2013-02-07 at 12.54.1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2" t="32251" r="26352" b="27295"/>
          <a:stretch/>
        </p:blipFill>
        <p:spPr>
          <a:xfrm>
            <a:off x="650241" y="1715912"/>
            <a:ext cx="9163567" cy="4846695"/>
          </a:xfrm>
        </p:spPr>
      </p:pic>
      <p:sp>
        <p:nvSpPr>
          <p:cNvPr id="6" name="TextBox 5"/>
          <p:cNvSpPr txBox="1"/>
          <p:nvPr/>
        </p:nvSpPr>
        <p:spPr>
          <a:xfrm>
            <a:off x="325120" y="6683022"/>
            <a:ext cx="11704320" cy="986274"/>
          </a:xfrm>
          <a:prstGeom prst="rect">
            <a:avLst/>
          </a:prstGeom>
          <a:noFill/>
        </p:spPr>
        <p:txBody>
          <a:bodyPr wrap="square" lIns="120756" tIns="60378" rIns="120756" bIns="60378" rtlCol="0">
            <a:spAutoFit/>
          </a:bodyPr>
          <a:lstStyle/>
          <a:p>
            <a:pPr>
              <a:spcBef>
                <a:spcPts val="528"/>
              </a:spcBef>
            </a:pPr>
            <a:r>
              <a:rPr lang="en-US" sz="2600" dirty="0">
                <a:solidFill>
                  <a:srgbClr val="800000"/>
                </a:solidFill>
              </a:rPr>
              <a:t>Classification Trees</a:t>
            </a:r>
            <a:r>
              <a:rPr lang="en-US" sz="2600" dirty="0"/>
              <a:t>:  Leaf nodes associated with class label</a:t>
            </a:r>
          </a:p>
          <a:p>
            <a:pPr>
              <a:spcBef>
                <a:spcPts val="528"/>
              </a:spcBef>
            </a:pPr>
            <a:r>
              <a:rPr lang="en-US" sz="2600" dirty="0">
                <a:solidFill>
                  <a:srgbClr val="800000"/>
                </a:solidFill>
              </a:rPr>
              <a:t>Regression Trees: </a:t>
            </a:r>
            <a:r>
              <a:rPr lang="en-US" sz="2600" dirty="0"/>
              <a:t>Leaf nodes associated with numeric values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594D-5D94-42D0-B68F-D16DC66B44B2}" type="datetime1">
              <a:rPr lang="en-US" smtClean="0"/>
              <a:t>7/11/2013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471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/>
              <a:t>Decision Trees: </a:t>
            </a:r>
            <a:r>
              <a:rPr lang="en-US" sz="4800" dirty="0"/>
              <a:t> </a:t>
            </a:r>
            <a:r>
              <a:rPr lang="en-US" sz="4800" dirty="0" smtClean="0"/>
              <a:t>Learning &amp; Prediction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1896534"/>
                <a:ext cx="11704320" cy="58250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solidFill>
                      <a:srgbClr val="C00000"/>
                    </a:solidFill>
                  </a:rPr>
                  <a:t>Learning (Tree Induction)</a:t>
                </a:r>
              </a:p>
              <a:p>
                <a:r>
                  <a:rPr lang="en-US" sz="3200" dirty="0" smtClean="0"/>
                  <a:t>Split nodes top-down using greedy strategy</a:t>
                </a:r>
              </a:p>
              <a:p>
                <a:r>
                  <a:rPr lang="en-US" sz="3200" dirty="0" smtClean="0"/>
                  <a:t>To split node, select attribute-value pair (</a:t>
                </a:r>
                <a:r>
                  <a:rPr lang="en-US" sz="3200" i="1" dirty="0" smtClean="0"/>
                  <a:t>X</a:t>
                </a:r>
                <a:r>
                  <a:rPr lang="en-US" sz="3200" i="1" baseline="-25000" dirty="0" smtClean="0"/>
                  <a:t>i</a:t>
                </a:r>
                <a:r>
                  <a:rPr lang="en-US" sz="3200" i="1" dirty="0" smtClean="0"/>
                  <a:t>, v</a:t>
                </a:r>
                <a:r>
                  <a:rPr lang="en-US" sz="3200" dirty="0" smtClean="0"/>
                  <a:t>) that maximizes purity</a:t>
                </a:r>
              </a:p>
              <a:p>
                <a:pPr lvl="1"/>
                <a:r>
                  <a:rPr lang="en-US" sz="2700" dirty="0" smtClean="0"/>
                  <a:t>Example purity criteria: Entropy, </a:t>
                </a:r>
                <a:r>
                  <a:rPr lang="en-US" sz="2700" dirty="0" err="1" smtClean="0"/>
                  <a:t>Gini</a:t>
                </a:r>
                <a:r>
                  <a:rPr lang="en-US" sz="2700" dirty="0" smtClean="0"/>
                  <a:t>-index, Variance</a:t>
                </a:r>
              </a:p>
              <a:p>
                <a:pPr marL="603728" lvl="1" indent="0">
                  <a:buNone/>
                </a:pPr>
                <a:r>
                  <a:rPr lang="en-US" sz="2700" dirty="0" smtClean="0"/>
                  <a:t>         Entropy  = </a:t>
                </a:r>
                <a:r>
                  <a:rPr lang="en-US" sz="2700" i="1" dirty="0" smtClean="0"/>
                  <a:t>-</a:t>
                </a:r>
                <a:r>
                  <a:rPr lang="en-US" sz="2700" i="1" dirty="0" err="1" smtClean="0"/>
                  <a:t>Σ</a:t>
                </a:r>
                <a:r>
                  <a:rPr lang="en-US" sz="2700" i="1" baseline="-25000" dirty="0" err="1" smtClean="0"/>
                  <a:t>c</a:t>
                </a:r>
                <a:r>
                  <a:rPr lang="en-US" sz="2700" i="1" dirty="0" err="1" smtClean="0"/>
                  <a:t>p</a:t>
                </a:r>
                <a:r>
                  <a:rPr lang="en-US" sz="2700" i="1" baseline="-25000" dirty="0" err="1" smtClean="0"/>
                  <a:t>c</a:t>
                </a:r>
                <a14:m>
                  <m:oMath xmlns:m="http://schemas.openxmlformats.org/officeDocument/2006/math">
                    <m:r>
                      <a:rPr lang="en-US" sz="27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700" i="1" dirty="0" smtClean="0"/>
                  <a:t>log p</a:t>
                </a:r>
                <a:r>
                  <a:rPr lang="en-US" sz="2700" i="1" baseline="-25000" dirty="0" smtClean="0"/>
                  <a:t>c</a:t>
                </a:r>
                <a:r>
                  <a:rPr lang="en-US" sz="2700" i="1" dirty="0" smtClean="0"/>
                  <a:t>  </a:t>
                </a:r>
                <a:r>
                  <a:rPr lang="en-US" sz="2700" dirty="0" smtClean="0"/>
                  <a:t>/* </a:t>
                </a:r>
                <a:r>
                  <a:rPr lang="en-US" sz="2700" i="1" dirty="0" smtClean="0"/>
                  <a:t>p</a:t>
                </a:r>
                <a:r>
                  <a:rPr lang="en-US" sz="2700" i="1" baseline="-25000" dirty="0" smtClean="0"/>
                  <a:t>c</a:t>
                </a:r>
                <a:r>
                  <a:rPr lang="en-US" sz="2700" baseline="-25000" dirty="0" smtClean="0"/>
                  <a:t> </a:t>
                </a:r>
                <a:r>
                  <a:rPr lang="en-US" sz="2700" dirty="0"/>
                  <a:t>is fraction of examples with class label </a:t>
                </a:r>
                <a:r>
                  <a:rPr lang="en-US" sz="2700" i="1" dirty="0" smtClean="0"/>
                  <a:t>c</a:t>
                </a:r>
                <a:r>
                  <a:rPr lang="en-US" sz="2700" dirty="0" smtClean="0"/>
                  <a:t> */</a:t>
                </a:r>
              </a:p>
              <a:p>
                <a:r>
                  <a:rPr lang="en-US" sz="3200" dirty="0" smtClean="0"/>
                  <a:t>Push training examples into child nodes (</a:t>
                </a:r>
                <a:r>
                  <a:rPr lang="en-US" sz="3200" i="1" dirty="0" smtClean="0"/>
                  <a:t>X</a:t>
                </a:r>
                <a:r>
                  <a:rPr lang="en-US" sz="3200" i="1" baseline="-25000" dirty="0" smtClean="0"/>
                  <a:t>i </a:t>
                </a:r>
                <a:r>
                  <a:rPr lang="en-US" sz="3200" i="1" dirty="0" smtClean="0"/>
                  <a:t>&lt; v </a:t>
                </a:r>
                <a:r>
                  <a:rPr lang="en-US" sz="3200" dirty="0" smtClean="0">
                    <a:sym typeface="Wingdings" pitchFamily="2" charset="2"/>
                  </a:rPr>
                  <a:t> left, </a:t>
                </a:r>
                <a:r>
                  <a:rPr lang="en-US" sz="3200" i="1" dirty="0" smtClean="0">
                    <a:sym typeface="Wingdings" pitchFamily="2" charset="2"/>
                  </a:rPr>
                  <a:t>X</a:t>
                </a:r>
                <a:r>
                  <a:rPr lang="en-US" sz="3200" i="1" baseline="-25000" dirty="0" smtClean="0">
                    <a:sym typeface="Wingdings" pitchFamily="2" charset="2"/>
                  </a:rPr>
                  <a:t>i</a:t>
                </a:r>
                <a:r>
                  <a:rPr lang="en-US" sz="3200" i="1" dirty="0" smtClean="0">
                    <a:sym typeface="Wingdings" pitchFamily="2" charset="2"/>
                  </a:rPr>
                  <a:t> &gt; v </a:t>
                </a:r>
                <a:r>
                  <a:rPr lang="en-US" sz="3200" dirty="0" smtClean="0">
                    <a:sym typeface="Wingdings" pitchFamily="2" charset="2"/>
                  </a:rPr>
                  <a:t> right)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Prediction</a:t>
                </a:r>
              </a:p>
              <a:p>
                <a:r>
                  <a:rPr lang="en-US" sz="3200" dirty="0" smtClean="0"/>
                  <a:t>Follow path from root to leaf such that new example </a:t>
                </a:r>
                <a:r>
                  <a:rPr lang="en-US" sz="3200" i="1" dirty="0" smtClean="0"/>
                  <a:t>X</a:t>
                </a:r>
                <a:r>
                  <a:rPr lang="en-US" sz="3200" dirty="0" smtClean="0"/>
                  <a:t> satisfies split conditions along path</a:t>
                </a:r>
              </a:p>
              <a:p>
                <a:pPr lvl="1"/>
                <a:r>
                  <a:rPr lang="en-US" sz="2700" dirty="0" smtClean="0"/>
                  <a:t>Classification: majority class label in leaf</a:t>
                </a:r>
              </a:p>
              <a:p>
                <a:pPr lvl="1"/>
                <a:r>
                  <a:rPr lang="en-US" sz="2700" dirty="0" smtClean="0"/>
                  <a:t>Regression: mean label value in leaf</a:t>
                </a:r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1896534"/>
                <a:ext cx="11704320" cy="5825066"/>
              </a:xfrm>
              <a:blipFill rotWithShape="1">
                <a:blip r:embed="rId2"/>
                <a:stretch>
                  <a:fillRect l="-990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B4E6-6D8F-4089-9097-EEA1190BCB71}" type="datetime1">
              <a:rPr lang="en-US" smtClean="0"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196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Decision Trees: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sz="2600" dirty="0">
                <a:solidFill>
                  <a:srgbClr val="008000"/>
                </a:solidFill>
              </a:rPr>
              <a:t>Extremely fast at classifying new instances </a:t>
            </a:r>
          </a:p>
          <a:p>
            <a:pPr>
              <a:buFont typeface="Wingdings" charset="2"/>
              <a:buChar char="ü"/>
            </a:pPr>
            <a:r>
              <a:rPr lang="en-US" sz="2600" dirty="0">
                <a:solidFill>
                  <a:srgbClr val="008000"/>
                </a:solidFill>
              </a:rPr>
              <a:t>Easy to interpret for small-sized trees </a:t>
            </a:r>
          </a:p>
          <a:p>
            <a:pPr>
              <a:buFont typeface="Wingdings" charset="2"/>
              <a:buChar char="ü"/>
            </a:pPr>
            <a:r>
              <a:rPr lang="en-US" sz="2600" dirty="0">
                <a:solidFill>
                  <a:srgbClr val="008000"/>
                </a:solidFill>
              </a:rPr>
              <a:t>Can capture complex non-linear behavior using conjunctions over  attributes (Feature engineering effort is </a:t>
            </a:r>
            <a:r>
              <a:rPr lang="en-US" sz="2600" dirty="0" smtClean="0">
                <a:solidFill>
                  <a:srgbClr val="008000"/>
                </a:solidFill>
              </a:rPr>
              <a:t>minimal)</a:t>
            </a:r>
            <a:endParaRPr lang="en-US" sz="2600" dirty="0">
              <a:solidFill>
                <a:srgbClr val="008000"/>
              </a:solidFill>
            </a:endParaRPr>
          </a:p>
          <a:p>
            <a:pPr>
              <a:buFont typeface="Wingdings" charset="2"/>
              <a:buChar char="ü"/>
            </a:pPr>
            <a:endParaRPr lang="en-US" sz="2600" dirty="0">
              <a:solidFill>
                <a:srgbClr val="008000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sz="2600" dirty="0">
                <a:solidFill>
                  <a:srgbClr val="800000"/>
                </a:solidFill>
              </a:rPr>
              <a:t>Decision boundaries are rectilinear </a:t>
            </a:r>
          </a:p>
          <a:p>
            <a:pPr>
              <a:buFont typeface="Wingdings" charset="2"/>
              <a:buChar char="²"/>
            </a:pPr>
            <a:r>
              <a:rPr lang="en-US" sz="2600" dirty="0">
                <a:solidFill>
                  <a:srgbClr val="800000"/>
                </a:solidFill>
              </a:rPr>
              <a:t>High variance, i.e., small variations in the data can </a:t>
            </a:r>
            <a:r>
              <a:rPr lang="en-US" sz="2600" dirty="0" smtClean="0">
                <a:solidFill>
                  <a:srgbClr val="800000"/>
                </a:solidFill>
              </a:rPr>
              <a:t>generate </a:t>
            </a:r>
            <a:r>
              <a:rPr lang="en-US" sz="2600" dirty="0">
                <a:solidFill>
                  <a:srgbClr val="800000"/>
                </a:solidFill>
              </a:rPr>
              <a:t>very different </a:t>
            </a:r>
            <a:r>
              <a:rPr lang="en-US" sz="2600" dirty="0" smtClean="0">
                <a:solidFill>
                  <a:srgbClr val="800000"/>
                </a:solidFill>
              </a:rPr>
              <a:t> </a:t>
            </a:r>
            <a:r>
              <a:rPr lang="en-US" sz="2600" dirty="0">
                <a:solidFill>
                  <a:srgbClr val="800000"/>
                </a:solidFill>
              </a:rPr>
              <a:t>trees </a:t>
            </a:r>
          </a:p>
          <a:p>
            <a:pPr>
              <a:buFont typeface="Wingdings" charset="2"/>
              <a:buChar char="²"/>
            </a:pPr>
            <a:r>
              <a:rPr lang="en-US" sz="2600" dirty="0">
                <a:solidFill>
                  <a:srgbClr val="800000"/>
                </a:solidFill>
              </a:rPr>
              <a:t>Very susceptible to </a:t>
            </a:r>
            <a:r>
              <a:rPr lang="en-US" sz="2600" dirty="0" err="1" smtClean="0">
                <a:solidFill>
                  <a:srgbClr val="800000"/>
                </a:solidFill>
              </a:rPr>
              <a:t>overfitting</a:t>
            </a:r>
            <a:r>
              <a:rPr lang="en-US" sz="2600" dirty="0">
                <a:solidFill>
                  <a:srgbClr val="800000"/>
                </a:solidFill>
              </a:rPr>
              <a:t>, i.e., large trees  learn patterns in noise </a:t>
            </a:r>
            <a:r>
              <a:rPr lang="en-US" sz="2600" dirty="0">
                <a:solidFill>
                  <a:srgbClr val="800000"/>
                </a:solidFill>
                <a:sym typeface="Wingdings"/>
              </a:rPr>
              <a:t> training error keeps going down, but test error goes </a:t>
            </a:r>
            <a:r>
              <a:rPr lang="en-US" sz="2600" dirty="0" smtClean="0">
                <a:solidFill>
                  <a:srgbClr val="800000"/>
                </a:solidFill>
                <a:sym typeface="Wingdings"/>
              </a:rPr>
              <a:t>up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467" y="6590978"/>
            <a:ext cx="11751733" cy="614378"/>
          </a:xfrm>
          <a:prstGeom prst="rect">
            <a:avLst/>
          </a:prstGeom>
          <a:noFill/>
        </p:spPr>
        <p:txBody>
          <a:bodyPr wrap="square" lIns="120756" tIns="60378" rIns="120756" bIns="60378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Problems  can be fixed </a:t>
            </a:r>
            <a:r>
              <a:rPr lang="en-US" sz="3200" b="1" dirty="0" smtClean="0">
                <a:solidFill>
                  <a:srgbClr val="C00000"/>
                </a:solidFill>
              </a:rPr>
              <a:t>by using “Ensembles of Trees” </a:t>
            </a:r>
            <a:r>
              <a:rPr lang="en-US" sz="32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AB9-F228-40AF-823D-1D83445EC624}" type="datetime1">
              <a:rPr lang="en-US" smtClean="0"/>
              <a:t>7/11/2013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408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5"/>
          <p:cNvSpPr>
            <a:spLocks noGrp="1"/>
          </p:cNvSpPr>
          <p:nvPr>
            <p:ph type="title"/>
          </p:nvPr>
        </p:nvSpPr>
        <p:spPr>
          <a:xfrm>
            <a:off x="0" y="270933"/>
            <a:ext cx="11704320" cy="1354667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sl-SI" dirty="0" smtClean="0"/>
              <a:t>Random Forest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52160" y="2006600"/>
            <a:ext cx="4051667" cy="685800"/>
            <a:chOff x="4802433" y="1778000"/>
            <a:chExt cx="4051667" cy="685800"/>
          </a:xfrm>
        </p:grpSpPr>
        <p:sp>
          <p:nvSpPr>
            <p:cNvPr id="28768" name="Rectangle 6"/>
            <p:cNvSpPr>
              <a:spLocks noChangeArrowheads="1"/>
            </p:cNvSpPr>
            <p:nvPr/>
          </p:nvSpPr>
          <p:spPr bwMode="auto">
            <a:xfrm>
              <a:off x="4802433" y="1778000"/>
              <a:ext cx="4051667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8677" name="Text Box 4"/>
            <p:cNvSpPr txBox="1">
              <a:spLocks noChangeArrowheads="1"/>
            </p:cNvSpPr>
            <p:nvPr/>
          </p:nvSpPr>
          <p:spPr bwMode="auto">
            <a:xfrm>
              <a:off x="5538555" y="1854200"/>
              <a:ext cx="23469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</a:rPr>
                <a:t>Training 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</a:rPr>
                <a:t>Data  D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3073401" y="4902200"/>
            <a:ext cx="96774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sl-SI" dirty="0"/>
          </a:p>
        </p:txBody>
      </p:sp>
      <p:sp>
        <p:nvSpPr>
          <p:cNvPr id="28693" name="TextBox 87"/>
          <p:cNvSpPr txBox="1">
            <a:spLocks noChangeArrowheads="1"/>
          </p:cNvSpPr>
          <p:nvPr/>
        </p:nvSpPr>
        <p:spPr bwMode="auto">
          <a:xfrm>
            <a:off x="11303000" y="6578600"/>
            <a:ext cx="1366080" cy="4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ctr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ctr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ctr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ctr" eaLnBrk="0" hangingPunct="0">
              <a:defRPr sz="1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sl-SI" sz="2100" dirty="0">
                <a:solidFill>
                  <a:srgbClr val="FF0000"/>
                </a:solidFill>
                <a:latin typeface="Calibri" pitchFamily="34" charset="0"/>
              </a:rPr>
              <a:t>ENSEMBLE</a:t>
            </a:r>
          </a:p>
        </p:txBody>
      </p:sp>
      <p:grpSp>
        <p:nvGrpSpPr>
          <p:cNvPr id="28694" name="Group 147"/>
          <p:cNvGrpSpPr>
            <a:grpSpLocks/>
          </p:cNvGrpSpPr>
          <p:nvPr/>
        </p:nvGrpSpPr>
        <p:grpSpPr bwMode="auto">
          <a:xfrm>
            <a:off x="3530600" y="5092700"/>
            <a:ext cx="990599" cy="990600"/>
            <a:chOff x="1447800" y="5791200"/>
            <a:chExt cx="1143000" cy="1066800"/>
          </a:xfrm>
        </p:grpSpPr>
        <p:grpSp>
          <p:nvGrpSpPr>
            <p:cNvPr id="28725" name="Group 134"/>
            <p:cNvGrpSpPr>
              <a:grpSpLocks/>
            </p:cNvGrpSpPr>
            <p:nvPr/>
          </p:nvGrpSpPr>
          <p:grpSpPr bwMode="auto">
            <a:xfrm>
              <a:off x="1524000" y="5791200"/>
              <a:ext cx="990600" cy="914400"/>
              <a:chOff x="1066800" y="5334000"/>
              <a:chExt cx="990600" cy="9144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668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5240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7526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2954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cxnSp>
            <p:nvCxnSpPr>
              <p:cNvPr id="140" name="Straight Connector 139"/>
              <p:cNvCxnSpPr>
                <a:stCxn id="137" idx="0"/>
              </p:cNvCxnSpPr>
              <p:nvPr/>
            </p:nvCxnSpPr>
            <p:spPr>
              <a:xfrm rot="16200000" flipV="1">
                <a:off x="14097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endCxn id="136" idx="0"/>
              </p:cNvCxnSpPr>
              <p:nvPr/>
            </p:nvCxnSpPr>
            <p:spPr>
              <a:xfrm rot="5400000">
                <a:off x="11811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37" idx="2"/>
                <a:endCxn id="139" idx="0"/>
              </p:cNvCxnSpPr>
              <p:nvPr/>
            </p:nvCxnSpPr>
            <p:spPr>
              <a:xfrm rot="5400000">
                <a:off x="14097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7" idx="2"/>
                <a:endCxn id="138" idx="0"/>
              </p:cNvCxnSpPr>
              <p:nvPr/>
            </p:nvCxnSpPr>
            <p:spPr>
              <a:xfrm rot="16200000" flipH="1">
                <a:off x="16383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1447800" y="5791200"/>
              <a:ext cx="1143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sl-SI" dirty="0"/>
            </a:p>
          </p:txBody>
        </p:sp>
      </p:grpSp>
      <p:grpSp>
        <p:nvGrpSpPr>
          <p:cNvPr id="28695" name="Group 149"/>
          <p:cNvGrpSpPr>
            <a:grpSpLocks/>
          </p:cNvGrpSpPr>
          <p:nvPr/>
        </p:nvGrpSpPr>
        <p:grpSpPr bwMode="auto">
          <a:xfrm>
            <a:off x="5069840" y="5092700"/>
            <a:ext cx="990599" cy="990600"/>
            <a:chOff x="1447800" y="5791200"/>
            <a:chExt cx="1143000" cy="1066800"/>
          </a:xfrm>
        </p:grpSpPr>
        <p:grpSp>
          <p:nvGrpSpPr>
            <p:cNvPr id="28715" name="Group 150"/>
            <p:cNvGrpSpPr>
              <a:grpSpLocks/>
            </p:cNvGrpSpPr>
            <p:nvPr/>
          </p:nvGrpSpPr>
          <p:grpSpPr bwMode="auto">
            <a:xfrm>
              <a:off x="1524000" y="5791200"/>
              <a:ext cx="990600" cy="914400"/>
              <a:chOff x="1066800" y="5334000"/>
              <a:chExt cx="990600" cy="91440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0668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240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526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2954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cxnSp>
            <p:nvCxnSpPr>
              <p:cNvPr id="157" name="Straight Connector 156"/>
              <p:cNvCxnSpPr>
                <a:stCxn id="154" idx="0"/>
              </p:cNvCxnSpPr>
              <p:nvPr/>
            </p:nvCxnSpPr>
            <p:spPr>
              <a:xfrm rot="16200000" flipV="1">
                <a:off x="14097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endCxn id="153" idx="0"/>
              </p:cNvCxnSpPr>
              <p:nvPr/>
            </p:nvCxnSpPr>
            <p:spPr>
              <a:xfrm rot="5400000">
                <a:off x="11811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154" idx="2"/>
                <a:endCxn id="156" idx="0"/>
              </p:cNvCxnSpPr>
              <p:nvPr/>
            </p:nvCxnSpPr>
            <p:spPr>
              <a:xfrm rot="5400000">
                <a:off x="14097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54" idx="2"/>
                <a:endCxn id="155" idx="0"/>
              </p:cNvCxnSpPr>
              <p:nvPr/>
            </p:nvCxnSpPr>
            <p:spPr>
              <a:xfrm rot="16200000" flipH="1">
                <a:off x="16383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Rectangle 151"/>
            <p:cNvSpPr/>
            <p:nvPr/>
          </p:nvSpPr>
          <p:spPr>
            <a:xfrm>
              <a:off x="1447800" y="5791200"/>
              <a:ext cx="1143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sl-SI" dirty="0"/>
            </a:p>
          </p:txBody>
        </p:sp>
      </p:grpSp>
      <p:grpSp>
        <p:nvGrpSpPr>
          <p:cNvPr id="28696" name="Group 160"/>
          <p:cNvGrpSpPr>
            <a:grpSpLocks/>
          </p:cNvGrpSpPr>
          <p:nvPr/>
        </p:nvGrpSpPr>
        <p:grpSpPr bwMode="auto">
          <a:xfrm>
            <a:off x="6609080" y="5092700"/>
            <a:ext cx="990599" cy="990600"/>
            <a:chOff x="1447800" y="5791200"/>
            <a:chExt cx="1143000" cy="1066800"/>
          </a:xfrm>
        </p:grpSpPr>
        <p:grpSp>
          <p:nvGrpSpPr>
            <p:cNvPr id="28705" name="Group 161"/>
            <p:cNvGrpSpPr>
              <a:grpSpLocks/>
            </p:cNvGrpSpPr>
            <p:nvPr/>
          </p:nvGrpSpPr>
          <p:grpSpPr bwMode="auto">
            <a:xfrm>
              <a:off x="1524000" y="5791200"/>
              <a:ext cx="990600" cy="914400"/>
              <a:chOff x="1066800" y="5334000"/>
              <a:chExt cx="990600" cy="9144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0668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5240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7526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2954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cxnSp>
            <p:nvCxnSpPr>
              <p:cNvPr id="168" name="Straight Connector 167"/>
              <p:cNvCxnSpPr>
                <a:stCxn id="165" idx="0"/>
              </p:cNvCxnSpPr>
              <p:nvPr/>
            </p:nvCxnSpPr>
            <p:spPr>
              <a:xfrm rot="16200000" flipV="1">
                <a:off x="14097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endCxn id="164" idx="0"/>
              </p:cNvCxnSpPr>
              <p:nvPr/>
            </p:nvCxnSpPr>
            <p:spPr>
              <a:xfrm rot="5400000">
                <a:off x="11811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165" idx="2"/>
                <a:endCxn id="167" idx="0"/>
              </p:cNvCxnSpPr>
              <p:nvPr/>
            </p:nvCxnSpPr>
            <p:spPr>
              <a:xfrm rot="5400000">
                <a:off x="14097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165" idx="2"/>
                <a:endCxn id="166" idx="0"/>
              </p:cNvCxnSpPr>
              <p:nvPr/>
            </p:nvCxnSpPr>
            <p:spPr>
              <a:xfrm rot="16200000" flipH="1">
                <a:off x="16383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/>
            <p:cNvSpPr/>
            <p:nvPr/>
          </p:nvSpPr>
          <p:spPr>
            <a:xfrm>
              <a:off x="1447800" y="5791200"/>
              <a:ext cx="1143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sl-SI" dirty="0"/>
            </a:p>
          </p:txBody>
        </p:sp>
      </p:grpSp>
      <p:grpSp>
        <p:nvGrpSpPr>
          <p:cNvPr id="110" name="Group 149"/>
          <p:cNvGrpSpPr>
            <a:grpSpLocks/>
          </p:cNvGrpSpPr>
          <p:nvPr/>
        </p:nvGrpSpPr>
        <p:grpSpPr bwMode="auto">
          <a:xfrm>
            <a:off x="8148320" y="5092700"/>
            <a:ext cx="990599" cy="990600"/>
            <a:chOff x="1447800" y="5791200"/>
            <a:chExt cx="1143000" cy="1066800"/>
          </a:xfrm>
        </p:grpSpPr>
        <p:grpSp>
          <p:nvGrpSpPr>
            <p:cNvPr id="111" name="Group 150"/>
            <p:cNvGrpSpPr>
              <a:grpSpLocks/>
            </p:cNvGrpSpPr>
            <p:nvPr/>
          </p:nvGrpSpPr>
          <p:grpSpPr bwMode="auto">
            <a:xfrm>
              <a:off x="1524000" y="5791200"/>
              <a:ext cx="990600" cy="914400"/>
              <a:chOff x="1066800" y="5334000"/>
              <a:chExt cx="990600" cy="91440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0668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5240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7526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2954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cxnSp>
            <p:nvCxnSpPr>
              <p:cNvPr id="117" name="Straight Connector 116"/>
              <p:cNvCxnSpPr>
                <a:stCxn id="114" idx="0"/>
              </p:cNvCxnSpPr>
              <p:nvPr/>
            </p:nvCxnSpPr>
            <p:spPr>
              <a:xfrm rot="16200000" flipV="1">
                <a:off x="14097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endCxn id="113" idx="0"/>
              </p:cNvCxnSpPr>
              <p:nvPr/>
            </p:nvCxnSpPr>
            <p:spPr>
              <a:xfrm rot="5400000">
                <a:off x="11811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14" idx="2"/>
                <a:endCxn id="116" idx="0"/>
              </p:cNvCxnSpPr>
              <p:nvPr/>
            </p:nvCxnSpPr>
            <p:spPr>
              <a:xfrm rot="5400000">
                <a:off x="14097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4" idx="2"/>
                <a:endCxn id="115" idx="0"/>
              </p:cNvCxnSpPr>
              <p:nvPr/>
            </p:nvCxnSpPr>
            <p:spPr>
              <a:xfrm rot="16200000" flipH="1">
                <a:off x="16383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Rectangle 111"/>
            <p:cNvSpPr/>
            <p:nvPr/>
          </p:nvSpPr>
          <p:spPr>
            <a:xfrm>
              <a:off x="1447800" y="5791200"/>
              <a:ext cx="1143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sl-SI" dirty="0"/>
            </a:p>
          </p:txBody>
        </p:sp>
      </p:grpSp>
      <p:grpSp>
        <p:nvGrpSpPr>
          <p:cNvPr id="122" name="Group 149"/>
          <p:cNvGrpSpPr>
            <a:grpSpLocks/>
          </p:cNvGrpSpPr>
          <p:nvPr/>
        </p:nvGrpSpPr>
        <p:grpSpPr bwMode="auto">
          <a:xfrm>
            <a:off x="9687560" y="5092700"/>
            <a:ext cx="990599" cy="990600"/>
            <a:chOff x="1447800" y="5791200"/>
            <a:chExt cx="1143000" cy="1066800"/>
          </a:xfrm>
        </p:grpSpPr>
        <p:grpSp>
          <p:nvGrpSpPr>
            <p:cNvPr id="123" name="Group 150"/>
            <p:cNvGrpSpPr>
              <a:grpSpLocks/>
            </p:cNvGrpSpPr>
            <p:nvPr/>
          </p:nvGrpSpPr>
          <p:grpSpPr bwMode="auto">
            <a:xfrm>
              <a:off x="1524000" y="5791200"/>
              <a:ext cx="990600" cy="914400"/>
              <a:chOff x="1066800" y="5334000"/>
              <a:chExt cx="990600" cy="9144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0668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240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526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2954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cxnSp>
            <p:nvCxnSpPr>
              <p:cNvPr id="129" name="Straight Connector 128"/>
              <p:cNvCxnSpPr>
                <a:stCxn id="126" idx="0"/>
              </p:cNvCxnSpPr>
              <p:nvPr/>
            </p:nvCxnSpPr>
            <p:spPr>
              <a:xfrm rot="16200000" flipV="1">
                <a:off x="14097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endCxn id="125" idx="0"/>
              </p:cNvCxnSpPr>
              <p:nvPr/>
            </p:nvCxnSpPr>
            <p:spPr>
              <a:xfrm rot="5400000">
                <a:off x="11811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6" idx="2"/>
                <a:endCxn id="128" idx="0"/>
              </p:cNvCxnSpPr>
              <p:nvPr/>
            </p:nvCxnSpPr>
            <p:spPr>
              <a:xfrm rot="5400000">
                <a:off x="14097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26" idx="2"/>
                <a:endCxn id="127" idx="0"/>
              </p:cNvCxnSpPr>
              <p:nvPr/>
            </p:nvCxnSpPr>
            <p:spPr>
              <a:xfrm rot="16200000" flipH="1">
                <a:off x="16383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1447800" y="5791200"/>
              <a:ext cx="1143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sl-SI" dirty="0"/>
            </a:p>
          </p:txBody>
        </p:sp>
      </p:grpSp>
      <p:grpSp>
        <p:nvGrpSpPr>
          <p:cNvPr id="133" name="Group 149"/>
          <p:cNvGrpSpPr>
            <a:grpSpLocks/>
          </p:cNvGrpSpPr>
          <p:nvPr/>
        </p:nvGrpSpPr>
        <p:grpSpPr bwMode="auto">
          <a:xfrm>
            <a:off x="11226800" y="5092700"/>
            <a:ext cx="990599" cy="990600"/>
            <a:chOff x="1447800" y="5791200"/>
            <a:chExt cx="1143000" cy="1066800"/>
          </a:xfrm>
        </p:grpSpPr>
        <p:grpSp>
          <p:nvGrpSpPr>
            <p:cNvPr id="134" name="Group 150"/>
            <p:cNvGrpSpPr>
              <a:grpSpLocks/>
            </p:cNvGrpSpPr>
            <p:nvPr/>
          </p:nvGrpSpPr>
          <p:grpSpPr bwMode="auto">
            <a:xfrm>
              <a:off x="1524000" y="5791200"/>
              <a:ext cx="990600" cy="914400"/>
              <a:chOff x="1066800" y="5334000"/>
              <a:chExt cx="990600" cy="9144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0668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524000" y="56388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7526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295400" y="60960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l-SI"/>
              </a:p>
            </p:txBody>
          </p:sp>
          <p:cxnSp>
            <p:nvCxnSpPr>
              <p:cNvPr id="149" name="Straight Connector 148"/>
              <p:cNvCxnSpPr>
                <a:stCxn id="145" idx="0"/>
              </p:cNvCxnSpPr>
              <p:nvPr/>
            </p:nvCxnSpPr>
            <p:spPr>
              <a:xfrm rot="16200000" flipV="1">
                <a:off x="14097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endCxn id="144" idx="0"/>
              </p:cNvCxnSpPr>
              <p:nvPr/>
            </p:nvCxnSpPr>
            <p:spPr>
              <a:xfrm rot="5400000">
                <a:off x="1181100" y="53721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5" idx="2"/>
                <a:endCxn id="148" idx="0"/>
              </p:cNvCxnSpPr>
              <p:nvPr/>
            </p:nvCxnSpPr>
            <p:spPr>
              <a:xfrm rot="5400000">
                <a:off x="14097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45" idx="2"/>
                <a:endCxn id="146" idx="0"/>
              </p:cNvCxnSpPr>
              <p:nvPr/>
            </p:nvCxnSpPr>
            <p:spPr>
              <a:xfrm rot="16200000" flipH="1">
                <a:off x="1638300" y="5829300"/>
                <a:ext cx="3048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Rectangle 134"/>
            <p:cNvSpPr/>
            <p:nvPr/>
          </p:nvSpPr>
          <p:spPr>
            <a:xfrm>
              <a:off x="1447800" y="5791200"/>
              <a:ext cx="1143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sl-SI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54000" y="2540000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Bootstrap samples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(induces diversity)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683000" y="3130550"/>
            <a:ext cx="2346958" cy="762000"/>
            <a:chOff x="3149600" y="3225800"/>
            <a:chExt cx="2346958" cy="762000"/>
          </a:xfrm>
        </p:grpSpPr>
        <p:sp>
          <p:nvSpPr>
            <p:cNvPr id="109" name="Rectangle 6"/>
            <p:cNvSpPr>
              <a:spLocks noChangeArrowheads="1"/>
            </p:cNvSpPr>
            <p:nvPr/>
          </p:nvSpPr>
          <p:spPr bwMode="auto">
            <a:xfrm>
              <a:off x="3225800" y="3225800"/>
              <a:ext cx="214579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173" name="Text Box 4"/>
            <p:cNvSpPr txBox="1">
              <a:spLocks noChangeArrowheads="1"/>
            </p:cNvSpPr>
            <p:nvPr/>
          </p:nvSpPr>
          <p:spPr bwMode="auto">
            <a:xfrm>
              <a:off x="3149600" y="3378200"/>
              <a:ext cx="23469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</a:rPr>
                <a:t>Subsample  D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  <a:endParaRPr lang="en-US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07200" y="3149600"/>
            <a:ext cx="2346958" cy="762000"/>
            <a:chOff x="6045200" y="3149600"/>
            <a:chExt cx="2346958" cy="762000"/>
          </a:xfrm>
        </p:grpSpPr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6045200" y="3149600"/>
              <a:ext cx="214579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alibri" pitchFamily="34" charset="0"/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rot="5400000" flipH="1" flipV="1">
              <a:off x="6491353" y="3285887"/>
              <a:ext cx="120744" cy="13273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 Box 4"/>
            <p:cNvSpPr txBox="1">
              <a:spLocks noChangeArrowheads="1"/>
            </p:cNvSpPr>
            <p:nvPr/>
          </p:nvSpPr>
          <p:spPr bwMode="auto">
            <a:xfrm>
              <a:off x="6045200" y="3378200"/>
              <a:ext cx="23469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</a:rPr>
                <a:t>Subsample  D</a:t>
              </a:r>
              <a:r>
                <a:rPr lang="en-US" sz="2000" baseline="-250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79000" y="3149600"/>
            <a:ext cx="2423158" cy="762000"/>
            <a:chOff x="8940800" y="3149600"/>
            <a:chExt cx="2423158" cy="762000"/>
          </a:xfrm>
        </p:grpSpPr>
        <p:sp>
          <p:nvSpPr>
            <p:cNvPr id="172" name="Rectangle 6"/>
            <p:cNvSpPr>
              <a:spLocks noChangeArrowheads="1"/>
            </p:cNvSpPr>
            <p:nvPr/>
          </p:nvSpPr>
          <p:spPr bwMode="auto">
            <a:xfrm>
              <a:off x="8940800" y="3149600"/>
              <a:ext cx="214579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175" name="Text Box 4"/>
            <p:cNvSpPr txBox="1">
              <a:spLocks noChangeArrowheads="1"/>
            </p:cNvSpPr>
            <p:nvPr/>
          </p:nvSpPr>
          <p:spPr bwMode="auto">
            <a:xfrm>
              <a:off x="9017000" y="3378200"/>
              <a:ext cx="23469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ctr" eaLnBrk="0" hangingPunct="0">
                <a:defRPr sz="12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</a:rPr>
                <a:t>Subsample  D</a:t>
              </a:r>
              <a:r>
                <a:rPr lang="en-US" sz="2000" baseline="-25000" dirty="0" smtClean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  <a:endParaRPr lang="en-US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77800" y="3683000"/>
            <a:ext cx="388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Construct decision trees considering a random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ubset of attributes for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each node split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(reduces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correlation)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2" name="Elbow Connector 71"/>
          <p:cNvCxnSpPr>
            <a:stCxn id="28768" idx="2"/>
            <a:endCxn id="109" idx="0"/>
          </p:cNvCxnSpPr>
          <p:nvPr/>
        </p:nvCxnSpPr>
        <p:spPr>
          <a:xfrm rot="5400000">
            <a:off x="6135970" y="1388526"/>
            <a:ext cx="438150" cy="30458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8768" idx="2"/>
            <a:endCxn id="172" idx="0"/>
          </p:cNvCxnSpPr>
          <p:nvPr/>
        </p:nvCxnSpPr>
        <p:spPr>
          <a:xfrm rot="16200000" flipH="1">
            <a:off x="9136344" y="1434049"/>
            <a:ext cx="457200" cy="2973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09" idx="2"/>
            <a:endCxn id="147" idx="0"/>
          </p:cNvCxnSpPr>
          <p:nvPr/>
        </p:nvCxnSpPr>
        <p:spPr>
          <a:xfrm rot="5400000">
            <a:off x="3828923" y="4089528"/>
            <a:ext cx="1200150" cy="8061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09" idx="2"/>
            <a:endCxn id="152" idx="0"/>
          </p:cNvCxnSpPr>
          <p:nvPr/>
        </p:nvCxnSpPr>
        <p:spPr>
          <a:xfrm rot="16200000" flipH="1">
            <a:off x="4598542" y="4126102"/>
            <a:ext cx="1200150" cy="7330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62" idx="2"/>
            <a:endCxn id="163" idx="0"/>
          </p:cNvCxnSpPr>
          <p:nvPr/>
        </p:nvCxnSpPr>
        <p:spPr>
          <a:xfrm rot="5400000">
            <a:off x="6901688" y="4114293"/>
            <a:ext cx="1181100" cy="77571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62" idx="2"/>
            <a:endCxn id="112" idx="0"/>
          </p:cNvCxnSpPr>
          <p:nvPr/>
        </p:nvCxnSpPr>
        <p:spPr>
          <a:xfrm rot="16200000" flipH="1">
            <a:off x="7671307" y="4120387"/>
            <a:ext cx="1181100" cy="7635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72" idx="2"/>
            <a:endCxn id="124" idx="0"/>
          </p:cNvCxnSpPr>
          <p:nvPr/>
        </p:nvCxnSpPr>
        <p:spPr>
          <a:xfrm rot="5400000">
            <a:off x="9926828" y="4167633"/>
            <a:ext cx="1181100" cy="6690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2" idx="2"/>
            <a:endCxn id="135" idx="0"/>
          </p:cNvCxnSpPr>
          <p:nvPr/>
        </p:nvCxnSpPr>
        <p:spPr>
          <a:xfrm rot="16200000" flipH="1">
            <a:off x="10696447" y="4067047"/>
            <a:ext cx="1181100" cy="87020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8768" idx="2"/>
            <a:endCxn id="162" idx="0"/>
          </p:cNvCxnSpPr>
          <p:nvPr/>
        </p:nvCxnSpPr>
        <p:spPr>
          <a:xfrm rot="16200000" flipH="1">
            <a:off x="7650444" y="2919949"/>
            <a:ext cx="457200" cy="21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-431800" y="6558340"/>
            <a:ext cx="6033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728" lvl="1" indent="0">
              <a:buNone/>
            </a:pPr>
            <a:r>
              <a:rPr lang="en-US" dirty="0" smtClean="0">
                <a:latin typeface="+mn-lt"/>
              </a:rPr>
              <a:t>Prediction: Combine </a:t>
            </a:r>
            <a:r>
              <a:rPr lang="en-US" dirty="0">
                <a:latin typeface="+mn-lt"/>
              </a:rPr>
              <a:t>predictions of trees in ensemble through majority voting (for classification) or averaging (for regression)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(reduces variance)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16800" y="711200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F(X)</a:t>
            </a:r>
            <a:endParaRPr lang="en-US" dirty="0"/>
          </a:p>
        </p:txBody>
      </p:sp>
      <p:cxnSp>
        <p:nvCxnSpPr>
          <p:cNvPr id="96" name="Elbow Connector 95"/>
          <p:cNvCxnSpPr>
            <a:stCxn id="147" idx="2"/>
            <a:endCxn id="94" idx="0"/>
          </p:cNvCxnSpPr>
          <p:nvPr/>
        </p:nvCxnSpPr>
        <p:spPr>
          <a:xfrm rot="16200000" flipH="1">
            <a:off x="5511800" y="4597400"/>
            <a:ext cx="1028700" cy="400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52" idx="2"/>
            <a:endCxn id="94" idx="0"/>
          </p:cNvCxnSpPr>
          <p:nvPr/>
        </p:nvCxnSpPr>
        <p:spPr>
          <a:xfrm rot="16200000" flipH="1">
            <a:off x="6281420" y="5367020"/>
            <a:ext cx="1028700" cy="2461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63" idx="2"/>
            <a:endCxn id="94" idx="0"/>
          </p:cNvCxnSpPr>
          <p:nvPr/>
        </p:nvCxnSpPr>
        <p:spPr>
          <a:xfrm rot="16200000" flipH="1">
            <a:off x="7051040" y="6136640"/>
            <a:ext cx="1028700" cy="922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24" idx="2"/>
            <a:endCxn id="94" idx="0"/>
          </p:cNvCxnSpPr>
          <p:nvPr/>
        </p:nvCxnSpPr>
        <p:spPr>
          <a:xfrm rot="5400000">
            <a:off x="8590280" y="5519420"/>
            <a:ext cx="1028700" cy="2156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81" name="Elbow Connector 28780"/>
          <p:cNvCxnSpPr>
            <a:stCxn id="135" idx="2"/>
            <a:endCxn id="94" idx="0"/>
          </p:cNvCxnSpPr>
          <p:nvPr/>
        </p:nvCxnSpPr>
        <p:spPr>
          <a:xfrm rot="5400000">
            <a:off x="9359900" y="4749800"/>
            <a:ext cx="1028700" cy="369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84" name="Elbow Connector 28783"/>
          <p:cNvCxnSpPr>
            <a:stCxn id="112" idx="2"/>
            <a:endCxn id="94" idx="0"/>
          </p:cNvCxnSpPr>
          <p:nvPr/>
        </p:nvCxnSpPr>
        <p:spPr>
          <a:xfrm rot="5400000">
            <a:off x="7820660" y="6289040"/>
            <a:ext cx="1028700" cy="6172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r 96"/>
          <p:cNvSpPr/>
          <p:nvPr/>
        </p:nvSpPr>
        <p:spPr>
          <a:xfrm>
            <a:off x="7874000" y="6502400"/>
            <a:ext cx="304800" cy="304800"/>
          </a:xfrm>
          <a:prstGeom prst="flowChar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92" name="TextBox 28791"/>
          <p:cNvSpPr txBox="1"/>
          <p:nvPr/>
        </p:nvSpPr>
        <p:spPr>
          <a:xfrm>
            <a:off x="254000" y="15494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Ensemble of Decision Trees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EF37-6F0C-4D07-ABFE-24A48286DA9D}" type="datetime1">
              <a:rPr lang="en-US" smtClean="0"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534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-Nearest Neighbor (</a:t>
            </a:r>
            <a:r>
              <a:rPr lang="en-US" i="1" dirty="0" smtClean="0"/>
              <a:t>K</a:t>
            </a:r>
            <a:r>
              <a:rPr lang="en-US" dirty="0" smtClean="0"/>
              <a:t>-NN)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500" dirty="0" smtClean="0">
                <a:solidFill>
                  <a:srgbClr val="C00000"/>
                </a:solidFill>
              </a:rPr>
              <a:t>Key idea: </a:t>
            </a:r>
            <a:r>
              <a:rPr lang="en-US" sz="3500" dirty="0" smtClean="0"/>
              <a:t>Predict label for a new instance </a:t>
            </a:r>
            <a:r>
              <a:rPr lang="en-US" sz="3500" i="1" dirty="0" smtClean="0"/>
              <a:t>X</a:t>
            </a:r>
            <a:r>
              <a:rPr lang="en-US" sz="3500" dirty="0" smtClean="0"/>
              <a:t> based on target values </a:t>
            </a:r>
            <a:r>
              <a:rPr lang="en-US" sz="3500" i="1" dirty="0" smtClean="0"/>
              <a:t>Y</a:t>
            </a:r>
            <a:r>
              <a:rPr lang="en-US" sz="3500" dirty="0" smtClean="0"/>
              <a:t> of </a:t>
            </a:r>
            <a:r>
              <a:rPr lang="en-US" sz="3500" i="1" dirty="0" smtClean="0"/>
              <a:t>K</a:t>
            </a:r>
            <a:r>
              <a:rPr lang="en-US" sz="3500" dirty="0" smtClean="0"/>
              <a:t> nearest neighbors of </a:t>
            </a:r>
            <a:r>
              <a:rPr lang="en-US" sz="3500" i="1" dirty="0" smtClean="0"/>
              <a:t>X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Classification: majority class label 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Regression: mean of  target values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Neighbors are determined based on an</a:t>
            </a:r>
          </a:p>
          <a:p>
            <a:pPr marL="603728" lvl="1" indent="0">
              <a:lnSpc>
                <a:spcPct val="120000"/>
              </a:lnSpc>
              <a:buNone/>
            </a:pPr>
            <a:r>
              <a:rPr lang="en-US" sz="3000" dirty="0" smtClean="0"/>
              <a:t> appropriate distance metric, e.g., Euclidean distance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500" dirty="0"/>
          </a:p>
          <a:p>
            <a:pPr>
              <a:lnSpc>
                <a:spcPct val="120000"/>
              </a:lnSpc>
            </a:pPr>
            <a:r>
              <a:rPr lang="en-US" sz="3500" dirty="0">
                <a:solidFill>
                  <a:srgbClr val="C00000"/>
                </a:solidFill>
              </a:rPr>
              <a:t>Pros: </a:t>
            </a:r>
            <a:r>
              <a:rPr lang="en-US" sz="3500" dirty="0" smtClean="0"/>
              <a:t>Learning is very simple, can learn complex target functions</a:t>
            </a:r>
          </a:p>
          <a:p>
            <a:pPr>
              <a:lnSpc>
                <a:spcPct val="120000"/>
              </a:lnSpc>
            </a:pPr>
            <a:r>
              <a:rPr lang="en-US" sz="3500" dirty="0">
                <a:solidFill>
                  <a:srgbClr val="C00000"/>
                </a:solidFill>
              </a:rPr>
              <a:t>Cons: </a:t>
            </a:r>
            <a:r>
              <a:rPr lang="en-US" sz="3500" dirty="0" smtClean="0"/>
              <a:t>Need to store every training example; prediction is slow; predictions often sensitive to choice of </a:t>
            </a:r>
            <a:r>
              <a:rPr lang="en-US" sz="3500" i="1" dirty="0" smtClean="0"/>
              <a:t>K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5880-A25C-49AF-8E36-60A2319C232C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220px-KnnClassificat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2540000"/>
            <a:ext cx="2794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5905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896534"/>
            <a:ext cx="11704320" cy="5748866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Key idea: </a:t>
            </a:r>
            <a:r>
              <a:rPr lang="en-US" sz="4400" dirty="0" smtClean="0"/>
              <a:t>Multiple layers including hidden ones to</a:t>
            </a:r>
            <a:br>
              <a:rPr lang="en-US" sz="4400" dirty="0" smtClean="0"/>
            </a:br>
            <a:r>
              <a:rPr lang="en-US" sz="4400" dirty="0" smtClean="0"/>
              <a:t>capture complex non-linear dependencies </a:t>
            </a:r>
            <a:br>
              <a:rPr lang="en-US" sz="4400" dirty="0" smtClean="0"/>
            </a:br>
            <a:r>
              <a:rPr lang="en-US" sz="4400" dirty="0" smtClean="0"/>
              <a:t>between input variables </a:t>
            </a:r>
            <a:r>
              <a:rPr lang="en-US" sz="4400" i="1" dirty="0" smtClean="0"/>
              <a:t>X</a:t>
            </a:r>
            <a:r>
              <a:rPr lang="en-US" sz="4400" dirty="0" smtClean="0"/>
              <a:t> and target </a:t>
            </a:r>
            <a:r>
              <a:rPr lang="en-US" sz="4400" i="1" dirty="0" smtClean="0"/>
              <a:t>Y</a:t>
            </a:r>
            <a:endParaRPr lang="en-US" dirty="0" smtClean="0"/>
          </a:p>
          <a:p>
            <a:pPr lvl="1"/>
            <a:r>
              <a:rPr lang="en-US" dirty="0" smtClean="0"/>
              <a:t>Each hidden node is a linear model with a </a:t>
            </a:r>
          </a:p>
          <a:p>
            <a:pPr marL="603728" lvl="1" indent="0">
              <a:buNone/>
            </a:pPr>
            <a:r>
              <a:rPr lang="en-US" dirty="0" smtClean="0"/>
              <a:t>non-linear activation function (e.g., sigmoid)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sz="4400" dirty="0">
                <a:solidFill>
                  <a:srgbClr val="C00000"/>
                </a:solidFill>
              </a:rPr>
              <a:t>Pros: </a:t>
            </a:r>
            <a:r>
              <a:rPr lang="en-US" dirty="0" smtClean="0"/>
              <a:t>Can learn non-linear functions</a:t>
            </a:r>
          </a:p>
          <a:p>
            <a:r>
              <a:rPr lang="en-US" sz="4400" dirty="0" smtClean="0">
                <a:solidFill>
                  <a:srgbClr val="C00000"/>
                </a:solidFill>
              </a:rPr>
              <a:t>Cons:</a:t>
            </a:r>
            <a:r>
              <a:rPr lang="en-US" b="1" dirty="0" smtClean="0"/>
              <a:t> </a:t>
            </a:r>
            <a:r>
              <a:rPr lang="en-US" dirty="0" smtClean="0"/>
              <a:t>Not easily interpretable, complex multi-layer learning algorithms</a:t>
            </a:r>
            <a:r>
              <a:rPr lang="en-US" dirty="0"/>
              <a:t> </a:t>
            </a:r>
            <a:r>
              <a:rPr lang="en-US" dirty="0" smtClean="0"/>
              <a:t>(e.g. back-propagation), slow to converge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6788-7E88-469A-BB40-5D6623007E49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 descr="Screen Shot 2013-04-06 at 11.08.3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1" t="34130" r="13343" b="32563"/>
          <a:stretch/>
        </p:blipFill>
        <p:spPr>
          <a:xfrm>
            <a:off x="1778000" y="4445000"/>
            <a:ext cx="2971800" cy="1046657"/>
          </a:xfrm>
          <a:prstGeom prst="rect">
            <a:avLst/>
          </a:prstGeom>
          <a:ln>
            <a:solidFill>
              <a:schemeClr val="tx1">
                <a:alpha val="17000"/>
              </a:schemeClr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8178800" y="2387600"/>
            <a:ext cx="4572000" cy="2971800"/>
            <a:chOff x="8178800" y="2387600"/>
            <a:chExt cx="4572000" cy="2971800"/>
          </a:xfrm>
        </p:grpSpPr>
        <p:pic>
          <p:nvPicPr>
            <p:cNvPr id="7" name="Picture 6" descr="Screen Shot 2013-04-06 at 11.06.50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16" t="25795" r="27786" b="15250"/>
            <a:stretch/>
          </p:blipFill>
          <p:spPr>
            <a:xfrm>
              <a:off x="8178800" y="2387600"/>
              <a:ext cx="4055958" cy="29718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760200" y="2692400"/>
              <a:ext cx="9906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94433"/>
              </p:ext>
            </p:extLst>
          </p:nvPr>
        </p:nvGraphicFramePr>
        <p:xfrm>
          <a:off x="5076825" y="4799013"/>
          <a:ext cx="1808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5" imgW="850900" imgH="228600" progId="Equation.3">
                  <p:embed/>
                </p:oleObj>
              </mc:Choice>
              <mc:Fallback>
                <p:oleObj name="Equation" r:id="rId5" imgW="850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825" y="4799013"/>
                        <a:ext cx="1808163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68800" y="4673600"/>
            <a:ext cx="381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z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051491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25600"/>
            <a:ext cx="12573000" cy="6248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996"/>
              </a:spcBef>
              <a:spcAft>
                <a:spcPts val="100"/>
              </a:spcAft>
            </a:pPr>
            <a:r>
              <a:rPr lang="en-US" dirty="0" smtClean="0">
                <a:solidFill>
                  <a:srgbClr val="C00000"/>
                </a:solidFill>
              </a:rPr>
              <a:t>Key idea: </a:t>
            </a:r>
            <a:r>
              <a:rPr lang="en-US" dirty="0" smtClean="0"/>
              <a:t>Assume a  probabilistic generative model for  </a:t>
            </a:r>
            <a:r>
              <a:rPr lang="en-US" i="1" dirty="0" smtClean="0"/>
              <a:t>(X, Y), </a:t>
            </a:r>
            <a:r>
              <a:rPr lang="en-US" dirty="0" smtClean="0"/>
              <a:t>estimate the joint model parameters &amp; infer target class probabilities </a:t>
            </a:r>
            <a:r>
              <a:rPr lang="en-US" i="1" dirty="0" smtClean="0"/>
              <a:t>p(Y|X)</a:t>
            </a:r>
          </a:p>
          <a:p>
            <a:pPr lvl="1">
              <a:lnSpc>
                <a:spcPct val="120000"/>
              </a:lnSpc>
              <a:spcBef>
                <a:spcPts val="996"/>
              </a:spcBef>
              <a:spcAft>
                <a:spcPts val="100"/>
              </a:spcAft>
            </a:pPr>
            <a:r>
              <a:rPr lang="en-US" dirty="0" smtClean="0"/>
              <a:t>Each instance </a:t>
            </a:r>
            <a:r>
              <a:rPr lang="en-US" i="1" dirty="0" smtClean="0"/>
              <a:t>X</a:t>
            </a:r>
            <a:r>
              <a:rPr lang="en-US" i="1" baseline="-25000" dirty="0" smtClean="0"/>
              <a:t>i </a:t>
            </a:r>
            <a:r>
              <a:rPr lang="en-US" dirty="0" smtClean="0"/>
              <a:t>comprises multiple features [</a:t>
            </a:r>
            <a:r>
              <a:rPr lang="en-US" i="1" dirty="0" smtClean="0"/>
              <a:t>X</a:t>
            </a:r>
            <a:r>
              <a:rPr lang="en-US" i="1" baseline="-25000" dirty="0" smtClean="0"/>
              <a:t>i1</a:t>
            </a:r>
            <a:r>
              <a:rPr lang="en-US" i="1" dirty="0" smtClean="0"/>
              <a:t>,…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im</a:t>
            </a:r>
            <a:r>
              <a:rPr lang="en-US" dirty="0" smtClean="0"/>
              <a:t>] </a:t>
            </a:r>
          </a:p>
          <a:p>
            <a:pPr lvl="1">
              <a:lnSpc>
                <a:spcPct val="120000"/>
              </a:lnSpc>
              <a:spcBef>
                <a:spcPts val="996"/>
              </a:spcBef>
              <a:spcAft>
                <a:spcPts val="100"/>
              </a:spcAft>
            </a:pPr>
            <a:r>
              <a:rPr lang="en-US" dirty="0" smtClean="0"/>
              <a:t>Generative Model: Features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err="1" smtClean="0"/>
              <a:t>’s</a:t>
            </a:r>
            <a:r>
              <a:rPr lang="en-US" dirty="0" smtClean="0"/>
              <a:t> are conditionally independent given target class Y</a:t>
            </a:r>
            <a:r>
              <a:rPr lang="en-US" baseline="-25000" dirty="0" smtClean="0"/>
              <a:t>i</a:t>
            </a:r>
          </a:p>
          <a:p>
            <a:pPr marL="603728" lvl="1" indent="0">
              <a:lnSpc>
                <a:spcPct val="120000"/>
              </a:lnSpc>
              <a:spcBef>
                <a:spcPts val="1596"/>
              </a:spcBef>
              <a:spcAft>
                <a:spcPts val="100"/>
              </a:spcAft>
              <a:buNone/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ts val="996"/>
              </a:spcBef>
              <a:spcAft>
                <a:spcPts val="100"/>
              </a:spcAft>
            </a:pPr>
            <a:r>
              <a:rPr lang="en-US" dirty="0"/>
              <a:t>C</a:t>
            </a:r>
            <a:r>
              <a:rPr lang="en-US" dirty="0" smtClean="0"/>
              <a:t>lass probabilities can be estimated via Bayes rule and used to find most likely label </a:t>
            </a:r>
          </a:p>
          <a:p>
            <a:pPr lvl="1">
              <a:lnSpc>
                <a:spcPct val="120000"/>
              </a:lnSpc>
              <a:spcBef>
                <a:spcPts val="1596"/>
              </a:spcBef>
              <a:spcAft>
                <a:spcPts val="100"/>
              </a:spcAft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ts val="996"/>
              </a:spcBef>
              <a:spcAft>
                <a:spcPts val="100"/>
              </a:spcAft>
            </a:pPr>
            <a:r>
              <a:rPr lang="en-US" dirty="0" smtClean="0"/>
              <a:t>Learning: Compute class conditional probabilities </a:t>
            </a:r>
            <a:r>
              <a:rPr lang="en-US" i="1" dirty="0"/>
              <a:t>p</a:t>
            </a:r>
            <a:r>
              <a:rPr lang="en-US" i="1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err="1" smtClean="0"/>
              <a:t>|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from training data</a:t>
            </a:r>
          </a:p>
          <a:p>
            <a:pPr>
              <a:lnSpc>
                <a:spcPct val="120000"/>
              </a:lnSpc>
              <a:spcBef>
                <a:spcPts val="996"/>
              </a:spcBef>
              <a:spcAft>
                <a:spcPts val="100"/>
              </a:spcAft>
            </a:pPr>
            <a:r>
              <a:rPr lang="en-US" sz="4100" dirty="0">
                <a:solidFill>
                  <a:srgbClr val="C00000"/>
                </a:solidFill>
              </a:rPr>
              <a:t>Pros:</a:t>
            </a:r>
            <a:r>
              <a:rPr lang="en-US" b="1" dirty="0" smtClean="0"/>
              <a:t> </a:t>
            </a:r>
            <a:r>
              <a:rPr lang="en-US" dirty="0" smtClean="0"/>
              <a:t>Learning is straightforward</a:t>
            </a:r>
          </a:p>
          <a:p>
            <a:r>
              <a:rPr lang="en-US" sz="4100" dirty="0">
                <a:solidFill>
                  <a:srgbClr val="C00000"/>
                </a:solidFill>
              </a:rPr>
              <a:t>Cons: </a:t>
            </a:r>
            <a:r>
              <a:rPr lang="en-US" dirty="0" smtClean="0"/>
              <a:t>Class- conditional independence does not always hold, smoothing is required for sparse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75D1-9894-4600-919F-B53C71DD3CB8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20454"/>
              </p:ext>
            </p:extLst>
          </p:nvPr>
        </p:nvGraphicFramePr>
        <p:xfrm>
          <a:off x="3033713" y="3709988"/>
          <a:ext cx="65547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4" imgW="3035160" imgH="368280" progId="Equation.3">
                  <p:embed/>
                </p:oleObj>
              </mc:Choice>
              <mc:Fallback>
                <p:oleObj name="Equation" r:id="rId4" imgW="303516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3713" y="3709988"/>
                        <a:ext cx="6554787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881042"/>
              </p:ext>
            </p:extLst>
          </p:nvPr>
        </p:nvGraphicFramePr>
        <p:xfrm>
          <a:off x="3540125" y="4826000"/>
          <a:ext cx="45529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6" imgW="1981080" imgH="368280" progId="Equation.3">
                  <p:embed/>
                </p:oleObj>
              </mc:Choice>
              <mc:Fallback>
                <p:oleObj name="Equation" r:id="rId6" imgW="198108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0125" y="4826000"/>
                        <a:ext cx="4552950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98701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Machine Learning?</a:t>
            </a:r>
          </a:p>
          <a:p>
            <a:r>
              <a:rPr lang="en-GB" dirty="0"/>
              <a:t>Why </a:t>
            </a:r>
            <a:r>
              <a:rPr lang="en-GB" dirty="0" smtClean="0"/>
              <a:t>Learn?</a:t>
            </a:r>
            <a:endParaRPr lang="en-GB" dirty="0"/>
          </a:p>
          <a:p>
            <a:r>
              <a:rPr lang="en-GB" dirty="0"/>
              <a:t>Supervised </a:t>
            </a:r>
            <a:r>
              <a:rPr lang="en-GB" dirty="0" smtClean="0"/>
              <a:t>Learning: Key Concepts</a:t>
            </a:r>
          </a:p>
          <a:p>
            <a:r>
              <a:rPr lang="en-GB" dirty="0"/>
              <a:t>Supervised Learning: Popular </a:t>
            </a:r>
            <a:r>
              <a:rPr lang="en-GB" dirty="0" smtClean="0"/>
              <a:t>Methods 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Unsupervised </a:t>
            </a:r>
            <a:r>
              <a:rPr lang="en-GB" b="1" dirty="0" smtClean="0">
                <a:solidFill>
                  <a:srgbClr val="FF0000"/>
                </a:solidFill>
              </a:rPr>
              <a:t>Learning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0B0-2979-49ED-8276-18712FA006A3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896534"/>
            <a:ext cx="11704320" cy="57488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Learning Problem: </a:t>
            </a:r>
            <a:r>
              <a:rPr lang="en-US" dirty="0" smtClean="0"/>
              <a:t>Given a set of data instances {X</a:t>
            </a:r>
            <a:r>
              <a:rPr lang="en-US" baseline="-25000" dirty="0" smtClean="0"/>
              <a:t>i</a:t>
            </a:r>
            <a:r>
              <a:rPr lang="en-US" dirty="0" smtClean="0"/>
              <a:t>} without a distinguished target variable,  </a:t>
            </a:r>
            <a:r>
              <a:rPr lang="en-US" dirty="0"/>
              <a:t>learn </a:t>
            </a:r>
            <a:r>
              <a:rPr lang="en-US" dirty="0" smtClean="0"/>
              <a:t>a model that captures the hidden structure/patterns in the data.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Examples:</a:t>
            </a:r>
          </a:p>
          <a:p>
            <a:pPr lvl="1"/>
            <a:r>
              <a:rPr lang="en-US" dirty="0" smtClean="0"/>
              <a:t>Clustering </a:t>
            </a:r>
          </a:p>
          <a:p>
            <a:pPr lvl="1"/>
            <a:r>
              <a:rPr lang="en-US" dirty="0" smtClean="0"/>
              <a:t>Matrix factorization (e.g., PCA, SVD)</a:t>
            </a:r>
          </a:p>
          <a:p>
            <a:pPr lvl="1"/>
            <a:r>
              <a:rPr lang="en-US" dirty="0" smtClean="0"/>
              <a:t>Topic models (LDA,PLSA) and other probabilistic latent factor models </a:t>
            </a:r>
          </a:p>
          <a:p>
            <a:pPr lvl="1"/>
            <a:r>
              <a:rPr lang="en-US" sz="3900" dirty="0" smtClean="0"/>
              <a:t>Association rule mining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E70-5712-4616-8703-54B68C9E0BAC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28</a:t>
            </a:fld>
            <a:endParaRPr lang="en-US"/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2921000" y="3073400"/>
            <a:ext cx="190193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 dirty="0" smtClean="0"/>
              <a:t>Historical Data</a:t>
            </a:r>
            <a:endParaRPr lang="en-US" sz="2400" dirty="0"/>
          </a:p>
          <a:p>
            <a:pPr eaLnBrk="1" hangingPunct="1"/>
            <a:r>
              <a:rPr lang="en-US" sz="1600" dirty="0" smtClean="0"/>
              <a:t>	X</a:t>
            </a:r>
            <a:r>
              <a:rPr lang="en-US" sz="1600" baseline="-25000" dirty="0" smtClean="0"/>
              <a:t>1</a:t>
            </a:r>
            <a:endParaRPr lang="en-US" sz="1600" dirty="0"/>
          </a:p>
          <a:p>
            <a:pPr eaLnBrk="1" hangingPunct="1"/>
            <a:r>
              <a:rPr lang="en-US" sz="1600" dirty="0" smtClean="0"/>
              <a:t>	X</a:t>
            </a:r>
            <a:r>
              <a:rPr lang="en-US" sz="1600" baseline="-25000" dirty="0" smtClean="0"/>
              <a:t>2</a:t>
            </a:r>
            <a:endParaRPr lang="en-US" sz="1600" dirty="0"/>
          </a:p>
          <a:p>
            <a:pPr eaLnBrk="1" hangingPunct="1"/>
            <a:r>
              <a:rPr lang="en-US" sz="1600" dirty="0" smtClean="0"/>
              <a:t>	…</a:t>
            </a:r>
            <a:r>
              <a:rPr lang="en-US" sz="1600" dirty="0"/>
              <a:t>.</a:t>
            </a:r>
          </a:p>
          <a:p>
            <a:pPr eaLnBrk="1" hangingPunct="1"/>
            <a:r>
              <a:rPr lang="en-US" sz="1600" dirty="0" smtClean="0"/>
              <a:t>	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n</a:t>
            </a:r>
            <a:endParaRPr lang="en-US" sz="1600" dirty="0"/>
          </a:p>
          <a:p>
            <a:pPr eaLnBrk="1" hangingPunct="1"/>
            <a:endParaRPr lang="en-US" sz="1600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5283200" y="3759200"/>
            <a:ext cx="749808" cy="484632"/>
          </a:xfrm>
          <a:prstGeom prst="rightArrow">
            <a:avLst/>
          </a:prstGeom>
          <a:gradFill flip="none" rotWithShape="1">
            <a:gsLst>
              <a:gs pos="0">
                <a:srgbClr val="46A4E0">
                  <a:alpha val="64000"/>
                </a:srgbClr>
              </a:gs>
              <a:gs pos="100000">
                <a:srgbClr val="FFFFFF">
                  <a:alpha val="37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6" name="Pentagon 25"/>
          <p:cNvSpPr/>
          <p:nvPr/>
        </p:nvSpPr>
        <p:spPr bwMode="auto">
          <a:xfrm>
            <a:off x="6197600" y="3225800"/>
            <a:ext cx="1676400" cy="1600200"/>
          </a:xfrm>
          <a:prstGeom prst="homePlate">
            <a:avLst>
              <a:gd name="adj" fmla="val 100000"/>
            </a:avLst>
          </a:prstGeom>
          <a:solidFill>
            <a:srgbClr val="FFDF5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TextBox 44"/>
          <p:cNvSpPr txBox="1">
            <a:spLocks noChangeArrowheads="1"/>
          </p:cNvSpPr>
          <p:nvPr/>
        </p:nvSpPr>
        <p:spPr bwMode="auto">
          <a:xfrm>
            <a:off x="6197600" y="3683000"/>
            <a:ext cx="1333643" cy="646331"/>
          </a:xfrm>
          <a:prstGeom prst="rect">
            <a:avLst/>
          </a:prstGeom>
          <a:noFill/>
          <a:ln>
            <a:noFill/>
          </a:ln>
          <a:effectLst>
            <a:softEdge rad="330200"/>
          </a:effectLst>
          <a:extLst/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 dirty="0"/>
              <a:t>Learning </a:t>
            </a:r>
          </a:p>
          <a:p>
            <a:pPr eaLnBrk="1" hangingPunct="1"/>
            <a:r>
              <a:rPr lang="en-US" sz="1800" b="1" dirty="0"/>
              <a:t>Algorithm</a:t>
            </a:r>
          </a:p>
        </p:txBody>
      </p:sp>
      <p:sp>
        <p:nvSpPr>
          <p:cNvPr id="28" name="Multidocument 31"/>
          <p:cNvSpPr/>
          <p:nvPr/>
        </p:nvSpPr>
        <p:spPr bwMode="auto">
          <a:xfrm>
            <a:off x="2463800" y="3530600"/>
            <a:ext cx="762000" cy="990600"/>
          </a:xfrm>
          <a:prstGeom prst="flowChartMultidocumen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Multidocument 1"/>
          <p:cNvSpPr/>
          <p:nvPr/>
        </p:nvSpPr>
        <p:spPr bwMode="auto">
          <a:xfrm>
            <a:off x="2997200" y="3530600"/>
            <a:ext cx="762000" cy="9906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8026400" y="3759200"/>
            <a:ext cx="749808" cy="484632"/>
          </a:xfrm>
          <a:prstGeom prst="rightArrow">
            <a:avLst/>
          </a:prstGeom>
          <a:gradFill flip="none" rotWithShape="1">
            <a:gsLst>
              <a:gs pos="0">
                <a:srgbClr val="46A4E0">
                  <a:alpha val="64000"/>
                </a:srgbClr>
              </a:gs>
              <a:gs pos="100000">
                <a:srgbClr val="FFFFFF">
                  <a:alpha val="37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1" name="Regular Pentagon 30"/>
          <p:cNvSpPr/>
          <p:nvPr/>
        </p:nvSpPr>
        <p:spPr bwMode="auto">
          <a:xfrm>
            <a:off x="9093200" y="3530600"/>
            <a:ext cx="1143000" cy="762000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TextBox 49"/>
          <p:cNvSpPr txBox="1">
            <a:spLocks noChangeArrowheads="1"/>
          </p:cNvSpPr>
          <p:nvPr/>
        </p:nvSpPr>
        <p:spPr bwMode="auto">
          <a:xfrm>
            <a:off x="9245600" y="3683000"/>
            <a:ext cx="885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 dirty="0" smtClean="0"/>
              <a:t>Model</a:t>
            </a:r>
          </a:p>
          <a:p>
            <a:pPr eaLnBrk="1" hangingPunct="1"/>
            <a:r>
              <a:rPr lang="en-US" sz="1800" b="1" dirty="0"/>
              <a:t> </a:t>
            </a:r>
            <a:r>
              <a:rPr lang="en-US" sz="1800" b="1" dirty="0" smtClean="0"/>
              <a:t>  M  </a:t>
            </a:r>
            <a:r>
              <a:rPr lang="en-US" sz="1800" b="1" dirty="0" smtClean="0">
                <a:sym typeface="Symbol" pitchFamily="18" charset="2"/>
              </a:rPr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967621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54000"/>
            <a:ext cx="11704320" cy="1354667"/>
          </a:xfrm>
        </p:spPr>
        <p:txBody>
          <a:bodyPr/>
          <a:lstStyle/>
          <a:p>
            <a:pPr eaLnBrk="1" hangingPunct="1"/>
            <a:r>
              <a:rPr lang="en-US" dirty="0"/>
              <a:t>Clustering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2844800"/>
            <a:ext cx="6136640" cy="448921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charset="0"/>
              </a:rPr>
              <a:t>Instances </a:t>
            </a:r>
            <a:r>
              <a:rPr lang="en-US" sz="3200" dirty="0">
                <a:latin typeface="Times New Roman" charset="0"/>
              </a:rPr>
              <a:t>within a cluster are </a:t>
            </a:r>
            <a:r>
              <a:rPr lang="en-US" sz="3200" dirty="0" smtClean="0">
                <a:latin typeface="Times New Roman" charset="0"/>
              </a:rPr>
              <a:t> “similar” and those in different </a:t>
            </a:r>
            <a:r>
              <a:rPr lang="en-US" sz="3200" dirty="0">
                <a:latin typeface="Times New Roman" charset="0"/>
              </a:rPr>
              <a:t>clusters are </a:t>
            </a:r>
            <a:r>
              <a:rPr lang="en-US" sz="3200" dirty="0" smtClean="0">
                <a:latin typeface="Times New Roman" charset="0"/>
              </a:rPr>
              <a:t> not.</a:t>
            </a:r>
          </a:p>
          <a:p>
            <a:r>
              <a:rPr lang="en-US" sz="3200" dirty="0" smtClean="0">
                <a:latin typeface="Times New Roman" charset="0"/>
              </a:rPr>
              <a:t>Enables discovery of  “classes”  </a:t>
            </a:r>
            <a:r>
              <a:rPr lang="en-US" sz="3200" dirty="0">
                <a:latin typeface="Times New Roman" charset="0"/>
              </a:rPr>
              <a:t>in an unsupervised manner </a:t>
            </a:r>
            <a:endParaRPr lang="en-US" sz="3200" dirty="0" smtClean="0">
              <a:latin typeface="Times New Roman" charset="0"/>
            </a:endParaRPr>
          </a:p>
          <a:p>
            <a:r>
              <a:rPr lang="en-US" sz="3200" i="1" dirty="0" smtClean="0">
                <a:latin typeface="Times New Roman" charset="0"/>
              </a:rPr>
              <a:t>Other variants: </a:t>
            </a:r>
            <a:r>
              <a:rPr lang="en-US" sz="3200" dirty="0" smtClean="0">
                <a:latin typeface="Times New Roman" charset="0"/>
              </a:rPr>
              <a:t>overlapping clusters, #clusters automatically chosen using other criteria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5" name="Text Box 140"/>
          <p:cNvSpPr txBox="1">
            <a:spLocks noChangeArrowheads="1"/>
          </p:cNvSpPr>
          <p:nvPr/>
        </p:nvSpPr>
        <p:spPr bwMode="auto">
          <a:xfrm>
            <a:off x="8104187" y="26162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/>
              <a:t>.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7264400" y="2844800"/>
            <a:ext cx="5257800" cy="4046538"/>
            <a:chOff x="623" y="1104"/>
            <a:chExt cx="4632" cy="2549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7799387" y="2997200"/>
            <a:ext cx="4505325" cy="3384550"/>
            <a:chOff x="960" y="1200"/>
            <a:chExt cx="2838" cy="2132"/>
          </a:xfrm>
        </p:grpSpPr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981" y="1525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960" y="120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2" name="Text Box 76"/>
            <p:cNvSpPr txBox="1">
              <a:spLocks noChangeArrowheads="1"/>
            </p:cNvSpPr>
            <p:nvPr/>
          </p:nvSpPr>
          <p:spPr bwMode="auto">
            <a:xfrm>
              <a:off x="1344" y="1536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296" y="120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4" name="Text Box 78"/>
            <p:cNvSpPr txBox="1">
              <a:spLocks noChangeArrowheads="1"/>
            </p:cNvSpPr>
            <p:nvPr/>
          </p:nvSpPr>
          <p:spPr bwMode="auto">
            <a:xfrm>
              <a:off x="1440" y="2304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5" name="Text Box 79"/>
            <p:cNvSpPr txBox="1">
              <a:spLocks noChangeArrowheads="1"/>
            </p:cNvSpPr>
            <p:nvPr/>
          </p:nvSpPr>
          <p:spPr bwMode="auto">
            <a:xfrm>
              <a:off x="2112" y="220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6" name="Text Box 80"/>
            <p:cNvSpPr txBox="1">
              <a:spLocks noChangeArrowheads="1"/>
            </p:cNvSpPr>
            <p:nvPr/>
          </p:nvSpPr>
          <p:spPr bwMode="auto">
            <a:xfrm>
              <a:off x="1728" y="264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7" name="Text Box 81"/>
            <p:cNvSpPr txBox="1">
              <a:spLocks noChangeArrowheads="1"/>
            </p:cNvSpPr>
            <p:nvPr/>
          </p:nvSpPr>
          <p:spPr bwMode="auto">
            <a:xfrm>
              <a:off x="2496" y="244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8" name="Text Box 82"/>
            <p:cNvSpPr txBox="1">
              <a:spLocks noChangeArrowheads="1"/>
            </p:cNvSpPr>
            <p:nvPr/>
          </p:nvSpPr>
          <p:spPr bwMode="auto">
            <a:xfrm>
              <a:off x="1824" y="235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19" name="Text Box 83"/>
            <p:cNvSpPr txBox="1">
              <a:spLocks noChangeArrowheads="1"/>
            </p:cNvSpPr>
            <p:nvPr/>
          </p:nvSpPr>
          <p:spPr bwMode="auto">
            <a:xfrm>
              <a:off x="2832" y="1296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20" name="Text Box 84"/>
            <p:cNvSpPr txBox="1">
              <a:spLocks noChangeArrowheads="1"/>
            </p:cNvSpPr>
            <p:nvPr/>
          </p:nvSpPr>
          <p:spPr bwMode="auto">
            <a:xfrm>
              <a:off x="1728" y="2016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21" name="Text Box 85"/>
            <p:cNvSpPr txBox="1">
              <a:spLocks noChangeArrowheads="1"/>
            </p:cNvSpPr>
            <p:nvPr/>
          </p:nvSpPr>
          <p:spPr bwMode="auto">
            <a:xfrm>
              <a:off x="3552" y="144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22" name="Text Box 86"/>
            <p:cNvSpPr txBox="1">
              <a:spLocks noChangeArrowheads="1"/>
            </p:cNvSpPr>
            <p:nvPr/>
          </p:nvSpPr>
          <p:spPr bwMode="auto">
            <a:xfrm>
              <a:off x="3072" y="144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3216" y="120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  <p:sp>
          <p:nvSpPr>
            <p:cNvPr id="24" name="Text Box 88"/>
            <p:cNvSpPr txBox="1">
              <a:spLocks noChangeArrowheads="1"/>
            </p:cNvSpPr>
            <p:nvPr/>
          </p:nvSpPr>
          <p:spPr bwMode="auto">
            <a:xfrm>
              <a:off x="3216" y="192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/>
                <a:t>.</a:t>
              </a:r>
            </a:p>
          </p:txBody>
        </p:sp>
      </p:grpSp>
      <p:grpSp>
        <p:nvGrpSpPr>
          <p:cNvPr id="25" name="Group 123"/>
          <p:cNvGrpSpPr>
            <a:grpSpLocks/>
          </p:cNvGrpSpPr>
          <p:nvPr/>
        </p:nvGrpSpPr>
        <p:grpSpPr bwMode="auto">
          <a:xfrm>
            <a:off x="7799387" y="2616200"/>
            <a:ext cx="4505325" cy="3765550"/>
            <a:chOff x="1296" y="1152"/>
            <a:chExt cx="2838" cy="2372"/>
          </a:xfrm>
        </p:grpSpPr>
        <p:sp>
          <p:nvSpPr>
            <p:cNvPr id="26" name="Text Box 124"/>
            <p:cNvSpPr txBox="1">
              <a:spLocks noChangeArrowheads="1"/>
            </p:cNvSpPr>
            <p:nvPr/>
          </p:nvSpPr>
          <p:spPr bwMode="auto">
            <a:xfrm>
              <a:off x="1317" y="1717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7" name="Text Box 125"/>
            <p:cNvSpPr txBox="1">
              <a:spLocks noChangeArrowheads="1"/>
            </p:cNvSpPr>
            <p:nvPr/>
          </p:nvSpPr>
          <p:spPr bwMode="auto">
            <a:xfrm>
              <a:off x="1296" y="139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8" name="Text Box 126"/>
            <p:cNvSpPr txBox="1">
              <a:spLocks noChangeArrowheads="1"/>
            </p:cNvSpPr>
            <p:nvPr/>
          </p:nvSpPr>
          <p:spPr bwMode="auto">
            <a:xfrm>
              <a:off x="1680" y="172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1632" y="139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30" name="Text Box 128"/>
            <p:cNvSpPr txBox="1">
              <a:spLocks noChangeArrowheads="1"/>
            </p:cNvSpPr>
            <p:nvPr/>
          </p:nvSpPr>
          <p:spPr bwMode="auto">
            <a:xfrm>
              <a:off x="1776" y="2496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1" name="Text Box 129"/>
            <p:cNvSpPr txBox="1">
              <a:spLocks noChangeArrowheads="1"/>
            </p:cNvSpPr>
            <p:nvPr/>
          </p:nvSpPr>
          <p:spPr bwMode="auto">
            <a:xfrm>
              <a:off x="2448" y="240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2" name="Text Box 130"/>
            <p:cNvSpPr txBox="1">
              <a:spLocks noChangeArrowheads="1"/>
            </p:cNvSpPr>
            <p:nvPr/>
          </p:nvSpPr>
          <p:spPr bwMode="auto">
            <a:xfrm>
              <a:off x="2064" y="283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3" name="Text Box 131"/>
            <p:cNvSpPr txBox="1">
              <a:spLocks noChangeArrowheads="1"/>
            </p:cNvSpPr>
            <p:nvPr/>
          </p:nvSpPr>
          <p:spPr bwMode="auto">
            <a:xfrm>
              <a:off x="2832" y="264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4" name="Text Box 132"/>
            <p:cNvSpPr txBox="1">
              <a:spLocks noChangeArrowheads="1"/>
            </p:cNvSpPr>
            <p:nvPr/>
          </p:nvSpPr>
          <p:spPr bwMode="auto">
            <a:xfrm>
              <a:off x="2160" y="2544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5" name="Text Box 133"/>
            <p:cNvSpPr txBox="1">
              <a:spLocks noChangeArrowheads="1"/>
            </p:cNvSpPr>
            <p:nvPr/>
          </p:nvSpPr>
          <p:spPr bwMode="auto">
            <a:xfrm>
              <a:off x="3168" y="148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36" name="Text Box 134"/>
            <p:cNvSpPr txBox="1">
              <a:spLocks noChangeArrowheads="1"/>
            </p:cNvSpPr>
            <p:nvPr/>
          </p:nvSpPr>
          <p:spPr bwMode="auto">
            <a:xfrm>
              <a:off x="2064" y="220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7" name="Text Box 135"/>
            <p:cNvSpPr txBox="1">
              <a:spLocks noChangeArrowheads="1"/>
            </p:cNvSpPr>
            <p:nvPr/>
          </p:nvSpPr>
          <p:spPr bwMode="auto">
            <a:xfrm>
              <a:off x="3888" y="163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38" name="Text Box 136"/>
            <p:cNvSpPr txBox="1">
              <a:spLocks noChangeArrowheads="1"/>
            </p:cNvSpPr>
            <p:nvPr/>
          </p:nvSpPr>
          <p:spPr bwMode="auto">
            <a:xfrm>
              <a:off x="3408" y="163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39" name="Text Box 137"/>
            <p:cNvSpPr txBox="1">
              <a:spLocks noChangeArrowheads="1"/>
            </p:cNvSpPr>
            <p:nvPr/>
          </p:nvSpPr>
          <p:spPr bwMode="auto">
            <a:xfrm>
              <a:off x="3552" y="139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40" name="Text Box 138"/>
            <p:cNvSpPr txBox="1">
              <a:spLocks noChangeArrowheads="1"/>
            </p:cNvSpPr>
            <p:nvPr/>
          </p:nvSpPr>
          <p:spPr bwMode="auto">
            <a:xfrm>
              <a:off x="3552" y="211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41" name="Text Box 139"/>
            <p:cNvSpPr txBox="1">
              <a:spLocks noChangeArrowheads="1"/>
            </p:cNvSpPr>
            <p:nvPr/>
          </p:nvSpPr>
          <p:spPr bwMode="auto">
            <a:xfrm>
              <a:off x="1488" y="115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6600">
                  <a:solidFill>
                    <a:srgbClr val="FF0000"/>
                  </a:solidFill>
                </a:rPr>
                <a:t>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7400" y="1473200"/>
            <a:ext cx="11506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Given data instances 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  <a:r>
              <a:rPr lang="en-US" sz="3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3600" i="1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en-US" sz="3600" i="1" dirty="0">
                <a:solidFill>
                  <a:schemeClr val="tx1"/>
                </a:solidFill>
                <a:latin typeface="Times New Roman"/>
                <a:cs typeface="Times New Roman"/>
              </a:rPr>
              <a:t>,…, </a:t>
            </a:r>
            <a:r>
              <a:rPr lang="en-US" sz="3600" i="1" dirty="0" err="1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3600" i="1" baseline="-25000" dirty="0" err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}, partition them into  </a:t>
            </a:r>
            <a:r>
              <a:rPr lang="en-US" sz="3600" i="1" dirty="0">
                <a:solidFill>
                  <a:schemeClr val="tx1"/>
                </a:solidFill>
                <a:latin typeface="Times New Roman"/>
                <a:cs typeface="Times New Roman"/>
              </a:rPr>
              <a:t>K </a:t>
            </a: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disjoint 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groups or clusters  (partitioning 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  <a:sym typeface="Wingdings"/>
              </a:rPr>
              <a:t> “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hard” clustering)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0C-8171-4BFC-B9EA-C6E8E3C4EDBE}" type="datetime1">
              <a:rPr lang="en-US" smtClean="0"/>
              <a:t>7/11/2013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427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Machine Learning?</a:t>
            </a:r>
          </a:p>
          <a:p>
            <a:r>
              <a:rPr lang="en-GB" dirty="0" smtClean="0"/>
              <a:t>Why Learn?</a:t>
            </a:r>
            <a:endParaRPr lang="en-GB" dirty="0"/>
          </a:p>
          <a:p>
            <a:r>
              <a:rPr lang="en-GB" dirty="0"/>
              <a:t>Supervised </a:t>
            </a:r>
            <a:r>
              <a:rPr lang="en-GB" dirty="0" smtClean="0"/>
              <a:t>Learning: Key Concepts </a:t>
            </a:r>
          </a:p>
          <a:p>
            <a:r>
              <a:rPr lang="en-GB" dirty="0" smtClean="0"/>
              <a:t>Supervised Learning: Popular Methods </a:t>
            </a:r>
            <a:endParaRPr lang="en-GB" dirty="0"/>
          </a:p>
          <a:p>
            <a:r>
              <a:rPr lang="en-GB" dirty="0"/>
              <a:t>Unsupervised L</a:t>
            </a:r>
            <a:r>
              <a:rPr lang="en-GB" dirty="0" smtClean="0"/>
              <a:t>earning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7D8E-6660-47F5-9B6F-406BA53086FD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0" y="1778000"/>
                <a:ext cx="12420600" cy="5867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3200" b="1" dirty="0" smtClean="0">
                    <a:latin typeface="Times New Roman"/>
                    <a:cs typeface="Times New Roman"/>
                  </a:rPr>
                  <a:t>Problem: </a:t>
                </a:r>
                <a:r>
                  <a:rPr lang="en-US" sz="3200" dirty="0" smtClean="0">
                    <a:latin typeface="Times New Roman"/>
                    <a:cs typeface="Times New Roman"/>
                  </a:rPr>
                  <a:t>Given </a:t>
                </a:r>
                <a:r>
                  <a:rPr lang="en-US" sz="3200" dirty="0">
                    <a:latin typeface="Times New Roman"/>
                    <a:cs typeface="Times New Roman"/>
                  </a:rPr>
                  <a:t>data instances </a:t>
                </a:r>
                <a:r>
                  <a:rPr lang="en-US" sz="3200" dirty="0" smtClean="0">
                    <a:latin typeface="Times New Roman"/>
                    <a:cs typeface="Times New Roman"/>
                  </a:rPr>
                  <a:t>{</a:t>
                </a:r>
                <a:r>
                  <a:rPr lang="en-US" sz="3200" i="1" dirty="0" smtClean="0">
                    <a:latin typeface="Times New Roman"/>
                    <a:cs typeface="Times New Roman"/>
                  </a:rPr>
                  <a:t>X</a:t>
                </a:r>
                <a:r>
                  <a:rPr lang="en-US" sz="3200" i="1" baseline="-25000" dirty="0" smtClean="0">
                    <a:latin typeface="Times New Roman"/>
                    <a:cs typeface="Times New Roman"/>
                  </a:rPr>
                  <a:t>1</a:t>
                </a:r>
                <a:r>
                  <a:rPr lang="en-US" sz="3200" i="1" dirty="0">
                    <a:latin typeface="Times New Roman"/>
                    <a:cs typeface="Times New Roman"/>
                  </a:rPr>
                  <a:t>,…, </a:t>
                </a:r>
                <a:r>
                  <a:rPr lang="en-US" sz="3200" i="1" dirty="0" err="1">
                    <a:latin typeface="Times New Roman"/>
                    <a:cs typeface="Times New Roman"/>
                  </a:rPr>
                  <a:t>X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n</a:t>
                </a:r>
                <a:r>
                  <a:rPr lang="en-US" sz="3200" dirty="0">
                    <a:latin typeface="Times New Roman"/>
                    <a:cs typeface="Times New Roman"/>
                  </a:rPr>
                  <a:t>}, </a:t>
                </a:r>
                <a:r>
                  <a:rPr lang="en-US" sz="3200" dirty="0" smtClean="0">
                    <a:latin typeface="Times New Roman"/>
                    <a:cs typeface="Times New Roman"/>
                  </a:rPr>
                  <a:t>find cluster assignment (partitioning) </a:t>
                </a:r>
                <a:r>
                  <a:rPr lang="en-US" sz="3200" i="1" dirty="0" smtClean="0">
                    <a:latin typeface="Times New Roman"/>
                    <a:cs typeface="Times New Roman"/>
                  </a:rPr>
                  <a:t>h</a:t>
                </a:r>
                <a:r>
                  <a:rPr lang="en-US" sz="3200" dirty="0" smtClean="0">
                    <a:latin typeface="Times New Roman"/>
                    <a:cs typeface="Times New Roman"/>
                  </a:rPr>
                  <a:t>:{</a:t>
                </a:r>
                <a:r>
                  <a:rPr lang="en-US" sz="3200" i="1" dirty="0" smtClean="0">
                    <a:latin typeface="Times New Roman"/>
                    <a:cs typeface="Times New Roman"/>
                  </a:rPr>
                  <a:t>1,…n</a:t>
                </a:r>
                <a:r>
                  <a:rPr lang="en-US" sz="3200" dirty="0" smtClean="0">
                    <a:latin typeface="Times New Roman"/>
                    <a:cs typeface="Times New Roman"/>
                  </a:rPr>
                  <a:t>}</a:t>
                </a:r>
                <a:r>
                  <a:rPr lang="en-US" sz="3200" dirty="0" smtClean="0">
                    <a:latin typeface="Times New Roman"/>
                    <a:cs typeface="Times New Roman"/>
                    <a:sym typeface="Wingdings"/>
                  </a:rPr>
                  <a:t>{</a:t>
                </a:r>
                <a:r>
                  <a:rPr lang="en-US" sz="3200" i="1" dirty="0" smtClean="0">
                    <a:latin typeface="Times New Roman"/>
                    <a:cs typeface="Times New Roman"/>
                    <a:sym typeface="Wingdings"/>
                  </a:rPr>
                  <a:t>1,…, K</a:t>
                </a:r>
                <a:r>
                  <a:rPr lang="en-US" sz="3200" dirty="0" smtClean="0">
                    <a:latin typeface="Times New Roman"/>
                    <a:cs typeface="Times New Roman"/>
                    <a:sym typeface="Wingdings"/>
                  </a:rPr>
                  <a:t>} &amp; cluster representatives M={</a:t>
                </a:r>
                <a:r>
                  <a:rPr lang="en-US" sz="3200" i="1" dirty="0" smtClean="0">
                    <a:latin typeface="Times New Roman"/>
                    <a:cs typeface="Times New Roman"/>
                    <a:sym typeface="Wingdings"/>
                  </a:rPr>
                  <a:t>μ</a:t>
                </a:r>
                <a:r>
                  <a:rPr lang="en-US" sz="3200" i="1" baseline="-25000" dirty="0" smtClean="0">
                    <a:latin typeface="Times New Roman"/>
                    <a:cs typeface="Times New Roman"/>
                    <a:sym typeface="Wingdings"/>
                  </a:rPr>
                  <a:t>1</a:t>
                </a:r>
                <a:r>
                  <a:rPr lang="en-US" sz="3200" i="1" dirty="0" smtClean="0">
                    <a:latin typeface="Times New Roman"/>
                    <a:cs typeface="Times New Roman"/>
                    <a:sym typeface="Wingdings"/>
                  </a:rPr>
                  <a:t>, …,</a:t>
                </a:r>
                <a:r>
                  <a:rPr lang="en-US" sz="3200" i="1" dirty="0" err="1" smtClean="0">
                    <a:latin typeface="Times New Roman"/>
                    <a:cs typeface="Times New Roman"/>
                    <a:sym typeface="Wingdings"/>
                  </a:rPr>
                  <a:t>μ</a:t>
                </a:r>
                <a:r>
                  <a:rPr lang="en-US" sz="3200" i="1" baseline="-25000" dirty="0" err="1" smtClean="0">
                    <a:latin typeface="Times New Roman"/>
                    <a:cs typeface="Times New Roman"/>
                    <a:sym typeface="Wingdings"/>
                  </a:rPr>
                  <a:t>K</a:t>
                </a:r>
                <a:r>
                  <a:rPr lang="en-US" sz="3200" dirty="0">
                    <a:latin typeface="Times New Roman"/>
                    <a:cs typeface="Times New Roman"/>
                    <a:sym typeface="Wingdings"/>
                  </a:rPr>
                  <a:t>}</a:t>
                </a:r>
                <a:r>
                  <a:rPr lang="en-US" sz="3200" dirty="0" smtClean="0">
                    <a:latin typeface="Times New Roman"/>
                    <a:cs typeface="Times New Roman"/>
                    <a:sym typeface="Wingdings"/>
                  </a:rPr>
                  <a:t> to minimize total “distance” between each instance &amp; its cluster representative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4400" dirty="0" smtClean="0">
                  <a:latin typeface="Times New Roman"/>
                  <a:cs typeface="Times New Roman"/>
                  <a:sym typeface="Wingdings"/>
                </a:endParaRPr>
              </a:p>
              <a:p>
                <a:pPr marL="0" indent="0">
                  <a:buNone/>
                </a:pPr>
                <a:endParaRPr lang="en-US" sz="3200" b="1" dirty="0" smtClean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3200" b="1" dirty="0" smtClean="0">
                    <a:latin typeface="Times New Roman"/>
                    <a:cs typeface="Times New Roman"/>
                  </a:rPr>
                  <a:t>Algorithm:</a:t>
                </a:r>
              </a:p>
              <a:p>
                <a:r>
                  <a:rPr lang="en-US" sz="3300" dirty="0"/>
                  <a:t>Randomly initialize cluster </a:t>
                </a:r>
                <a:r>
                  <a:rPr lang="en-US" sz="3300" dirty="0" smtClean="0"/>
                  <a:t>representatives M={</a:t>
                </a:r>
                <a:r>
                  <a:rPr lang="en-US" sz="3300" i="1" dirty="0" smtClean="0"/>
                  <a:t>μ</a:t>
                </a:r>
                <a:r>
                  <a:rPr lang="en-US" sz="3300" i="1" baseline="-25000" dirty="0" smtClean="0"/>
                  <a:t>1</a:t>
                </a:r>
                <a:r>
                  <a:rPr lang="en-US" sz="3300" i="1" dirty="0" smtClean="0"/>
                  <a:t>,…,</a:t>
                </a:r>
                <a:r>
                  <a:rPr lang="en-US" sz="3300" i="1" dirty="0" err="1" smtClean="0"/>
                  <a:t>μ</a:t>
                </a:r>
                <a:r>
                  <a:rPr lang="en-US" sz="3300" i="1" baseline="-25000" dirty="0" err="1" smtClean="0"/>
                  <a:t>K</a:t>
                </a:r>
                <a:r>
                  <a:rPr lang="en-US" sz="3300" dirty="0" smtClean="0"/>
                  <a:t>}</a:t>
                </a:r>
                <a:endParaRPr lang="en-US" sz="3300" baseline="-25000" dirty="0"/>
              </a:p>
              <a:p>
                <a:r>
                  <a:rPr lang="en-US" sz="3300" dirty="0"/>
                  <a:t>Repeat until convergence</a:t>
                </a:r>
              </a:p>
              <a:p>
                <a:pPr lvl="1"/>
                <a:r>
                  <a:rPr lang="en-US" sz="3300" b="1" dirty="0" smtClean="0"/>
                  <a:t>[Optimize h] </a:t>
                </a:r>
                <a:r>
                  <a:rPr lang="en-US" sz="3300" dirty="0" smtClean="0"/>
                  <a:t>Assign </a:t>
                </a:r>
                <a:r>
                  <a:rPr lang="en-US" sz="3300" dirty="0"/>
                  <a:t>each </a:t>
                </a:r>
                <a:r>
                  <a:rPr lang="en-US" sz="3300" i="1" dirty="0"/>
                  <a:t>X</a:t>
                </a:r>
                <a:r>
                  <a:rPr lang="en-US" sz="3300" i="1" baseline="-25000" dirty="0"/>
                  <a:t>i</a:t>
                </a:r>
                <a:r>
                  <a:rPr lang="en-US" sz="3300" dirty="0"/>
                  <a:t> to </a:t>
                </a:r>
                <a:r>
                  <a:rPr lang="en-US" sz="3300" dirty="0" smtClean="0"/>
                  <a:t>cluster </a:t>
                </a:r>
                <a:r>
                  <a:rPr lang="en-US" sz="3300" i="1" dirty="0" smtClean="0"/>
                  <a:t>j</a:t>
                </a:r>
                <a:r>
                  <a:rPr lang="en-US" sz="3300" dirty="0" smtClean="0"/>
                  <a:t> so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3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3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3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3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3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3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300" baseline="30000" dirty="0" smtClean="0"/>
                  <a:t>2</a:t>
                </a:r>
                <a:r>
                  <a:rPr lang="en-US" sz="3300" dirty="0"/>
                  <a:t> </a:t>
                </a:r>
                <a:r>
                  <a:rPr lang="en-US" sz="3300" dirty="0" smtClean="0"/>
                  <a:t>is minimum</a:t>
                </a:r>
                <a:endParaRPr lang="en-US" sz="3300" dirty="0"/>
              </a:p>
              <a:p>
                <a:pPr lvl="1"/>
                <a:r>
                  <a:rPr lang="en-US" sz="3300" b="1" dirty="0" smtClean="0"/>
                  <a:t>[Optimize M] </a:t>
                </a:r>
                <a:r>
                  <a:rPr lang="en-US" sz="3300" dirty="0" smtClean="0"/>
                  <a:t>Re-compute representative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3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33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3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3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33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3300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33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sz="33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sz="33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33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33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3300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33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sz="33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sz="33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33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3300" b="0" i="1" smtClean="0">
                                <a:latin typeface="Cambria Math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3300" dirty="0" smtClean="0"/>
                  <a:t> for each cluster </a:t>
                </a:r>
                <a:r>
                  <a:rPr lang="en-US" sz="3300" i="1" dirty="0" smtClean="0"/>
                  <a:t>j</a:t>
                </a:r>
                <a:endParaRPr lang="en-US" sz="3300" i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200" b="1" dirty="0" smtClean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4400" dirty="0" smtClean="0">
                  <a:latin typeface="Times New Roman"/>
                  <a:cs typeface="Times New Roma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778000"/>
                <a:ext cx="12420600" cy="5867400"/>
              </a:xfrm>
              <a:blipFill rotWithShape="1">
                <a:blip r:embed="rId3"/>
                <a:stretch>
                  <a:fillRect l="-933" t="-1871" r="-393" b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11D5-BD86-4EB5-A8D6-F7CB0E29ED3A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129482"/>
              </p:ext>
            </p:extLst>
          </p:nvPr>
        </p:nvGraphicFramePr>
        <p:xfrm>
          <a:off x="3611563" y="3378200"/>
          <a:ext cx="49482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4" imgW="1473120" imgH="342720" progId="Equation.3">
                  <p:embed/>
                </p:oleObj>
              </mc:Choice>
              <mc:Fallback>
                <p:oleObj name="Equation" r:id="rId4" imgW="147312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1563" y="3378200"/>
                        <a:ext cx="4948237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45224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dirty="0" smtClean="0"/>
              <a:t>K-means Example (K</a:t>
            </a:r>
            <a:r>
              <a:rPr lang="en-US" sz="5400" dirty="0"/>
              <a:t>=2)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406596" y="2077156"/>
            <a:ext cx="10458027" cy="4795897"/>
            <a:chOff x="623" y="1104"/>
            <a:chExt cx="4632" cy="2549"/>
          </a:xfrm>
        </p:grpSpPr>
        <p:sp>
          <p:nvSpPr>
            <p:cNvPr id="35890" name="Line 5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5891" name="Line 6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75841" y="3218917"/>
            <a:ext cx="5865368" cy="2144550"/>
            <a:chOff x="2275841" y="3218917"/>
            <a:chExt cx="5865368" cy="2144550"/>
          </a:xfrm>
        </p:grpSpPr>
        <p:sp>
          <p:nvSpPr>
            <p:cNvPr id="35845" name="Oval 40"/>
            <p:cNvSpPr>
              <a:spLocks noChangeArrowheads="1"/>
            </p:cNvSpPr>
            <p:nvPr/>
          </p:nvSpPr>
          <p:spPr bwMode="auto">
            <a:xfrm>
              <a:off x="2709334" y="3670473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46" name="Oval 41"/>
            <p:cNvSpPr>
              <a:spLocks noChangeArrowheads="1"/>
            </p:cNvSpPr>
            <p:nvPr/>
          </p:nvSpPr>
          <p:spPr bwMode="auto">
            <a:xfrm>
              <a:off x="3034454" y="4212339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47" name="Oval 42"/>
            <p:cNvSpPr>
              <a:spLocks noChangeArrowheads="1"/>
            </p:cNvSpPr>
            <p:nvPr/>
          </p:nvSpPr>
          <p:spPr bwMode="auto">
            <a:xfrm>
              <a:off x="3359574" y="3851095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48" name="Oval 43"/>
            <p:cNvSpPr>
              <a:spLocks noChangeArrowheads="1"/>
            </p:cNvSpPr>
            <p:nvPr/>
          </p:nvSpPr>
          <p:spPr bwMode="auto">
            <a:xfrm>
              <a:off x="2384214" y="4663895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49" name="Oval 44"/>
            <p:cNvSpPr>
              <a:spLocks noChangeArrowheads="1"/>
            </p:cNvSpPr>
            <p:nvPr/>
          </p:nvSpPr>
          <p:spPr bwMode="auto">
            <a:xfrm>
              <a:off x="3359574" y="5025139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50" name="Oval 45"/>
            <p:cNvSpPr>
              <a:spLocks noChangeArrowheads="1"/>
            </p:cNvSpPr>
            <p:nvPr/>
          </p:nvSpPr>
          <p:spPr bwMode="auto">
            <a:xfrm>
              <a:off x="7802881" y="3218917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51" name="Oval 46"/>
            <p:cNvSpPr>
              <a:spLocks noChangeArrowheads="1"/>
            </p:cNvSpPr>
            <p:nvPr/>
          </p:nvSpPr>
          <p:spPr bwMode="auto">
            <a:xfrm>
              <a:off x="7694508" y="3670473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52" name="Oval 47"/>
            <p:cNvSpPr>
              <a:spLocks noChangeArrowheads="1"/>
            </p:cNvSpPr>
            <p:nvPr/>
          </p:nvSpPr>
          <p:spPr bwMode="auto">
            <a:xfrm>
              <a:off x="5527041" y="3760784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Oval 48"/>
            <p:cNvSpPr>
              <a:spLocks noChangeArrowheads="1"/>
            </p:cNvSpPr>
            <p:nvPr/>
          </p:nvSpPr>
          <p:spPr bwMode="auto">
            <a:xfrm>
              <a:off x="6827521" y="4212339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54" name="Oval 49"/>
            <p:cNvSpPr>
              <a:spLocks noChangeArrowheads="1"/>
            </p:cNvSpPr>
            <p:nvPr/>
          </p:nvSpPr>
          <p:spPr bwMode="auto">
            <a:xfrm>
              <a:off x="6068908" y="4573584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55" name="Oval 50"/>
            <p:cNvSpPr>
              <a:spLocks noChangeArrowheads="1"/>
            </p:cNvSpPr>
            <p:nvPr/>
          </p:nvSpPr>
          <p:spPr bwMode="auto">
            <a:xfrm>
              <a:off x="2275841" y="3218917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  <p:sp>
          <p:nvSpPr>
            <p:cNvPr id="35856" name="Oval 51"/>
            <p:cNvSpPr>
              <a:spLocks noChangeArrowheads="1"/>
            </p:cNvSpPr>
            <p:nvPr/>
          </p:nvSpPr>
          <p:spPr bwMode="auto">
            <a:xfrm>
              <a:off x="6285654" y="3760784"/>
              <a:ext cx="338328" cy="3383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18854" tIns="61804" rIns="118854" bIns="61804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587" name="Text Box 91"/>
          <p:cNvSpPr txBox="1">
            <a:spLocks noChangeArrowheads="1"/>
          </p:cNvSpPr>
          <p:nvPr/>
        </p:nvSpPr>
        <p:spPr bwMode="auto">
          <a:xfrm>
            <a:off x="9428481" y="4515556"/>
            <a:ext cx="2013727" cy="43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54" tIns="61804" rIns="118854" bIns="61804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Reassign clusters</a:t>
            </a:r>
          </a:p>
        </p:txBody>
      </p:sp>
      <p:sp>
        <p:nvSpPr>
          <p:cNvPr id="106588" name="Text Box 92"/>
          <p:cNvSpPr txBox="1">
            <a:spLocks noChangeArrowheads="1"/>
          </p:cNvSpPr>
          <p:nvPr/>
        </p:nvSpPr>
        <p:spPr bwMode="auto">
          <a:xfrm>
            <a:off x="9428480" y="5147734"/>
            <a:ext cx="1446164" cy="43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854" tIns="61804" rIns="118854" bIns="61804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Converged!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85653" y="1806223"/>
            <a:ext cx="4400408" cy="2765440"/>
            <a:chOff x="6285653" y="1806223"/>
            <a:chExt cx="4400408" cy="2765440"/>
          </a:xfrm>
        </p:grpSpPr>
        <p:sp>
          <p:nvSpPr>
            <p:cNvPr id="35887" name="Text Box 54"/>
            <p:cNvSpPr txBox="1">
              <a:spLocks noChangeArrowheads="1"/>
            </p:cNvSpPr>
            <p:nvPr/>
          </p:nvSpPr>
          <p:spPr bwMode="auto">
            <a:xfrm>
              <a:off x="9428479" y="1806223"/>
              <a:ext cx="1257582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Pick seeds</a:t>
              </a:r>
            </a:p>
          </p:txBody>
        </p:sp>
        <p:sp>
          <p:nvSpPr>
            <p:cNvPr id="50" name="Oval 70"/>
            <p:cNvSpPr>
              <a:spLocks noChangeArrowheads="1"/>
            </p:cNvSpPr>
            <p:nvPr/>
          </p:nvSpPr>
          <p:spPr bwMode="auto">
            <a:xfrm>
              <a:off x="6285653" y="3781776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6827520" y="4233335"/>
              <a:ext cx="338328" cy="33832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75841" y="2348089"/>
            <a:ext cx="9107875" cy="3036373"/>
            <a:chOff x="2275841" y="2348089"/>
            <a:chExt cx="9107875" cy="3036373"/>
          </a:xfrm>
        </p:grpSpPr>
        <p:sp>
          <p:nvSpPr>
            <p:cNvPr id="35886" name="Text Box 75"/>
            <p:cNvSpPr txBox="1">
              <a:spLocks noChangeArrowheads="1"/>
            </p:cNvSpPr>
            <p:nvPr/>
          </p:nvSpPr>
          <p:spPr bwMode="auto">
            <a:xfrm>
              <a:off x="9428481" y="2348089"/>
              <a:ext cx="1955235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Reassign clusters</a:t>
              </a:r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6068907" y="4594578"/>
              <a:ext cx="338328" cy="33832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2275841" y="3239911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2709334" y="3691467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3359574" y="3872089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3034454" y="4233334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7694507" y="3691467"/>
              <a:ext cx="338328" cy="33832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72"/>
            <p:cNvSpPr>
              <a:spLocks noChangeArrowheads="1"/>
            </p:cNvSpPr>
            <p:nvPr/>
          </p:nvSpPr>
          <p:spPr bwMode="auto">
            <a:xfrm>
              <a:off x="3359574" y="5046134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73"/>
            <p:cNvSpPr>
              <a:spLocks noChangeArrowheads="1"/>
            </p:cNvSpPr>
            <p:nvPr/>
          </p:nvSpPr>
          <p:spPr bwMode="auto">
            <a:xfrm>
              <a:off x="2384214" y="4684889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auto">
            <a:xfrm>
              <a:off x="7802880" y="3239909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Oval 82"/>
            <p:cNvSpPr>
              <a:spLocks noChangeArrowheads="1"/>
            </p:cNvSpPr>
            <p:nvPr/>
          </p:nvSpPr>
          <p:spPr bwMode="auto">
            <a:xfrm>
              <a:off x="5527040" y="3781776"/>
              <a:ext cx="338328" cy="33832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" name="Text Box 86"/>
          <p:cNvSpPr txBox="1">
            <a:spLocks noChangeArrowheads="1"/>
          </p:cNvSpPr>
          <p:nvPr/>
        </p:nvSpPr>
        <p:spPr bwMode="auto">
          <a:xfrm>
            <a:off x="3591560" y="5130800"/>
            <a:ext cx="309316" cy="40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35400" y="2921000"/>
            <a:ext cx="7689427" cy="1926291"/>
            <a:chOff x="3835400" y="2921000"/>
            <a:chExt cx="7689427" cy="1926291"/>
          </a:xfrm>
        </p:grpSpPr>
        <p:sp>
          <p:nvSpPr>
            <p:cNvPr id="73" name="Text Box 87"/>
            <p:cNvSpPr txBox="1">
              <a:spLocks noChangeArrowheads="1"/>
            </p:cNvSpPr>
            <p:nvPr/>
          </p:nvSpPr>
          <p:spPr bwMode="auto">
            <a:xfrm>
              <a:off x="7035800" y="4445000"/>
              <a:ext cx="39793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3835400" y="4293540"/>
              <a:ext cx="309316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Text Box 89"/>
            <p:cNvSpPr txBox="1">
              <a:spLocks noChangeArrowheads="1"/>
            </p:cNvSpPr>
            <p:nvPr/>
          </p:nvSpPr>
          <p:spPr bwMode="auto">
            <a:xfrm>
              <a:off x="9398000" y="2921000"/>
              <a:ext cx="2126827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Compute centroids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21960" y="3225800"/>
            <a:ext cx="5961098" cy="880195"/>
            <a:chOff x="5521960" y="3225800"/>
            <a:chExt cx="5961098" cy="880195"/>
          </a:xfrm>
        </p:grpSpPr>
        <p:sp>
          <p:nvSpPr>
            <p:cNvPr id="35872" name="Text Box 83"/>
            <p:cNvSpPr txBox="1">
              <a:spLocks noChangeArrowheads="1"/>
            </p:cNvSpPr>
            <p:nvPr/>
          </p:nvSpPr>
          <p:spPr bwMode="auto">
            <a:xfrm>
              <a:off x="9428480" y="3431820"/>
              <a:ext cx="2054578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err="1"/>
                <a:t>Reasssign</a:t>
              </a:r>
              <a:r>
                <a:rPr lang="en-US" dirty="0"/>
                <a:t> clusters</a:t>
              </a:r>
            </a:p>
          </p:txBody>
        </p:sp>
        <p:sp>
          <p:nvSpPr>
            <p:cNvPr id="77" name="Oval 70"/>
            <p:cNvSpPr>
              <a:spLocks noChangeArrowheads="1"/>
            </p:cNvSpPr>
            <p:nvPr/>
          </p:nvSpPr>
          <p:spPr bwMode="auto">
            <a:xfrm>
              <a:off x="6280573" y="3767667"/>
              <a:ext cx="338328" cy="33832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Oval 71"/>
            <p:cNvSpPr>
              <a:spLocks noChangeArrowheads="1"/>
            </p:cNvSpPr>
            <p:nvPr/>
          </p:nvSpPr>
          <p:spPr bwMode="auto">
            <a:xfrm>
              <a:off x="7797800" y="3225800"/>
              <a:ext cx="338328" cy="33832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5521960" y="3767667"/>
              <a:ext cx="338328" cy="33832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6200" y="2921000"/>
            <a:ext cx="8908627" cy="1697098"/>
            <a:chOff x="2692400" y="2921939"/>
            <a:chExt cx="8908627" cy="1697098"/>
          </a:xfrm>
        </p:grpSpPr>
        <p:sp>
          <p:nvSpPr>
            <p:cNvPr id="81" name="Text Box 87"/>
            <p:cNvSpPr txBox="1">
              <a:spLocks noChangeArrowheads="1"/>
            </p:cNvSpPr>
            <p:nvPr/>
          </p:nvSpPr>
          <p:spPr bwMode="auto">
            <a:xfrm>
              <a:off x="6654800" y="3835400"/>
              <a:ext cx="309316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82" name="Text Box 88"/>
            <p:cNvSpPr txBox="1">
              <a:spLocks noChangeArrowheads="1"/>
            </p:cNvSpPr>
            <p:nvPr/>
          </p:nvSpPr>
          <p:spPr bwMode="auto">
            <a:xfrm>
              <a:off x="2692400" y="4216400"/>
              <a:ext cx="309316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" name="Text Box 89"/>
            <p:cNvSpPr txBox="1">
              <a:spLocks noChangeArrowheads="1"/>
            </p:cNvSpPr>
            <p:nvPr/>
          </p:nvSpPr>
          <p:spPr bwMode="auto">
            <a:xfrm>
              <a:off x="9473071" y="2921939"/>
              <a:ext cx="2126827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Compute centroids</a:t>
              </a:r>
            </a:p>
          </p:txBody>
        </p:sp>
        <p:sp>
          <p:nvSpPr>
            <p:cNvPr id="84" name="Text Box 89"/>
            <p:cNvSpPr txBox="1">
              <a:spLocks noChangeArrowheads="1"/>
            </p:cNvSpPr>
            <p:nvPr/>
          </p:nvSpPr>
          <p:spPr bwMode="auto">
            <a:xfrm>
              <a:off x="9474200" y="3987800"/>
              <a:ext cx="2126827" cy="40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Compute centroids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421-FEF7-43BE-AA88-5E8E17A56C17}" type="datetime1">
              <a:rPr lang="en-US" smtClean="0"/>
              <a:t>7/11/2013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87" grpId="0"/>
      <p:bldP spid="1065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896534"/>
            <a:ext cx="11704320" cy="590126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What is Machine Learning?</a:t>
            </a:r>
          </a:p>
          <a:p>
            <a:r>
              <a:rPr lang="en-GB" dirty="0" smtClean="0"/>
              <a:t>Why Learn?</a:t>
            </a:r>
          </a:p>
          <a:p>
            <a:r>
              <a:rPr lang="en-GB" dirty="0" smtClean="0"/>
              <a:t>Supervised Learning: Key Concepts</a:t>
            </a:r>
          </a:p>
          <a:p>
            <a:pPr lvl="1"/>
            <a:r>
              <a:rPr lang="en-GB" dirty="0" smtClean="0"/>
              <a:t> Types of Supervised Learning, Loss functions</a:t>
            </a:r>
          </a:p>
          <a:p>
            <a:pPr lvl="1"/>
            <a:r>
              <a:rPr lang="en-GB" dirty="0" err="1" smtClean="0"/>
              <a:t>Overfitting</a:t>
            </a:r>
            <a:r>
              <a:rPr lang="en-GB" dirty="0" smtClean="0"/>
              <a:t>, </a:t>
            </a:r>
            <a:r>
              <a:rPr lang="en-GB" dirty="0" err="1" smtClean="0"/>
              <a:t>underfitting</a:t>
            </a:r>
            <a:r>
              <a:rPr lang="en-GB" dirty="0" smtClean="0"/>
              <a:t>, </a:t>
            </a:r>
            <a:r>
              <a:rPr lang="en-GB" dirty="0"/>
              <a:t>Bias-Variance </a:t>
            </a:r>
            <a:r>
              <a:rPr lang="en-GB" dirty="0" smtClean="0"/>
              <a:t>Trade-off</a:t>
            </a:r>
          </a:p>
          <a:p>
            <a:r>
              <a:rPr lang="en-GB" dirty="0" smtClean="0"/>
              <a:t>Supervised Learning: Popular Methods</a:t>
            </a:r>
          </a:p>
          <a:p>
            <a:pPr lvl="1"/>
            <a:r>
              <a:rPr lang="en-GB" dirty="0" smtClean="0"/>
              <a:t>Linear models </a:t>
            </a:r>
          </a:p>
          <a:p>
            <a:pPr lvl="1"/>
            <a:r>
              <a:rPr lang="en-GB" dirty="0" smtClean="0"/>
              <a:t>Decision Trees and Random Forests </a:t>
            </a:r>
          </a:p>
          <a:p>
            <a:pPr lvl="1"/>
            <a:r>
              <a:rPr lang="en-GB" dirty="0" smtClean="0"/>
              <a:t>K-NN Prediction</a:t>
            </a:r>
          </a:p>
          <a:p>
            <a:pPr lvl="1"/>
            <a:r>
              <a:rPr lang="en-GB" dirty="0" smtClean="0"/>
              <a:t>Neural networks</a:t>
            </a:r>
          </a:p>
          <a:p>
            <a:pPr lvl="1"/>
            <a:r>
              <a:rPr lang="en-GB" dirty="0" smtClean="0"/>
              <a:t>Bayesian learning</a:t>
            </a:r>
            <a:endParaRPr lang="en-GB" dirty="0"/>
          </a:p>
          <a:p>
            <a:r>
              <a:rPr lang="en-GB" dirty="0" smtClean="0"/>
              <a:t>Unsupervised Learning</a:t>
            </a:r>
          </a:p>
          <a:p>
            <a:pPr lvl="1"/>
            <a:r>
              <a:rPr lang="en-GB" dirty="0" smtClean="0"/>
              <a:t>K-means clustering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4C9-9007-4884-9AFD-0EE627C8583E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940">
        <p:fade/>
      </p:transition>
    </mc:Choice>
    <mc:Fallback xmlns="">
      <p:transition xmlns:p14="http://schemas.microsoft.com/office/powerpoint/2010/main" spd="med" advTm="349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016938"/>
              </p:ext>
            </p:extLst>
          </p:nvPr>
        </p:nvGraphicFramePr>
        <p:xfrm>
          <a:off x="650240" y="1896534"/>
          <a:ext cx="11704320" cy="536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AE6C-DDAB-4685-B82F-9759CF782F57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270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Machine Learning?</a:t>
            </a:r>
          </a:p>
          <a:p>
            <a:r>
              <a:rPr lang="en-GB" b="1" dirty="0">
                <a:solidFill>
                  <a:srgbClr val="FF0000"/>
                </a:solidFill>
              </a:rPr>
              <a:t>Why </a:t>
            </a:r>
            <a:r>
              <a:rPr lang="en-GB" b="1" dirty="0" smtClean="0">
                <a:solidFill>
                  <a:srgbClr val="FF0000"/>
                </a:solidFill>
              </a:rPr>
              <a:t>Learn?</a:t>
            </a:r>
            <a:endParaRPr lang="en-GB" dirty="0"/>
          </a:p>
          <a:p>
            <a:r>
              <a:rPr lang="en-GB" dirty="0"/>
              <a:t>Supervised </a:t>
            </a:r>
            <a:r>
              <a:rPr lang="en-GB" dirty="0" smtClean="0"/>
              <a:t>Learning: Key Concepts</a:t>
            </a:r>
          </a:p>
          <a:p>
            <a:r>
              <a:rPr lang="en-GB" dirty="0" smtClean="0"/>
              <a:t>Supervised Learning: Popular Methods </a:t>
            </a:r>
            <a:endParaRPr lang="en-GB" dirty="0"/>
          </a:p>
          <a:p>
            <a:r>
              <a:rPr lang="en-GB" dirty="0"/>
              <a:t>Unsupervised </a:t>
            </a:r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4829-2B61-4CB1-83F4-D8323F213B78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820334"/>
            <a:ext cx="11704320" cy="59012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/>
              <a:t>Learn it when you can’t code it 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Complex tasks where deterministic solution don’t suffice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e.g. speech recognition</a:t>
            </a:r>
            <a:r>
              <a:rPr lang="en-US" sz="2400" dirty="0" smtClean="0"/>
              <a:t>, handwriting recognition 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/>
              <a:t>Learn it when you can’t scale it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Repetitive task needing h</a:t>
            </a:r>
            <a:r>
              <a:rPr lang="tr-TR" sz="2400" dirty="0"/>
              <a:t>uman-like expertise </a:t>
            </a:r>
            <a:r>
              <a:rPr lang="en-US" sz="2400" dirty="0"/>
              <a:t>(e.g. recommendations, spam &amp; fraud detection)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Speed, scale of data, number of data points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/>
              <a:t>Learn it when you need to adapt/personalize </a:t>
            </a:r>
          </a:p>
          <a:p>
            <a:pPr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e.g., personalized product recommendations, stock predictions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/>
              <a:t>Learn it when you can’t track it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e.g., automated driving, fraud detection (input-solution mapping changes dynamically)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721-5F25-4745-9A3B-D274AFCC91CC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06800" y="3987800"/>
            <a:ext cx="8839200" cy="5715000"/>
          </a:xfrm>
          <a:prstGeom prst="rect">
            <a:avLst/>
          </a:prstGeom>
        </p:spPr>
        <p:txBody>
          <a:bodyPr vert="horz" lIns="120745" tIns="60373" rIns="120745" bIns="60373" rtlCol="0">
            <a:normAutofit/>
          </a:bodyPr>
          <a:lstStyle>
            <a:lvl1pPr marL="452797" indent="-452797" algn="l" defTabSz="603728" rtl="0" eaLnBrk="1" latinLnBrk="0" hangingPunct="1">
              <a:spcBef>
                <a:spcPct val="20000"/>
              </a:spcBef>
              <a:buFont typeface="Arial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1058" indent="-377330" algn="l" defTabSz="603728" rtl="0" eaLnBrk="1" latinLnBrk="0" hangingPunct="1">
              <a:spcBef>
                <a:spcPct val="20000"/>
              </a:spcBef>
              <a:buFont typeface="Arial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9322" indent="-301864" algn="l" defTabSz="60372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3048" indent="-301864" algn="l" defTabSz="603728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16775" indent="-301864" algn="l" defTabSz="603728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20503" indent="-301864" algn="l" defTabSz="603728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24232" indent="-301864" algn="l" defTabSz="603728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7960" indent="-301864" algn="l" defTabSz="603728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31688" indent="-301864" algn="l" defTabSz="603728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lang="en-US" sz="2400" b="1" dirty="0" smtClean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Machine Learning?</a:t>
            </a:r>
          </a:p>
          <a:p>
            <a:r>
              <a:rPr lang="en-GB" dirty="0"/>
              <a:t>Why </a:t>
            </a:r>
            <a:r>
              <a:rPr lang="en-GB" dirty="0" smtClean="0"/>
              <a:t>Learn?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Supervised </a:t>
            </a:r>
            <a:r>
              <a:rPr lang="en-GB" b="1" dirty="0" smtClean="0">
                <a:solidFill>
                  <a:srgbClr val="FF0000"/>
                </a:solidFill>
              </a:rPr>
              <a:t>Learning: Key Concepts</a:t>
            </a:r>
          </a:p>
          <a:p>
            <a:r>
              <a:rPr lang="en-GB" dirty="0" smtClean="0"/>
              <a:t>Supervised Learning: Popular Methods </a:t>
            </a:r>
            <a:endParaRPr lang="en-GB" dirty="0"/>
          </a:p>
          <a:p>
            <a:r>
              <a:rPr lang="en-GB" dirty="0"/>
              <a:t>Unsupervised </a:t>
            </a:r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DE12-F713-4DB1-900D-E619D0D36F3E}" type="datetime1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625600"/>
            <a:ext cx="11704320" cy="57488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Training</a:t>
            </a:r>
            <a:r>
              <a:rPr lang="en-US" sz="4100" b="1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Given training examples </a:t>
            </a:r>
            <a:r>
              <a:rPr lang="en-US" i="1" dirty="0" smtClean="0"/>
              <a:t>{(X</a:t>
            </a:r>
            <a:r>
              <a:rPr lang="en-US" i="1" baseline="-25000" dirty="0" smtClean="0"/>
              <a:t>i</a:t>
            </a:r>
            <a:r>
              <a:rPr lang="en-US" i="1" dirty="0" smtClean="0"/>
              <a:t>, Y</a:t>
            </a:r>
            <a:r>
              <a:rPr lang="en-US" i="1" baseline="-25000" dirty="0" smtClean="0"/>
              <a:t>i</a:t>
            </a:r>
            <a:r>
              <a:rPr lang="en-US" i="1" dirty="0" smtClean="0"/>
              <a:t>)} </a:t>
            </a:r>
            <a:r>
              <a:rPr lang="en-US" dirty="0" smtClean="0"/>
              <a:t>where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/>
              <a:t> </a:t>
            </a:r>
            <a:r>
              <a:rPr lang="en-US" dirty="0" smtClean="0"/>
              <a:t>is the feature vector and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/>
              <a:t> </a:t>
            </a:r>
            <a:r>
              <a:rPr lang="en-US" dirty="0" smtClean="0"/>
              <a:t>the target variable, </a:t>
            </a:r>
            <a:r>
              <a:rPr lang="en-US" dirty="0"/>
              <a:t>learn </a:t>
            </a:r>
            <a:r>
              <a:rPr lang="en-US" dirty="0" smtClean="0"/>
              <a:t>a function </a:t>
            </a:r>
            <a:r>
              <a:rPr lang="en-US" i="1" dirty="0"/>
              <a:t>F  </a:t>
            </a:r>
            <a:r>
              <a:rPr lang="en-US" dirty="0"/>
              <a:t>to best fit the training data (i.e.,  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i="1" dirty="0"/>
              <a:t> ≈ F(X</a:t>
            </a:r>
            <a:r>
              <a:rPr lang="en-US" i="1" baseline="-25000" dirty="0"/>
              <a:t>i</a:t>
            </a:r>
            <a:r>
              <a:rPr lang="en-US" i="1" dirty="0"/>
              <a:t>) </a:t>
            </a:r>
            <a:r>
              <a:rPr lang="en-US" dirty="0"/>
              <a:t>for all 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100" b="1" dirty="0">
                <a:solidFill>
                  <a:srgbClr val="C00000"/>
                </a:solidFill>
              </a:rPr>
              <a:t>Prediction:</a:t>
            </a:r>
            <a:r>
              <a:rPr lang="en-US" dirty="0" smtClean="0"/>
              <a:t> Given a new sample </a:t>
            </a:r>
            <a:r>
              <a:rPr lang="en-US" i="1" dirty="0" smtClean="0"/>
              <a:t>X</a:t>
            </a:r>
            <a:r>
              <a:rPr lang="en-US" dirty="0" smtClean="0"/>
              <a:t> with unknown </a:t>
            </a:r>
            <a:r>
              <a:rPr lang="en-US" i="1" dirty="0" smtClean="0"/>
              <a:t>Y</a:t>
            </a:r>
            <a:r>
              <a:rPr lang="en-US" dirty="0" smtClean="0"/>
              <a:t>, predict </a:t>
            </a:r>
            <a:r>
              <a:rPr lang="en-US" i="1" dirty="0" smtClean="0"/>
              <a:t>Y</a:t>
            </a:r>
            <a:r>
              <a:rPr lang="en-US" dirty="0" smtClean="0"/>
              <a:t> using </a:t>
            </a:r>
            <a:r>
              <a:rPr lang="en-US" i="1" dirty="0" smtClean="0"/>
              <a:t>F(X)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36F8-AF39-46A6-9004-44D421FF1CD5}" type="datetime1">
              <a:rPr lang="en-US" smtClean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Screen Shot 2013-02-07 at 4.34.1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77" y="5588000"/>
            <a:ext cx="1786477" cy="1270000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 bwMode="auto">
          <a:xfrm>
            <a:off x="7082377" y="5588000"/>
            <a:ext cx="1676400" cy="1600200"/>
          </a:xfrm>
          <a:prstGeom prst="homePlate">
            <a:avLst>
              <a:gd name="adj" fmla="val 100000"/>
            </a:avLst>
          </a:prstGeom>
          <a:solidFill>
            <a:srgbClr val="FFDF5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872577" y="5664200"/>
            <a:ext cx="2209800" cy="1295400"/>
            <a:chOff x="609600" y="3048000"/>
            <a:chExt cx="3505200" cy="1295400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609600" y="3048000"/>
              <a:ext cx="3505200" cy="381000"/>
              <a:chOff x="609600" y="3048000"/>
              <a:chExt cx="3505200" cy="3810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609600" y="3048000"/>
                <a:ext cx="1849438" cy="381000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100" b="1" dirty="0" smtClean="0">
                    <a:solidFill>
                      <a:schemeClr val="tx1"/>
                    </a:solidFill>
                  </a:rPr>
                  <a:t>URL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2459038" y="3238500"/>
                <a:ext cx="165576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609600" y="3505200"/>
              <a:ext cx="3505200" cy="381000"/>
              <a:chOff x="609600" y="3505200"/>
              <a:chExt cx="3505200" cy="381000"/>
            </a:xfrm>
          </p:grpSpPr>
          <p:sp>
            <p:nvSpPr>
              <p:cNvPr id="15" name="Pentagon 14"/>
              <p:cNvSpPr/>
              <p:nvPr/>
            </p:nvSpPr>
            <p:spPr>
              <a:xfrm>
                <a:off x="609600" y="3505200"/>
                <a:ext cx="1849438" cy="381000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100" b="1" dirty="0" smtClean="0">
                    <a:solidFill>
                      <a:schemeClr val="tx1"/>
                    </a:solidFill>
                  </a:rPr>
                  <a:t>Title/Body Text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2459038" y="3695700"/>
                <a:ext cx="165576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609600" y="3962400"/>
              <a:ext cx="3505200" cy="381000"/>
              <a:chOff x="609600" y="3962400"/>
              <a:chExt cx="3505200" cy="3810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609600" y="3962400"/>
                <a:ext cx="1849438" cy="381000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100" b="1" dirty="0" smtClean="0">
                    <a:solidFill>
                      <a:schemeClr val="tx1"/>
                    </a:solidFill>
                  </a:rPr>
                  <a:t>Hyperlinks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2459038" y="4152900"/>
                <a:ext cx="165576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40"/>
          <p:cNvSpPr txBox="1">
            <a:spLocks noChangeArrowheads="1"/>
          </p:cNvSpPr>
          <p:nvPr/>
        </p:nvSpPr>
        <p:spPr bwMode="auto">
          <a:xfrm>
            <a:off x="5101177" y="5218668"/>
            <a:ext cx="360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0" name="TextBox 42"/>
          <p:cNvSpPr txBox="1">
            <a:spLocks noChangeArrowheads="1"/>
          </p:cNvSpPr>
          <p:nvPr/>
        </p:nvSpPr>
        <p:spPr bwMode="auto">
          <a:xfrm>
            <a:off x="9990681" y="5283200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444577" y="6159500"/>
            <a:ext cx="14478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E-commerce Site ?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42440" y="6146063"/>
            <a:ext cx="1088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 dirty="0" smtClean="0"/>
              <a:t>Model</a:t>
            </a:r>
            <a:r>
              <a:rPr lang="en-US" sz="1800" b="1" dirty="0"/>
              <a:t> </a:t>
            </a:r>
            <a:r>
              <a:rPr lang="en-US" sz="1800" b="1" dirty="0" smtClean="0"/>
              <a:t>F</a:t>
            </a:r>
            <a:endParaRPr lang="en-US" sz="1800" b="1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8758777" y="63881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3073400" y="2878666"/>
            <a:ext cx="190193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 dirty="0" smtClean="0"/>
              <a:t>Historical Data</a:t>
            </a:r>
            <a:endParaRPr lang="en-US" sz="2400" dirty="0"/>
          </a:p>
          <a:p>
            <a:pPr eaLnBrk="1" hangingPunct="1"/>
            <a:r>
              <a:rPr lang="en-US" sz="1600" dirty="0" smtClean="0"/>
              <a:t>	(</a:t>
            </a:r>
            <a:r>
              <a:rPr lang="en-US" sz="1600" i="1" dirty="0" smtClean="0"/>
              <a:t>X</a:t>
            </a:r>
            <a:r>
              <a:rPr lang="en-US" sz="1600" i="1" baseline="-25000" dirty="0" smtClean="0"/>
              <a:t>1</a:t>
            </a:r>
            <a:r>
              <a:rPr lang="en-US" sz="1600" i="1" dirty="0"/>
              <a:t>, </a:t>
            </a:r>
            <a:r>
              <a:rPr lang="en-US" sz="1600" i="1" dirty="0" smtClean="0"/>
              <a:t>Y</a:t>
            </a:r>
            <a:r>
              <a:rPr lang="en-US" sz="1600" i="1" baseline="-25000" dirty="0" smtClean="0"/>
              <a:t>1</a:t>
            </a:r>
            <a:r>
              <a:rPr lang="en-US" sz="1600" i="1" dirty="0"/>
              <a:t>)</a:t>
            </a:r>
          </a:p>
          <a:p>
            <a:pPr eaLnBrk="1" hangingPunct="1"/>
            <a:r>
              <a:rPr lang="en-US" sz="1600" i="1" dirty="0" smtClean="0"/>
              <a:t>	(X</a:t>
            </a:r>
            <a:r>
              <a:rPr lang="en-US" sz="1600" i="1" baseline="-25000" dirty="0" smtClean="0"/>
              <a:t>2</a:t>
            </a:r>
            <a:r>
              <a:rPr lang="en-US" sz="1600" i="1" dirty="0" smtClean="0"/>
              <a:t>, Y</a:t>
            </a:r>
            <a:r>
              <a:rPr lang="en-US" sz="1600" i="1" baseline="-25000" dirty="0" smtClean="0"/>
              <a:t>2)</a:t>
            </a:r>
            <a:endParaRPr lang="en-US" sz="1600" i="1" dirty="0"/>
          </a:p>
          <a:p>
            <a:pPr eaLnBrk="1" hangingPunct="1"/>
            <a:r>
              <a:rPr lang="en-US" sz="1600" i="1" dirty="0" smtClean="0"/>
              <a:t>	…</a:t>
            </a:r>
            <a:r>
              <a:rPr lang="en-US" sz="1600" i="1" dirty="0"/>
              <a:t>.</a:t>
            </a:r>
          </a:p>
          <a:p>
            <a:pPr eaLnBrk="1" hangingPunct="1"/>
            <a:r>
              <a:rPr lang="en-US" sz="1600" i="1" dirty="0" smtClean="0"/>
              <a:t>	(</a:t>
            </a:r>
            <a:r>
              <a:rPr lang="en-US" sz="1600" i="1" dirty="0" err="1" smtClean="0"/>
              <a:t>X</a:t>
            </a:r>
            <a:r>
              <a:rPr lang="en-US" sz="1600" i="1" baseline="-25000" dirty="0" err="1" smtClean="0"/>
              <a:t>n</a:t>
            </a:r>
            <a:r>
              <a:rPr lang="en-US" sz="1600" i="1" dirty="0" err="1" smtClean="0"/>
              <a:t>,Y</a:t>
            </a:r>
            <a:r>
              <a:rPr lang="en-US" sz="1600" i="1" baseline="-25000" dirty="0" err="1" smtClean="0"/>
              <a:t>n</a:t>
            </a:r>
            <a:r>
              <a:rPr lang="en-US" sz="1600" i="1" dirty="0"/>
              <a:t>)</a:t>
            </a:r>
          </a:p>
          <a:p>
            <a:pPr eaLnBrk="1" hangingPunct="1"/>
            <a:endParaRPr lang="en-US" sz="1600" i="1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5435600" y="3564466"/>
            <a:ext cx="749808" cy="484632"/>
          </a:xfrm>
          <a:prstGeom prst="rightArrow">
            <a:avLst/>
          </a:prstGeom>
          <a:gradFill flip="none" rotWithShape="1">
            <a:gsLst>
              <a:gs pos="0">
                <a:srgbClr val="46A4E0">
                  <a:alpha val="64000"/>
                </a:srgbClr>
              </a:gs>
              <a:gs pos="100000">
                <a:srgbClr val="FFFFFF">
                  <a:alpha val="37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6" name="Pentagon 25"/>
          <p:cNvSpPr/>
          <p:nvPr/>
        </p:nvSpPr>
        <p:spPr bwMode="auto">
          <a:xfrm>
            <a:off x="6350000" y="3031066"/>
            <a:ext cx="1676400" cy="1600200"/>
          </a:xfrm>
          <a:prstGeom prst="homePlate">
            <a:avLst>
              <a:gd name="adj" fmla="val 100000"/>
            </a:avLst>
          </a:prstGeom>
          <a:solidFill>
            <a:srgbClr val="FFDF57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TextBox 44"/>
          <p:cNvSpPr txBox="1">
            <a:spLocks noChangeArrowheads="1"/>
          </p:cNvSpPr>
          <p:nvPr/>
        </p:nvSpPr>
        <p:spPr bwMode="auto">
          <a:xfrm>
            <a:off x="6350000" y="3488266"/>
            <a:ext cx="1333643" cy="646331"/>
          </a:xfrm>
          <a:prstGeom prst="rect">
            <a:avLst/>
          </a:prstGeom>
          <a:noFill/>
          <a:ln>
            <a:noFill/>
          </a:ln>
          <a:effectLst>
            <a:softEdge rad="330200"/>
          </a:effectLst>
          <a:extLst/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 dirty="0"/>
              <a:t>Learning </a:t>
            </a:r>
          </a:p>
          <a:p>
            <a:pPr eaLnBrk="1" hangingPunct="1"/>
            <a:r>
              <a:rPr lang="en-US" sz="1800" b="1" dirty="0"/>
              <a:t>Algorithm</a:t>
            </a:r>
          </a:p>
        </p:txBody>
      </p:sp>
      <p:sp>
        <p:nvSpPr>
          <p:cNvPr id="28" name="Multidocument 31"/>
          <p:cNvSpPr/>
          <p:nvPr/>
        </p:nvSpPr>
        <p:spPr bwMode="auto">
          <a:xfrm>
            <a:off x="2616200" y="3335866"/>
            <a:ext cx="762000" cy="990600"/>
          </a:xfrm>
          <a:prstGeom prst="flowChartMultidocumen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Multidocument 1"/>
          <p:cNvSpPr/>
          <p:nvPr/>
        </p:nvSpPr>
        <p:spPr bwMode="auto">
          <a:xfrm>
            <a:off x="3149600" y="3335866"/>
            <a:ext cx="762000" cy="9906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8178800" y="3564466"/>
            <a:ext cx="749808" cy="484632"/>
          </a:xfrm>
          <a:prstGeom prst="rightArrow">
            <a:avLst/>
          </a:prstGeom>
          <a:gradFill flip="none" rotWithShape="1">
            <a:gsLst>
              <a:gs pos="0">
                <a:srgbClr val="46A4E0">
                  <a:alpha val="64000"/>
                </a:srgbClr>
              </a:gs>
              <a:gs pos="100000">
                <a:srgbClr val="FFFFFF">
                  <a:alpha val="37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1" name="Regular Pentagon 30"/>
          <p:cNvSpPr/>
          <p:nvPr/>
        </p:nvSpPr>
        <p:spPr bwMode="auto">
          <a:xfrm>
            <a:off x="9245600" y="3335866"/>
            <a:ext cx="1143000" cy="762000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TextBox 49"/>
          <p:cNvSpPr txBox="1">
            <a:spLocks noChangeArrowheads="1"/>
          </p:cNvSpPr>
          <p:nvPr/>
        </p:nvSpPr>
        <p:spPr bwMode="auto">
          <a:xfrm>
            <a:off x="9398000" y="3488266"/>
            <a:ext cx="885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b="1" dirty="0" smtClean="0"/>
              <a:t>Model</a:t>
            </a:r>
          </a:p>
          <a:p>
            <a:pPr eaLnBrk="1" hangingPunct="1"/>
            <a:r>
              <a:rPr lang="en-US" sz="1800" b="1" dirty="0"/>
              <a:t> </a:t>
            </a:r>
            <a:r>
              <a:rPr lang="en-US" sz="1800" b="1" dirty="0" smtClean="0"/>
              <a:t>  </a:t>
            </a:r>
            <a:r>
              <a:rPr lang="en-US" sz="1800" b="1" i="1" dirty="0" smtClean="0"/>
              <a:t>F</a:t>
            </a:r>
            <a:r>
              <a:rPr lang="en-US" sz="1800" b="1" dirty="0" smtClean="0"/>
              <a:t>  </a:t>
            </a:r>
            <a:r>
              <a:rPr lang="en-US" sz="1800" b="1" dirty="0" smtClean="0">
                <a:sym typeface="Symbol" pitchFamily="18" charset="2"/>
              </a:rPr>
              <a:t> </a:t>
            </a:r>
            <a:endParaRPr lang="en-US" sz="1800" b="1" dirty="0"/>
          </a:p>
        </p:txBody>
      </p:sp>
      <p:sp>
        <p:nvSpPr>
          <p:cNvPr id="33" name="Rectangle 32"/>
          <p:cNvSpPr/>
          <p:nvPr/>
        </p:nvSpPr>
        <p:spPr>
          <a:xfrm>
            <a:off x="4292600" y="7188200"/>
            <a:ext cx="234872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/>
              <a:t>Features/Attributes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9398000" y="7188200"/>
            <a:ext cx="1595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/>
              <a:t>Target/Label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55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1" y="1763889"/>
            <a:ext cx="11706577" cy="6110111"/>
          </a:xfrm>
        </p:spPr>
        <p:txBody>
          <a:bodyPr>
            <a:normAutofit/>
          </a:bodyPr>
          <a:lstStyle/>
          <a:p>
            <a:r>
              <a:rPr lang="en-US" sz="3200" dirty="0"/>
              <a:t>Classification: </a:t>
            </a:r>
            <a:r>
              <a:rPr lang="en-US" sz="3200" i="1" dirty="0"/>
              <a:t>Y </a:t>
            </a:r>
            <a:r>
              <a:rPr lang="en-US" sz="3200" dirty="0"/>
              <a:t>is </a:t>
            </a:r>
            <a:r>
              <a:rPr lang="en-US" sz="3200" dirty="0" smtClean="0"/>
              <a:t>categorical </a:t>
            </a:r>
            <a:endParaRPr lang="en-US" sz="3200" dirty="0"/>
          </a:p>
          <a:p>
            <a:pPr lvl="1"/>
            <a:r>
              <a:rPr lang="en-US" sz="2600" dirty="0">
                <a:solidFill>
                  <a:srgbClr val="800000"/>
                </a:solidFill>
              </a:rPr>
              <a:t>Examples: </a:t>
            </a:r>
          </a:p>
          <a:p>
            <a:pPr lvl="2"/>
            <a:r>
              <a:rPr lang="en-US" sz="2600" dirty="0" smtClean="0"/>
              <a:t>Web page classification </a:t>
            </a:r>
            <a:r>
              <a:rPr lang="en-US" sz="2600" dirty="0"/>
              <a:t>as </a:t>
            </a:r>
            <a:r>
              <a:rPr lang="en-US" sz="2600" dirty="0" smtClean="0"/>
              <a:t>e-Commerce/non e-Commerce (Binary)</a:t>
            </a:r>
            <a:endParaRPr lang="en-US" sz="2600" dirty="0"/>
          </a:p>
          <a:p>
            <a:pPr lvl="2"/>
            <a:r>
              <a:rPr lang="en-US" sz="2600" dirty="0"/>
              <a:t>Product </a:t>
            </a:r>
            <a:r>
              <a:rPr lang="en-US" sz="2600" dirty="0" smtClean="0"/>
              <a:t>classification into categories (Multi-class)</a:t>
            </a:r>
            <a:endParaRPr lang="en-US" sz="2600" dirty="0"/>
          </a:p>
          <a:p>
            <a:pPr lvl="1"/>
            <a:r>
              <a:rPr lang="en-US" sz="2600" dirty="0" smtClean="0">
                <a:solidFill>
                  <a:srgbClr val="800000"/>
                </a:solidFill>
              </a:rPr>
              <a:t>Model F:  </a:t>
            </a:r>
            <a:r>
              <a:rPr lang="en-US" sz="2600" dirty="0" smtClean="0"/>
              <a:t>Logistic </a:t>
            </a:r>
            <a:r>
              <a:rPr lang="en-US" sz="2600" dirty="0"/>
              <a:t>R</a:t>
            </a:r>
            <a:r>
              <a:rPr lang="en-US" sz="2600" dirty="0" smtClean="0"/>
              <a:t>egression</a:t>
            </a:r>
            <a:r>
              <a:rPr lang="en-US" sz="2600" dirty="0"/>
              <a:t>, Decision </a:t>
            </a:r>
            <a:r>
              <a:rPr lang="en-US" sz="2600" dirty="0" smtClean="0"/>
              <a:t>Trees</a:t>
            </a:r>
            <a:r>
              <a:rPr lang="en-US" sz="2600" dirty="0"/>
              <a:t>, </a:t>
            </a:r>
            <a:r>
              <a:rPr lang="en-US" sz="2600" dirty="0" smtClean="0"/>
              <a:t>Random Forests, Support </a:t>
            </a:r>
            <a:r>
              <a:rPr lang="en-US" sz="2600" dirty="0"/>
              <a:t>V</a:t>
            </a:r>
            <a:r>
              <a:rPr lang="en-US" sz="2600" dirty="0" smtClean="0"/>
              <a:t>ector </a:t>
            </a:r>
            <a:r>
              <a:rPr lang="en-US" sz="2600" dirty="0"/>
              <a:t>M</a:t>
            </a:r>
            <a:r>
              <a:rPr lang="en-US" sz="2600" dirty="0" smtClean="0"/>
              <a:t>achines, Naïve </a:t>
            </a:r>
            <a:r>
              <a:rPr lang="en-US" sz="2600" dirty="0"/>
              <a:t>Bayes</a:t>
            </a:r>
            <a:r>
              <a:rPr lang="en-US" sz="2600" dirty="0" smtClean="0"/>
              <a:t>, etc.</a:t>
            </a:r>
            <a:endParaRPr lang="en-US" sz="3200" dirty="0"/>
          </a:p>
          <a:p>
            <a:r>
              <a:rPr lang="en-US" sz="3200" dirty="0"/>
              <a:t>Regression: </a:t>
            </a:r>
            <a:r>
              <a:rPr lang="en-US" sz="3200" i="1" dirty="0"/>
              <a:t>Y </a:t>
            </a:r>
            <a:r>
              <a:rPr lang="en-US" sz="3200" dirty="0"/>
              <a:t>is numeric  (ordinal/real-valued)</a:t>
            </a:r>
          </a:p>
          <a:p>
            <a:pPr lvl="1"/>
            <a:r>
              <a:rPr lang="en-US" sz="2600" dirty="0">
                <a:solidFill>
                  <a:srgbClr val="800000"/>
                </a:solidFill>
              </a:rPr>
              <a:t>Examples:</a:t>
            </a:r>
          </a:p>
          <a:p>
            <a:pPr lvl="2"/>
            <a:r>
              <a:rPr lang="en-US" sz="2600" dirty="0"/>
              <a:t>Base price markup prediction for a product</a:t>
            </a:r>
          </a:p>
          <a:p>
            <a:pPr lvl="2"/>
            <a:r>
              <a:rPr lang="en-US" sz="2600" dirty="0" smtClean="0"/>
              <a:t>Forecasting demand for </a:t>
            </a:r>
            <a:r>
              <a:rPr lang="en-US" sz="2600" dirty="0"/>
              <a:t>a product</a:t>
            </a:r>
          </a:p>
          <a:p>
            <a:pPr lvl="1"/>
            <a:r>
              <a:rPr lang="en-US" sz="2600" dirty="0" smtClean="0">
                <a:solidFill>
                  <a:srgbClr val="800000"/>
                </a:solidFill>
              </a:rPr>
              <a:t>Model F: </a:t>
            </a:r>
            <a:r>
              <a:rPr lang="en-US" sz="2600" dirty="0"/>
              <a:t>Linear </a:t>
            </a:r>
            <a:r>
              <a:rPr lang="en-US" sz="2600" dirty="0" smtClean="0"/>
              <a:t>Regression</a:t>
            </a:r>
            <a:r>
              <a:rPr lang="en-US" sz="2600" dirty="0"/>
              <a:t>, </a:t>
            </a:r>
            <a:r>
              <a:rPr lang="en-US" sz="2600" dirty="0" smtClean="0"/>
              <a:t>Regression </a:t>
            </a:r>
            <a:r>
              <a:rPr lang="en-US" sz="2600" dirty="0"/>
              <a:t>T</a:t>
            </a:r>
            <a:r>
              <a:rPr lang="en-US" sz="2600" dirty="0" smtClean="0"/>
              <a:t>rees</a:t>
            </a:r>
            <a:r>
              <a:rPr lang="en-US" sz="2600" dirty="0"/>
              <a:t>, </a:t>
            </a:r>
            <a:r>
              <a:rPr lang="en-US" sz="2600" dirty="0" smtClean="0"/>
              <a:t>Kernel </a:t>
            </a:r>
            <a:r>
              <a:rPr lang="en-US" sz="2600" dirty="0"/>
              <a:t>R</a:t>
            </a:r>
            <a:r>
              <a:rPr lang="en-US" sz="2600" dirty="0" smtClean="0"/>
              <a:t>egression,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5FEC-D832-45F3-9020-6DA2B893446C}" type="datetime1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D900-50F0-6746-A679-500491F16B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19561</TotalTime>
  <Pages>0</Pages>
  <Words>1709</Words>
  <Characters>0</Characters>
  <Application>Microsoft Office PowerPoint</Application>
  <PresentationFormat>Custom</PresentationFormat>
  <Lines>0</Lines>
  <Paragraphs>431</Paragraphs>
  <Slides>32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Machine Learning Concepts Overview</vt:lpstr>
      <vt:lpstr>Overview</vt:lpstr>
      <vt:lpstr>Overview</vt:lpstr>
      <vt:lpstr>What is Machine Learning?</vt:lpstr>
      <vt:lpstr>Overview</vt:lpstr>
      <vt:lpstr>Why Learn?</vt:lpstr>
      <vt:lpstr>Overview</vt:lpstr>
      <vt:lpstr>Supervised Learning </vt:lpstr>
      <vt:lpstr>Types of Supervised Learning</vt:lpstr>
      <vt:lpstr>Loss Functions </vt:lpstr>
      <vt:lpstr>Overfitting</vt:lpstr>
      <vt:lpstr>Underfitting</vt:lpstr>
      <vt:lpstr>Bias-Variance Tradeoff </vt:lpstr>
      <vt:lpstr>Bias-Variance Tradeoff </vt:lpstr>
      <vt:lpstr>Bias-Variance Trade-off</vt:lpstr>
      <vt:lpstr>Overview</vt:lpstr>
      <vt:lpstr>Linear Models </vt:lpstr>
      <vt:lpstr>Linear Models: Learning Algorithms </vt:lpstr>
      <vt:lpstr>Linear Models: Regularization </vt:lpstr>
      <vt:lpstr>Decision Trees </vt:lpstr>
      <vt:lpstr> Decision Trees:  Learning &amp; Prediction</vt:lpstr>
      <vt:lpstr> Decision Trees: Pros &amp; Cons</vt:lpstr>
      <vt:lpstr>           Random Forest</vt:lpstr>
      <vt:lpstr>K-Nearest Neighbor (K-NN) Methods</vt:lpstr>
      <vt:lpstr>Neural Networks </vt:lpstr>
      <vt:lpstr>Naïve Bayes Classifier </vt:lpstr>
      <vt:lpstr>Overview</vt:lpstr>
      <vt:lpstr>Unsupervised Learning </vt:lpstr>
      <vt:lpstr>Clustering</vt:lpstr>
      <vt:lpstr>K-means Algorithm</vt:lpstr>
      <vt:lpstr>K-means Example (K=2)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Rastogi, Rajeev</dc:creator>
  <cp:lastModifiedBy>User</cp:lastModifiedBy>
  <cp:revision>864</cp:revision>
  <dcterms:created xsi:type="dcterms:W3CDTF">2008-06-02T23:53:10Z</dcterms:created>
  <dcterms:modified xsi:type="dcterms:W3CDTF">2013-07-11T10:53:59Z</dcterms:modified>
</cp:coreProperties>
</file>