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ikgvixTBlLIdB29gfswX0H+Omd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slide" Target="slides/slide9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1719475" y="2707150"/>
            <a:ext cx="6041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Neil Gogte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200">
                <a:latin typeface="Lato"/>
                <a:ea typeface="Lato"/>
                <a:cs typeface="Lato"/>
                <a:sym typeface="Lato"/>
              </a:rPr>
              <a:t>KMCE | DL 2024-25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6994279" y="4663225"/>
            <a:ext cx="20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KMCE | DL, GenAI |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93634" r="0" t="0"/>
          <a:stretch/>
        </p:blipFill>
        <p:spPr>
          <a:xfrm>
            <a:off x="1" y="0"/>
            <a:ext cx="4585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5638" r="79900" t="0"/>
          <a:stretch/>
        </p:blipFill>
        <p:spPr>
          <a:xfrm>
            <a:off x="7828250" y="111175"/>
            <a:ext cx="1192824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1681950" y="519150"/>
            <a:ext cx="667403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 training using ADAM optimizer</a:t>
            </a:r>
            <a:endParaRPr b="1" i="0" sz="32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687250" y="445025"/>
            <a:ext cx="81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/>
              <a:t>ANN training using ADAM optimizer</a:t>
            </a:r>
            <a:endParaRPr b="1" i="0" sz="2000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687250" y="1246825"/>
            <a:ext cx="814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 combines the advantages of two other popular optimization algorithms, </a:t>
            </a:r>
            <a:r>
              <a:rPr b="1" lang="en-US"/>
              <a:t>AdaGrad</a:t>
            </a:r>
            <a:r>
              <a:rPr lang="en-US"/>
              <a:t> and </a:t>
            </a:r>
            <a:r>
              <a:rPr b="1" lang="en-US"/>
              <a:t>RMSProp</a:t>
            </a:r>
            <a:r>
              <a:rPr lang="en-US"/>
              <a:t>, to make it adaptive to both sparse and dense gradients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ADAM (Adaptive Moment Estimation) optimizer</a:t>
            </a:r>
            <a:r>
              <a:rPr lang="en-US" sz="2400"/>
              <a:t> is a widely used optimization algorithm in machine learning and deep learning, known for its efficiency and speed in training neural networks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93634" r="0" t="0"/>
          <a:stretch/>
        </p:blipFill>
        <p:spPr>
          <a:xfrm>
            <a:off x="1" y="0"/>
            <a:ext cx="4585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>
            <p:ph idx="12" type="sldNum"/>
          </p:nvPr>
        </p:nvSpPr>
        <p:spPr>
          <a:xfrm>
            <a:off x="6994279" y="4663225"/>
            <a:ext cx="20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KMCE | DL, GenAI |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4">
            <a:alphaModFix/>
          </a:blip>
          <a:srcRect b="0" l="5638" r="79900" t="0"/>
          <a:stretch/>
        </p:blipFill>
        <p:spPr>
          <a:xfrm>
            <a:off x="7828250" y="111175"/>
            <a:ext cx="1192824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687250" y="445025"/>
            <a:ext cx="81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400"/>
              <a:t>Key Concepts in ADAM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687250" y="1246825"/>
            <a:ext cx="814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Adaptive Learning Rates</a:t>
            </a:r>
            <a:r>
              <a:rPr lang="en-US"/>
              <a:t>: ADAM adjusts the learning rate individually for each parameter based on estimates of the first and second moments (mean and uncentered variance) of the gradients.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Momentum</a:t>
            </a:r>
            <a:r>
              <a:rPr lang="en-US"/>
              <a:t>: ADAM incorporates momentum, meaning it uses a moving average of the gradient to help smooth out the updates and accelerate convergence.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Bias Correction</a:t>
            </a:r>
            <a:r>
              <a:rPr lang="en-US"/>
              <a:t>: To counteract the bias introduced by initializing the moving averages to zero, ADAM uses bias correction terms in the calculation.</a:t>
            </a:r>
            <a:endParaRPr/>
          </a:p>
        </p:txBody>
      </p:sp>
      <p:sp>
        <p:nvSpPr>
          <p:cNvPr id="75" name="Google Shape;7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93634" r="0" t="0"/>
          <a:stretch/>
        </p:blipFill>
        <p:spPr>
          <a:xfrm>
            <a:off x="1" y="0"/>
            <a:ext cx="4585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>
            <p:ph idx="12" type="sldNum"/>
          </p:nvPr>
        </p:nvSpPr>
        <p:spPr>
          <a:xfrm>
            <a:off x="6994279" y="4663225"/>
            <a:ext cx="20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KMCE | DL, GenAI |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 b="0" l="5638" r="79900" t="0"/>
          <a:stretch/>
        </p:blipFill>
        <p:spPr>
          <a:xfrm>
            <a:off x="7828250" y="111175"/>
            <a:ext cx="1192824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687250" y="445025"/>
            <a:ext cx="81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/>
              <a:t>How ADAM Works</a:t>
            </a:r>
            <a:endParaRPr b="1" sz="3200"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687250" y="1246825"/>
            <a:ext cx="814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ADAM combines two moving averages: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m</a:t>
            </a:r>
            <a:r>
              <a:rPr lang="en-US"/>
              <a:t>: An exponential moving average of the gradient (first moment)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v</a:t>
            </a:r>
            <a:r>
              <a:rPr lang="en-US"/>
              <a:t>: An exponential moving average of the squared gradient (second moment)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Each parameter update is computed using these averages, which makes the optimizer adaptive. The formulae for updating the parameters θ(theta) are as follows:</a:t>
            </a:r>
            <a:endParaRPr/>
          </a:p>
        </p:txBody>
      </p:sp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b="0" l="93634" r="0" t="0"/>
          <a:stretch/>
        </p:blipFill>
        <p:spPr>
          <a:xfrm>
            <a:off x="1" y="0"/>
            <a:ext cx="4585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"/>
          <p:cNvSpPr txBox="1"/>
          <p:nvPr>
            <p:ph idx="12" type="sldNum"/>
          </p:nvPr>
        </p:nvSpPr>
        <p:spPr>
          <a:xfrm>
            <a:off x="6994279" y="4663225"/>
            <a:ext cx="20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KMCE | DL, GenAI |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4"/>
          <p:cNvPicPr preferRelativeResize="0"/>
          <p:nvPr/>
        </p:nvPicPr>
        <p:blipFill rotWithShape="1">
          <a:blip r:embed="rId4">
            <a:alphaModFix/>
          </a:blip>
          <a:srcRect b="0" l="5638" r="79900" t="0"/>
          <a:stretch/>
        </p:blipFill>
        <p:spPr>
          <a:xfrm>
            <a:off x="7828250" y="111175"/>
            <a:ext cx="1192824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687250" y="445025"/>
            <a:ext cx="81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/>
              <a:t>How ADAM Works</a:t>
            </a:r>
            <a:endParaRPr b="1" sz="3200"/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687250" y="1246825"/>
            <a:ext cx="814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93634" r="0" t="0"/>
          <a:stretch/>
        </p:blipFill>
        <p:spPr>
          <a:xfrm>
            <a:off x="1" y="0"/>
            <a:ext cx="4585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 txBox="1"/>
          <p:nvPr>
            <p:ph idx="12" type="sldNum"/>
          </p:nvPr>
        </p:nvSpPr>
        <p:spPr>
          <a:xfrm>
            <a:off x="6994279" y="4663225"/>
            <a:ext cx="20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KMCE | DL, GenAI |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 b="0" l="5638" r="79900" t="0"/>
          <a:stretch/>
        </p:blipFill>
        <p:spPr>
          <a:xfrm>
            <a:off x="7828250" y="111175"/>
            <a:ext cx="1192824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0"/>
            <a:ext cx="9143999" cy="348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481820"/>
            <a:ext cx="9021435" cy="1748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93634" r="0" t="0"/>
          <a:stretch/>
        </p:blipFill>
        <p:spPr>
          <a:xfrm>
            <a:off x="1" y="0"/>
            <a:ext cx="4585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 txBox="1"/>
          <p:nvPr>
            <p:ph idx="12" type="sldNum"/>
          </p:nvPr>
        </p:nvSpPr>
        <p:spPr>
          <a:xfrm>
            <a:off x="6994279" y="4663225"/>
            <a:ext cx="20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KMCE | DL, GenAI |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p6"/>
          <p:cNvPicPr preferRelativeResize="0"/>
          <p:nvPr/>
        </p:nvPicPr>
        <p:blipFill rotWithShape="1">
          <a:blip r:embed="rId4">
            <a:alphaModFix/>
          </a:blip>
          <a:srcRect b="0" l="5638" r="79900" t="0"/>
          <a:stretch/>
        </p:blipFill>
        <p:spPr>
          <a:xfrm>
            <a:off x="7828250" y="111175"/>
            <a:ext cx="1192824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578" y="683875"/>
            <a:ext cx="8362949" cy="44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 txBox="1"/>
          <p:nvPr>
            <p:ph type="title"/>
          </p:nvPr>
        </p:nvSpPr>
        <p:spPr>
          <a:xfrm>
            <a:off x="601808" y="86675"/>
            <a:ext cx="81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/>
              <a:t>Code Explanation 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 b="0" l="93634" r="0" t="0"/>
          <a:stretch/>
        </p:blipFill>
        <p:spPr>
          <a:xfrm>
            <a:off x="1" y="0"/>
            <a:ext cx="4585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"/>
          <p:cNvSpPr txBox="1"/>
          <p:nvPr>
            <p:ph idx="12" type="sldNum"/>
          </p:nvPr>
        </p:nvSpPr>
        <p:spPr>
          <a:xfrm>
            <a:off x="6994279" y="4663225"/>
            <a:ext cx="20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KMCE | DL, GenAI |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7"/>
          <p:cNvPicPr preferRelativeResize="0"/>
          <p:nvPr/>
        </p:nvPicPr>
        <p:blipFill rotWithShape="1">
          <a:blip r:embed="rId4">
            <a:alphaModFix/>
          </a:blip>
          <a:srcRect b="0" l="5638" r="79900" t="0"/>
          <a:stretch/>
        </p:blipFill>
        <p:spPr>
          <a:xfrm>
            <a:off x="7828250" y="111175"/>
            <a:ext cx="1192824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2167" y="0"/>
            <a:ext cx="84189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687250" y="445025"/>
            <a:ext cx="814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900">
                <a:solidFill>
                  <a:schemeClr val="dk2"/>
                </a:solidFill>
              </a:rPr>
              <a:t>Applications</a:t>
            </a:r>
            <a:endParaRPr b="1" sz="4300"/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687250" y="1246825"/>
            <a:ext cx="814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ADAM is widely used in training deep neural networks, such as in </a:t>
            </a:r>
            <a:r>
              <a:rPr b="1" lang="en-US"/>
              <a:t>computer vision</a:t>
            </a:r>
            <a:r>
              <a:rPr lang="en-US"/>
              <a:t>, </a:t>
            </a:r>
            <a:r>
              <a:rPr b="1" lang="en-US"/>
              <a:t>natural language processing</a:t>
            </a:r>
            <a:r>
              <a:rPr lang="en-US"/>
              <a:t>, and </a:t>
            </a:r>
            <a:r>
              <a:rPr b="1" lang="en-US"/>
              <a:t>reinforcement learning</a:t>
            </a:r>
            <a:r>
              <a:rPr lang="en-US"/>
              <a:t> tasks due to its versatility and adaptability.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It’s a popular choice for practitioners, but in recent years, newer optimizers like </a:t>
            </a:r>
            <a:r>
              <a:rPr b="1" lang="en-US"/>
              <a:t>AdamW</a:t>
            </a:r>
            <a:r>
              <a:rPr lang="en-US"/>
              <a:t> (a variant that includes weight decay) have also gained traction for further improving generalization</a:t>
            </a:r>
            <a:endParaRPr/>
          </a:p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93634" r="0" t="0"/>
          <a:stretch/>
        </p:blipFill>
        <p:spPr>
          <a:xfrm>
            <a:off x="1" y="0"/>
            <a:ext cx="4585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6994279" y="4663225"/>
            <a:ext cx="20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KMCE | DL, GenAI |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4">
            <a:alphaModFix/>
          </a:blip>
          <a:srcRect b="0" l="5638" r="79900" t="0"/>
          <a:stretch/>
        </p:blipFill>
        <p:spPr>
          <a:xfrm>
            <a:off x="7828250" y="111175"/>
            <a:ext cx="1192824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2202894" y="2001360"/>
            <a:ext cx="2079174" cy="5629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9"/>
          <p:cNvSpPr txBox="1"/>
          <p:nvPr>
            <p:ph idx="4294967295" type="sldNum"/>
          </p:nvPr>
        </p:nvSpPr>
        <p:spPr>
          <a:xfrm>
            <a:off x="7116763" y="4662488"/>
            <a:ext cx="2027237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KMCE | DL, GenAI |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93634" r="0" t="0"/>
          <a:stretch/>
        </p:blipFill>
        <p:spPr>
          <a:xfrm>
            <a:off x="1" y="0"/>
            <a:ext cx="4585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9"/>
          <p:cNvPicPr preferRelativeResize="0"/>
          <p:nvPr/>
        </p:nvPicPr>
        <p:blipFill rotWithShape="1">
          <a:blip r:embed="rId4">
            <a:alphaModFix/>
          </a:blip>
          <a:srcRect b="0" l="5638" r="79900" t="0"/>
          <a:stretch/>
        </p:blipFill>
        <p:spPr>
          <a:xfrm>
            <a:off x="7828250" y="111175"/>
            <a:ext cx="1192824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Krishna Subramanyam G</dc:creator>
</cp:coreProperties>
</file>