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3004800" cy="7315200"/>
  <p:notesSz cx="6858000" cy="9144000"/>
  <p:embeddedFontLst>
    <p:embeddedFont>
      <p:font typeface="Codec Pro ExtraBold" charset="1" panose="00000700000000000000"/>
      <p:regular r:id="rId13"/>
    </p:embeddedFont>
    <p:embeddedFont>
      <p:font typeface="Codec Pro Bold" charset="1" panose="00000600000000000000"/>
      <p:regular r:id="rId14"/>
    </p:embeddedFont>
    <p:embeddedFont>
      <p:font typeface="Codec Pro"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grpSp>
        <p:nvGrpSpPr>
          <p:cNvPr name="Group 2" id="2"/>
          <p:cNvGrpSpPr/>
          <p:nvPr/>
        </p:nvGrpSpPr>
        <p:grpSpPr>
          <a:xfrm rot="0">
            <a:off x="731520" y="472976"/>
            <a:ext cx="2386682" cy="745053"/>
            <a:chOff x="0" y="0"/>
            <a:chExt cx="3182243" cy="993404"/>
          </a:xfrm>
        </p:grpSpPr>
        <p:sp>
          <p:nvSpPr>
            <p:cNvPr name="TextBox 3" id="3"/>
            <p:cNvSpPr txBox="true"/>
            <p:nvPr/>
          </p:nvSpPr>
          <p:spPr>
            <a:xfrm rot="0">
              <a:off x="780192" y="-49402"/>
              <a:ext cx="2402051" cy="1042939"/>
            </a:xfrm>
            <a:prstGeom prst="rect">
              <a:avLst/>
            </a:prstGeom>
          </p:spPr>
          <p:txBody>
            <a:bodyPr anchor="t" rtlCol="false" tIns="0" lIns="0" bIns="0" rIns="0">
              <a:spAutoFit/>
            </a:bodyPr>
            <a:lstStyle/>
            <a:p>
              <a:pPr algn="l">
                <a:lnSpc>
                  <a:spcPts val="3086"/>
                </a:lnSpc>
              </a:pPr>
              <a:r>
                <a:rPr lang="en-US" sz="2204" spc="48">
                  <a:solidFill>
                    <a:srgbClr val="FFFFFF"/>
                  </a:solidFill>
                  <a:latin typeface="Codec Pro ExtraBold"/>
                  <a:ea typeface="Codec Pro ExtraBold"/>
                  <a:cs typeface="Codec Pro ExtraBold"/>
                  <a:sym typeface="Codec Pro ExtraBold"/>
                </a:rPr>
                <a:t>Samy Marmitas</a:t>
              </a:r>
            </a:p>
          </p:txBody>
        </p:sp>
        <p:sp>
          <p:nvSpPr>
            <p:cNvPr name="Freeform 4" id="4"/>
            <p:cNvSpPr/>
            <p:nvPr/>
          </p:nvSpPr>
          <p:spPr>
            <a:xfrm flipH="false" flipV="false" rot="0">
              <a:off x="0" y="0"/>
              <a:ext cx="573281" cy="420058"/>
            </a:xfrm>
            <a:custGeom>
              <a:avLst/>
              <a:gdLst/>
              <a:ahLst/>
              <a:cxnLst/>
              <a:rect r="r" b="b" t="t" l="l"/>
              <a:pathLst>
                <a:path h="420058" w="573281">
                  <a:moveTo>
                    <a:pt x="0" y="0"/>
                  </a:moveTo>
                  <a:lnTo>
                    <a:pt x="573281" y="0"/>
                  </a:lnTo>
                  <a:lnTo>
                    <a:pt x="573281" y="420058"/>
                  </a:lnTo>
                  <a:lnTo>
                    <a:pt x="0" y="42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6075280" y="1110850"/>
            <a:ext cx="6204350" cy="6204350"/>
          </a:xfrm>
          <a:custGeom>
            <a:avLst/>
            <a:gdLst/>
            <a:ahLst/>
            <a:cxnLst/>
            <a:rect r="r" b="b" t="t" l="l"/>
            <a:pathLst>
              <a:path h="6204350" w="6204350">
                <a:moveTo>
                  <a:pt x="0" y="0"/>
                </a:moveTo>
                <a:lnTo>
                  <a:pt x="6204350" y="0"/>
                </a:lnTo>
                <a:lnTo>
                  <a:pt x="6204350" y="6204350"/>
                </a:lnTo>
                <a:lnTo>
                  <a:pt x="0" y="6204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a:grpSpLocks noChangeAspect="true"/>
          </p:cNvGrpSpPr>
          <p:nvPr/>
        </p:nvGrpSpPr>
        <p:grpSpPr>
          <a:xfrm rot="0">
            <a:off x="7340893" y="1644943"/>
            <a:ext cx="4404645" cy="4404645"/>
            <a:chOff x="0" y="0"/>
            <a:chExt cx="6350000" cy="6350000"/>
          </a:xfrm>
        </p:grpSpPr>
        <p:sp>
          <p:nvSpPr>
            <p:cNvPr name="Freeform 7" id="7"/>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6"/>
              <a:stretch>
                <a:fillRect l="-10" t="0" r="-10" b="0"/>
              </a:stretch>
            </a:blipFill>
          </p:spPr>
        </p:sp>
      </p:grpSp>
      <p:grpSp>
        <p:nvGrpSpPr>
          <p:cNvPr name="Group 8" id="8"/>
          <p:cNvGrpSpPr/>
          <p:nvPr/>
        </p:nvGrpSpPr>
        <p:grpSpPr>
          <a:xfrm rot="0">
            <a:off x="731520" y="5335845"/>
            <a:ext cx="2269123" cy="713742"/>
            <a:chOff x="0" y="0"/>
            <a:chExt cx="3025497" cy="951656"/>
          </a:xfrm>
        </p:grpSpPr>
        <p:sp>
          <p:nvSpPr>
            <p:cNvPr name="Freeform 9" id="9"/>
            <p:cNvSpPr/>
            <p:nvPr/>
          </p:nvSpPr>
          <p:spPr>
            <a:xfrm flipH="false" flipV="false" rot="0">
              <a:off x="0" y="0"/>
              <a:ext cx="3025497" cy="951656"/>
            </a:xfrm>
            <a:custGeom>
              <a:avLst/>
              <a:gdLst/>
              <a:ahLst/>
              <a:cxnLst/>
              <a:rect r="r" b="b" t="t" l="l"/>
              <a:pathLst>
                <a:path h="951656" w="3025497">
                  <a:moveTo>
                    <a:pt x="0" y="0"/>
                  </a:moveTo>
                  <a:lnTo>
                    <a:pt x="3025497" y="0"/>
                  </a:lnTo>
                  <a:lnTo>
                    <a:pt x="3025497" y="951656"/>
                  </a:lnTo>
                  <a:lnTo>
                    <a:pt x="0" y="9516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241568" y="233691"/>
              <a:ext cx="2542362" cy="417639"/>
            </a:xfrm>
            <a:prstGeom prst="rect">
              <a:avLst/>
            </a:prstGeom>
          </p:spPr>
          <p:txBody>
            <a:bodyPr anchor="t" rtlCol="false" tIns="0" lIns="0" bIns="0" rIns="0">
              <a:spAutoFit/>
            </a:bodyPr>
            <a:lstStyle/>
            <a:p>
              <a:pPr algn="ctr">
                <a:lnSpc>
                  <a:spcPts val="2443"/>
                </a:lnSpc>
              </a:pPr>
              <a:r>
                <a:rPr lang="en-US" sz="1745" spc="111">
                  <a:solidFill>
                    <a:srgbClr val="0F1819"/>
                  </a:solidFill>
                  <a:latin typeface="Codec Pro ExtraBold"/>
                  <a:ea typeface="Codec Pro ExtraBold"/>
                  <a:cs typeface="Codec Pro ExtraBold"/>
                  <a:sym typeface="Codec Pro ExtraBold"/>
                </a:rPr>
                <a:t>Saiba mais</a:t>
              </a:r>
            </a:p>
          </p:txBody>
        </p:sp>
      </p:grpSp>
      <p:sp>
        <p:nvSpPr>
          <p:cNvPr name="TextBox 11" id="11"/>
          <p:cNvSpPr txBox="true"/>
          <p:nvPr/>
        </p:nvSpPr>
        <p:spPr>
          <a:xfrm rot="0">
            <a:off x="731520" y="2192007"/>
            <a:ext cx="5343760" cy="2703830"/>
          </a:xfrm>
          <a:prstGeom prst="rect">
            <a:avLst/>
          </a:prstGeom>
        </p:spPr>
        <p:txBody>
          <a:bodyPr anchor="t" rtlCol="false" tIns="0" lIns="0" bIns="0" rIns="0">
            <a:spAutoFit/>
          </a:bodyPr>
          <a:lstStyle/>
          <a:p>
            <a:pPr algn="l">
              <a:lnSpc>
                <a:spcPts val="6760"/>
              </a:lnSpc>
            </a:pPr>
            <a:r>
              <a:rPr lang="en-US" sz="6500">
                <a:solidFill>
                  <a:srgbClr val="FFFFFF"/>
                </a:solidFill>
                <a:latin typeface="Codec Pro ExtraBold"/>
                <a:ea typeface="Codec Pro ExtraBold"/>
                <a:cs typeface="Codec Pro ExtraBold"/>
                <a:sym typeface="Codec Pro ExtraBold"/>
              </a:rPr>
              <a:t>Conforto, Agilidade e Sabor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1728"/>
        </a:solidFill>
      </p:bgPr>
    </p:bg>
    <p:spTree>
      <p:nvGrpSpPr>
        <p:cNvPr id="1" name=""/>
        <p:cNvGrpSpPr/>
        <p:nvPr/>
      </p:nvGrpSpPr>
      <p:grpSpPr>
        <a:xfrm>
          <a:off x="0" y="0"/>
          <a:ext cx="0" cy="0"/>
          <a:chOff x="0" y="0"/>
          <a:chExt cx="0" cy="0"/>
        </a:xfrm>
      </p:grpSpPr>
      <p:grpSp>
        <p:nvGrpSpPr>
          <p:cNvPr name="Group 2" id="2"/>
          <p:cNvGrpSpPr/>
          <p:nvPr/>
        </p:nvGrpSpPr>
        <p:grpSpPr>
          <a:xfrm rot="0">
            <a:off x="2068568" y="1739497"/>
            <a:ext cx="8874013" cy="3522099"/>
            <a:chOff x="0" y="0"/>
            <a:chExt cx="11832017" cy="4696131"/>
          </a:xfrm>
        </p:grpSpPr>
        <p:sp>
          <p:nvSpPr>
            <p:cNvPr name="TextBox 3" id="3"/>
            <p:cNvSpPr txBox="true"/>
            <p:nvPr/>
          </p:nvSpPr>
          <p:spPr>
            <a:xfrm rot="0">
              <a:off x="738920" y="3301672"/>
              <a:ext cx="10354177" cy="1249680"/>
            </a:xfrm>
            <a:prstGeom prst="rect">
              <a:avLst/>
            </a:prstGeom>
          </p:spPr>
          <p:txBody>
            <a:bodyPr anchor="t" rtlCol="false" tIns="0" lIns="0" bIns="0" rIns="0">
              <a:spAutoFit/>
            </a:bodyPr>
            <a:lstStyle/>
            <a:p>
              <a:pPr algn="ctr" marL="0" indent="0" lvl="1">
                <a:lnSpc>
                  <a:spcPts val="2475"/>
                </a:lnSpc>
              </a:pPr>
              <a:r>
                <a:rPr lang="en-US" b="true" sz="1650" u="none">
                  <a:solidFill>
                    <a:srgbClr val="FFFFFF"/>
                  </a:solidFill>
                  <a:latin typeface="Codec Pro Bold"/>
                  <a:ea typeface="Codec Pro Bold"/>
                  <a:cs typeface="Codec Pro Bold"/>
                  <a:sym typeface="Codec Pro Bold"/>
                </a:rPr>
                <a:t>Nosso site é construído para criar e aumentar a conexão entre você, clientes e futuros clientes. Com várias franquias no Brasil inteiro, a equipe da Samy Marmitas está trabalhando para trazer a você mais comodidade.</a:t>
              </a:r>
            </a:p>
          </p:txBody>
        </p:sp>
        <p:sp>
          <p:nvSpPr>
            <p:cNvPr name="TextBox 4" id="4"/>
            <p:cNvSpPr txBox="true"/>
            <p:nvPr/>
          </p:nvSpPr>
          <p:spPr>
            <a:xfrm rot="0">
              <a:off x="0" y="-66675"/>
              <a:ext cx="11832017" cy="2910459"/>
            </a:xfrm>
            <a:prstGeom prst="rect">
              <a:avLst/>
            </a:prstGeom>
          </p:spPr>
          <p:txBody>
            <a:bodyPr anchor="t" rtlCol="false" tIns="0" lIns="0" bIns="0" rIns="0">
              <a:spAutoFit/>
            </a:bodyPr>
            <a:lstStyle/>
            <a:p>
              <a:pPr algn="ctr" marL="0" indent="0" lvl="0">
                <a:lnSpc>
                  <a:spcPts val="5615"/>
                </a:lnSpc>
                <a:spcBef>
                  <a:spcPct val="0"/>
                </a:spcBef>
              </a:pPr>
              <a:r>
                <a:rPr lang="en-US" b="true" sz="4799" spc="105" u="none">
                  <a:solidFill>
                    <a:srgbClr val="FFFFFF"/>
                  </a:solidFill>
                  <a:latin typeface="Codec Pro ExtraBold"/>
                  <a:ea typeface="Codec Pro ExtraBold"/>
                  <a:cs typeface="Codec Pro ExtraBold"/>
                  <a:sym typeface="Codec Pro ExtraBold"/>
                </a:rPr>
                <a:t>A </a:t>
              </a:r>
              <a:r>
                <a:rPr lang="en-US" b="true" sz="4799" spc="105" u="none">
                  <a:solidFill>
                    <a:srgbClr val="9340FF"/>
                  </a:solidFill>
                  <a:latin typeface="Codec Pro ExtraBold"/>
                  <a:ea typeface="Codec Pro ExtraBold"/>
                  <a:cs typeface="Codec Pro ExtraBold"/>
                  <a:sym typeface="Codec Pro ExtraBold"/>
                </a:rPr>
                <a:t>Samy Marmitas </a:t>
              </a:r>
              <a:r>
                <a:rPr lang="en-US" b="true" sz="4799" spc="105" u="none">
                  <a:solidFill>
                    <a:srgbClr val="FFFFFF"/>
                  </a:solidFill>
                  <a:latin typeface="Codec Pro ExtraBold"/>
                  <a:ea typeface="Codec Pro ExtraBold"/>
                  <a:cs typeface="Codec Pro ExtraBold"/>
                  <a:sym typeface="Codec Pro ExtraBold"/>
                </a:rPr>
                <a:t>é uma loja que busca mudar a maneira de comprar alimentos.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340893" y="1089517"/>
            <a:ext cx="4404645" cy="4404645"/>
            <a:chOff x="0" y="0"/>
            <a:chExt cx="6350000" cy="6350000"/>
          </a:xfrm>
        </p:grpSpPr>
        <p:sp>
          <p:nvSpPr>
            <p:cNvPr name="Freeform 3" id="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38906" t="0" r="-38906" b="0"/>
              </a:stretch>
            </a:blipFill>
          </p:spPr>
        </p:sp>
      </p:grpSp>
      <p:grpSp>
        <p:nvGrpSpPr>
          <p:cNvPr name="Group 4" id="4"/>
          <p:cNvGrpSpPr/>
          <p:nvPr/>
        </p:nvGrpSpPr>
        <p:grpSpPr>
          <a:xfrm rot="0">
            <a:off x="731520" y="1089517"/>
            <a:ext cx="5343760" cy="2231890"/>
            <a:chOff x="0" y="0"/>
            <a:chExt cx="7125014" cy="2975854"/>
          </a:xfrm>
        </p:grpSpPr>
        <p:sp>
          <p:nvSpPr>
            <p:cNvPr name="TextBox 5" id="5"/>
            <p:cNvSpPr txBox="true"/>
            <p:nvPr/>
          </p:nvSpPr>
          <p:spPr>
            <a:xfrm rot="0">
              <a:off x="0" y="-66675"/>
              <a:ext cx="7125014" cy="1030859"/>
            </a:xfrm>
            <a:prstGeom prst="rect">
              <a:avLst/>
            </a:prstGeom>
          </p:spPr>
          <p:txBody>
            <a:bodyPr anchor="t" rtlCol="false" tIns="0" lIns="0" bIns="0" rIns="0">
              <a:spAutoFit/>
            </a:bodyPr>
            <a:lstStyle/>
            <a:p>
              <a:pPr algn="l" marL="0" indent="0" lvl="0">
                <a:lnSpc>
                  <a:spcPts val="5615"/>
                </a:lnSpc>
                <a:spcBef>
                  <a:spcPct val="0"/>
                </a:spcBef>
              </a:pPr>
              <a:r>
                <a:rPr lang="en-US" b="true" sz="4799" spc="105" u="none">
                  <a:solidFill>
                    <a:srgbClr val="9340FF"/>
                  </a:solidFill>
                  <a:latin typeface="Codec Pro ExtraBold"/>
                  <a:ea typeface="Codec Pro ExtraBold"/>
                  <a:cs typeface="Codec Pro ExtraBold"/>
                  <a:sym typeface="Codec Pro ExtraBold"/>
                </a:rPr>
                <a:t>Conforto:</a:t>
              </a:r>
            </a:p>
          </p:txBody>
        </p:sp>
        <p:sp>
          <p:nvSpPr>
            <p:cNvPr name="TextBox 6" id="6"/>
            <p:cNvSpPr txBox="true"/>
            <p:nvPr/>
          </p:nvSpPr>
          <p:spPr>
            <a:xfrm rot="0">
              <a:off x="0" y="1609969"/>
              <a:ext cx="7125014" cy="1365885"/>
            </a:xfrm>
            <a:prstGeom prst="rect">
              <a:avLst/>
            </a:prstGeom>
          </p:spPr>
          <p:txBody>
            <a:bodyPr anchor="t" rtlCol="false" tIns="0" lIns="0" bIns="0" rIns="0">
              <a:spAutoFit/>
            </a:bodyPr>
            <a:lstStyle/>
            <a:p>
              <a:pPr algn="l" marL="0" indent="0" lvl="1">
                <a:lnSpc>
                  <a:spcPts val="2700"/>
                </a:lnSpc>
                <a:spcBef>
                  <a:spcPct val="0"/>
                </a:spcBef>
              </a:pPr>
              <a:r>
                <a:rPr lang="en-US" b="true" sz="1800">
                  <a:solidFill>
                    <a:srgbClr val="FFFFFF"/>
                  </a:solidFill>
                  <a:latin typeface="Codec Pro Bold"/>
                  <a:ea typeface="Codec Pro Bold"/>
                  <a:cs typeface="Codec Pro Bold"/>
                  <a:sym typeface="Codec Pro Bold"/>
                </a:rPr>
                <a:t>A Samy Marmitas oferece um conforto maior na hora de comprar suas refeições, sem precisar sair de casa ou falar com atendentes.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65612" y="1089517"/>
            <a:ext cx="4404645" cy="4404645"/>
            <a:chOff x="0" y="0"/>
            <a:chExt cx="6350000" cy="6350000"/>
          </a:xfrm>
        </p:grpSpPr>
        <p:sp>
          <p:nvSpPr>
            <p:cNvPr name="Freeform 3" id="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29697" t="0" r="-29697" b="0"/>
              </a:stretch>
            </a:blipFill>
          </p:spPr>
        </p:sp>
      </p:grpSp>
      <p:grpSp>
        <p:nvGrpSpPr>
          <p:cNvPr name="Group 4" id="4"/>
          <p:cNvGrpSpPr/>
          <p:nvPr/>
        </p:nvGrpSpPr>
        <p:grpSpPr>
          <a:xfrm rot="0">
            <a:off x="6935870" y="1089517"/>
            <a:ext cx="5343760" cy="3946404"/>
            <a:chOff x="0" y="0"/>
            <a:chExt cx="7125014" cy="5261872"/>
          </a:xfrm>
        </p:grpSpPr>
        <p:sp>
          <p:nvSpPr>
            <p:cNvPr name="TextBox 5" id="5"/>
            <p:cNvSpPr txBox="true"/>
            <p:nvPr/>
          </p:nvSpPr>
          <p:spPr>
            <a:xfrm rot="0">
              <a:off x="0" y="-57150"/>
              <a:ext cx="7125014" cy="955929"/>
            </a:xfrm>
            <a:prstGeom prst="rect">
              <a:avLst/>
            </a:prstGeom>
          </p:spPr>
          <p:txBody>
            <a:bodyPr anchor="t" rtlCol="false" tIns="0" lIns="0" bIns="0" rIns="0">
              <a:spAutoFit/>
            </a:bodyPr>
            <a:lstStyle/>
            <a:p>
              <a:pPr algn="l" marL="0" indent="0" lvl="0">
                <a:lnSpc>
                  <a:spcPts val="5177"/>
                </a:lnSpc>
                <a:spcBef>
                  <a:spcPct val="0"/>
                </a:spcBef>
              </a:pPr>
              <a:r>
                <a:rPr lang="en-US" sz="4424" spc="97">
                  <a:solidFill>
                    <a:srgbClr val="9340FF"/>
                  </a:solidFill>
                  <a:latin typeface="Codec Pro ExtraBold"/>
                  <a:ea typeface="Codec Pro ExtraBold"/>
                  <a:cs typeface="Codec Pro ExtraBold"/>
                  <a:sym typeface="Codec Pro ExtraBold"/>
                </a:rPr>
                <a:t>Agilidade:</a:t>
              </a:r>
            </a:p>
          </p:txBody>
        </p:sp>
        <p:sp>
          <p:nvSpPr>
            <p:cNvPr name="TextBox 6" id="6"/>
            <p:cNvSpPr txBox="true"/>
            <p:nvPr/>
          </p:nvSpPr>
          <p:spPr>
            <a:xfrm rot="0">
              <a:off x="0" y="1609987"/>
              <a:ext cx="7125014" cy="3651885"/>
            </a:xfrm>
            <a:prstGeom prst="rect">
              <a:avLst/>
            </a:prstGeom>
          </p:spPr>
          <p:txBody>
            <a:bodyPr anchor="t" rtlCol="false" tIns="0" lIns="0" bIns="0" rIns="0">
              <a:spAutoFit/>
            </a:bodyPr>
            <a:lstStyle/>
            <a:p>
              <a:pPr algn="l">
                <a:lnSpc>
                  <a:spcPts val="2700"/>
                </a:lnSpc>
              </a:pPr>
              <a:r>
                <a:rPr lang="en-US" sz="1800" spc="66" b="true">
                  <a:solidFill>
                    <a:srgbClr val="FFFFFF"/>
                  </a:solidFill>
                  <a:latin typeface="Codec Pro Bold"/>
                  <a:ea typeface="Codec Pro Bold"/>
                  <a:cs typeface="Codec Pro Bold"/>
                  <a:sym typeface="Codec Pro Bold"/>
                </a:rPr>
                <a:t>O sistema da Samy Marmitas é ágil por si só, tendo uma interface intuitiva e evitando maiores distrações na hora da compra.</a:t>
              </a:r>
            </a:p>
            <a:p>
              <a:pPr algn="l">
                <a:lnSpc>
                  <a:spcPts val="2700"/>
                </a:lnSpc>
              </a:pPr>
            </a:p>
            <a:p>
              <a:pPr algn="l">
                <a:lnSpc>
                  <a:spcPts val="2700"/>
                </a:lnSpc>
              </a:pPr>
              <a:r>
                <a:rPr lang="en-US" b="true" sz="1800" spc="66">
                  <a:solidFill>
                    <a:srgbClr val="FFFFFF"/>
                  </a:solidFill>
                  <a:latin typeface="Codec Pro Bold"/>
                  <a:ea typeface="Codec Pro Bold"/>
                  <a:cs typeface="Codec Pro Bold"/>
                  <a:sym typeface="Codec Pro Bold"/>
                </a:rPr>
                <a:t>Nós também oferecemos agilidade na hora da entrega, tendo mais de 550 filiais espalhadas pelo Brasil, prontas para te atender.</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340893" y="1089517"/>
            <a:ext cx="4404645" cy="4404645"/>
            <a:chOff x="0" y="0"/>
            <a:chExt cx="6350000" cy="6350000"/>
          </a:xfrm>
        </p:grpSpPr>
        <p:sp>
          <p:nvSpPr>
            <p:cNvPr name="Freeform 3" id="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38906" t="0" r="-38906" b="0"/>
              </a:stretch>
            </a:blipFill>
          </p:spPr>
        </p:sp>
      </p:grpSp>
      <p:grpSp>
        <p:nvGrpSpPr>
          <p:cNvPr name="Group 4" id="4"/>
          <p:cNvGrpSpPr/>
          <p:nvPr/>
        </p:nvGrpSpPr>
        <p:grpSpPr>
          <a:xfrm rot="0">
            <a:off x="731520" y="1089517"/>
            <a:ext cx="5343760" cy="2574520"/>
            <a:chOff x="0" y="0"/>
            <a:chExt cx="7125014" cy="3432693"/>
          </a:xfrm>
        </p:grpSpPr>
        <p:sp>
          <p:nvSpPr>
            <p:cNvPr name="TextBox 5" id="5"/>
            <p:cNvSpPr txBox="true"/>
            <p:nvPr/>
          </p:nvSpPr>
          <p:spPr>
            <a:xfrm rot="0">
              <a:off x="0" y="-66675"/>
              <a:ext cx="7125014" cy="1030859"/>
            </a:xfrm>
            <a:prstGeom prst="rect">
              <a:avLst/>
            </a:prstGeom>
          </p:spPr>
          <p:txBody>
            <a:bodyPr anchor="t" rtlCol="false" tIns="0" lIns="0" bIns="0" rIns="0">
              <a:spAutoFit/>
            </a:bodyPr>
            <a:lstStyle/>
            <a:p>
              <a:pPr algn="l" marL="0" indent="0" lvl="0">
                <a:lnSpc>
                  <a:spcPts val="5615"/>
                </a:lnSpc>
                <a:spcBef>
                  <a:spcPct val="0"/>
                </a:spcBef>
              </a:pPr>
              <a:r>
                <a:rPr lang="en-US" sz="4799" spc="105">
                  <a:solidFill>
                    <a:srgbClr val="9340FF"/>
                  </a:solidFill>
                  <a:latin typeface="Codec Pro ExtraBold"/>
                  <a:ea typeface="Codec Pro ExtraBold"/>
                  <a:cs typeface="Codec Pro ExtraBold"/>
                  <a:sym typeface="Codec Pro ExtraBold"/>
                </a:rPr>
                <a:t>Sabor:</a:t>
              </a:r>
            </a:p>
          </p:txBody>
        </p:sp>
        <p:sp>
          <p:nvSpPr>
            <p:cNvPr name="TextBox 6" id="6"/>
            <p:cNvSpPr txBox="true"/>
            <p:nvPr/>
          </p:nvSpPr>
          <p:spPr>
            <a:xfrm rot="0">
              <a:off x="0" y="1609969"/>
              <a:ext cx="7125014" cy="1823085"/>
            </a:xfrm>
            <a:prstGeom prst="rect">
              <a:avLst/>
            </a:prstGeom>
          </p:spPr>
          <p:txBody>
            <a:bodyPr anchor="t" rtlCol="false" tIns="0" lIns="0" bIns="0" rIns="0">
              <a:spAutoFit/>
            </a:bodyPr>
            <a:lstStyle/>
            <a:p>
              <a:pPr algn="l">
                <a:lnSpc>
                  <a:spcPts val="2700"/>
                </a:lnSpc>
              </a:pPr>
              <a:r>
                <a:rPr lang="en-US" b="true" sz="1800" spc="66">
                  <a:solidFill>
                    <a:srgbClr val="FFFFFF"/>
                  </a:solidFill>
                  <a:latin typeface="Codec Pro Bold"/>
                  <a:ea typeface="Codec Pro Bold"/>
                  <a:cs typeface="Codec Pro Bold"/>
                  <a:sym typeface="Codec Pro Bold"/>
                </a:rPr>
                <a:t>Nossa comida é caseira, com ingredientes frescos e preparados na hora para uma melhor experiência do usuário na hora de sua refeição.</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340893" y="1089517"/>
            <a:ext cx="4404645" cy="4404645"/>
            <a:chOff x="0" y="0"/>
            <a:chExt cx="6350000" cy="6350000"/>
          </a:xfrm>
        </p:grpSpPr>
        <p:sp>
          <p:nvSpPr>
            <p:cNvPr name="Freeform 3" id="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26497" t="0" r="-26497" b="0"/>
              </a:stretch>
            </a:blipFill>
          </p:spPr>
        </p:sp>
      </p:grpSp>
      <p:grpSp>
        <p:nvGrpSpPr>
          <p:cNvPr name="Group 4" id="4"/>
          <p:cNvGrpSpPr/>
          <p:nvPr/>
        </p:nvGrpSpPr>
        <p:grpSpPr>
          <a:xfrm rot="0">
            <a:off x="731520" y="1089517"/>
            <a:ext cx="5343760" cy="4993870"/>
            <a:chOff x="0" y="0"/>
            <a:chExt cx="7125014" cy="6658493"/>
          </a:xfrm>
        </p:grpSpPr>
        <p:sp>
          <p:nvSpPr>
            <p:cNvPr name="TextBox 5" id="5"/>
            <p:cNvSpPr txBox="true"/>
            <p:nvPr/>
          </p:nvSpPr>
          <p:spPr>
            <a:xfrm rot="0">
              <a:off x="0" y="-66675"/>
              <a:ext cx="7125014" cy="1970659"/>
            </a:xfrm>
            <a:prstGeom prst="rect">
              <a:avLst/>
            </a:prstGeom>
          </p:spPr>
          <p:txBody>
            <a:bodyPr anchor="t" rtlCol="false" tIns="0" lIns="0" bIns="0" rIns="0">
              <a:spAutoFit/>
            </a:bodyPr>
            <a:lstStyle/>
            <a:p>
              <a:pPr algn="l" marL="0" indent="0" lvl="0">
                <a:lnSpc>
                  <a:spcPts val="5615"/>
                </a:lnSpc>
                <a:spcBef>
                  <a:spcPct val="0"/>
                </a:spcBef>
              </a:pPr>
              <a:r>
                <a:rPr lang="en-US" sz="4799" spc="105">
                  <a:solidFill>
                    <a:srgbClr val="9340FF"/>
                  </a:solidFill>
                  <a:latin typeface="Codec Pro ExtraBold"/>
                  <a:ea typeface="Codec Pro ExtraBold"/>
                  <a:cs typeface="Codec Pro ExtraBold"/>
                  <a:sym typeface="Codec Pro ExtraBold"/>
                </a:rPr>
                <a:t>Venha ser nosso afiliado!</a:t>
              </a:r>
            </a:p>
          </p:txBody>
        </p:sp>
        <p:sp>
          <p:nvSpPr>
            <p:cNvPr name="TextBox 6" id="6"/>
            <p:cNvSpPr txBox="true"/>
            <p:nvPr/>
          </p:nvSpPr>
          <p:spPr>
            <a:xfrm rot="0">
              <a:off x="0" y="2549769"/>
              <a:ext cx="7125014" cy="4109085"/>
            </a:xfrm>
            <a:prstGeom prst="rect">
              <a:avLst/>
            </a:prstGeom>
          </p:spPr>
          <p:txBody>
            <a:bodyPr anchor="t" rtlCol="false" tIns="0" lIns="0" bIns="0" rIns="0">
              <a:spAutoFit/>
            </a:bodyPr>
            <a:lstStyle/>
            <a:p>
              <a:pPr algn="l">
                <a:lnSpc>
                  <a:spcPts val="2700"/>
                </a:lnSpc>
              </a:pPr>
              <a:r>
                <a:rPr lang="en-US" b="true" sz="1800" spc="66">
                  <a:solidFill>
                    <a:srgbClr val="FFFFFF"/>
                  </a:solidFill>
                  <a:latin typeface="Codec Pro Bold"/>
                  <a:ea typeface="Codec Pro Bold"/>
                  <a:cs typeface="Codec Pro Bold"/>
                  <a:sym typeface="Codec Pro Bold"/>
                </a:rPr>
                <a:t>Você também pode ser afiliado da Samy Marmitas, comprando nosso pacote de filiação você recebe acesso de administrador em nosso site, podendo cadastrar sua marmitaria, um guia de controle de qualidade, para manter o nível da marca e o equipamento especial de delivery, para manter o conforto e agilidade para o usuário final.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728"/>
        </a:solidFill>
      </p:bgPr>
    </p:bg>
    <p:spTree>
      <p:nvGrpSpPr>
        <p:cNvPr id="1" name=""/>
        <p:cNvGrpSpPr/>
        <p:nvPr/>
      </p:nvGrpSpPr>
      <p:grpSpPr>
        <a:xfrm>
          <a:off x="0" y="0"/>
          <a:ext cx="0" cy="0"/>
          <a:chOff x="0" y="0"/>
          <a:chExt cx="0" cy="0"/>
        </a:xfrm>
      </p:grpSpPr>
      <p:sp>
        <p:nvSpPr>
          <p:cNvPr name="Freeform 2" id="2"/>
          <p:cNvSpPr/>
          <p:nvPr/>
        </p:nvSpPr>
        <p:spPr>
          <a:xfrm flipH="false" flipV="false" rot="0">
            <a:off x="8579478" y="4942953"/>
            <a:ext cx="141583" cy="299502"/>
          </a:xfrm>
          <a:custGeom>
            <a:avLst/>
            <a:gdLst/>
            <a:ahLst/>
            <a:cxnLst/>
            <a:rect r="r" b="b" t="t" l="l"/>
            <a:pathLst>
              <a:path h="299502" w="141583">
                <a:moveTo>
                  <a:pt x="0" y="0"/>
                </a:moveTo>
                <a:lnTo>
                  <a:pt x="141583" y="0"/>
                </a:lnTo>
                <a:lnTo>
                  <a:pt x="141583" y="299502"/>
                </a:lnTo>
                <a:lnTo>
                  <a:pt x="0" y="299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60185" y="4911712"/>
            <a:ext cx="361983" cy="361983"/>
          </a:xfrm>
          <a:custGeom>
            <a:avLst/>
            <a:gdLst/>
            <a:ahLst/>
            <a:cxnLst/>
            <a:rect r="r" b="b" t="t" l="l"/>
            <a:pathLst>
              <a:path h="361983" w="361983">
                <a:moveTo>
                  <a:pt x="0" y="0"/>
                </a:moveTo>
                <a:lnTo>
                  <a:pt x="361983" y="0"/>
                </a:lnTo>
                <a:lnTo>
                  <a:pt x="361983" y="361983"/>
                </a:lnTo>
                <a:lnTo>
                  <a:pt x="0" y="361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78371" y="4951992"/>
            <a:ext cx="337953" cy="281423"/>
          </a:xfrm>
          <a:custGeom>
            <a:avLst/>
            <a:gdLst/>
            <a:ahLst/>
            <a:cxnLst/>
            <a:rect r="r" b="b" t="t" l="l"/>
            <a:pathLst>
              <a:path h="281423" w="337953">
                <a:moveTo>
                  <a:pt x="0" y="0"/>
                </a:moveTo>
                <a:lnTo>
                  <a:pt x="337953" y="0"/>
                </a:lnTo>
                <a:lnTo>
                  <a:pt x="337953" y="281423"/>
                </a:lnTo>
                <a:lnTo>
                  <a:pt x="0" y="2814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340893" y="4911712"/>
            <a:ext cx="361983" cy="361983"/>
          </a:xfrm>
          <a:custGeom>
            <a:avLst/>
            <a:gdLst/>
            <a:ahLst/>
            <a:cxnLst/>
            <a:rect r="r" b="b" t="t" l="l"/>
            <a:pathLst>
              <a:path h="361983" w="361983">
                <a:moveTo>
                  <a:pt x="0" y="0"/>
                </a:moveTo>
                <a:lnTo>
                  <a:pt x="361982" y="0"/>
                </a:lnTo>
                <a:lnTo>
                  <a:pt x="361982" y="361983"/>
                </a:lnTo>
                <a:lnTo>
                  <a:pt x="0" y="361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7340893" y="1894839"/>
            <a:ext cx="4478559" cy="1762761"/>
            <a:chOff x="0" y="0"/>
            <a:chExt cx="5971413" cy="2350348"/>
          </a:xfrm>
        </p:grpSpPr>
        <p:sp>
          <p:nvSpPr>
            <p:cNvPr name="TextBox 7" id="7"/>
            <p:cNvSpPr txBox="true"/>
            <p:nvPr/>
          </p:nvSpPr>
          <p:spPr>
            <a:xfrm rot="0">
              <a:off x="0" y="-57150"/>
              <a:ext cx="5971413" cy="903986"/>
            </a:xfrm>
            <a:prstGeom prst="rect">
              <a:avLst/>
            </a:prstGeom>
          </p:spPr>
          <p:txBody>
            <a:bodyPr anchor="t" rtlCol="false" tIns="0" lIns="0" bIns="0" rIns="0">
              <a:spAutoFit/>
            </a:bodyPr>
            <a:lstStyle/>
            <a:p>
              <a:pPr algn="l">
                <a:lnSpc>
                  <a:spcPts val="4913"/>
                </a:lnSpc>
              </a:pPr>
              <a:r>
                <a:rPr lang="en-US" sz="4199" spc="92">
                  <a:solidFill>
                    <a:srgbClr val="9340FF"/>
                  </a:solidFill>
                  <a:latin typeface="Codec Pro ExtraBold"/>
                  <a:ea typeface="Codec Pro ExtraBold"/>
                  <a:cs typeface="Codec Pro ExtraBold"/>
                  <a:sym typeface="Codec Pro ExtraBold"/>
                </a:rPr>
                <a:t>Fale conosco</a:t>
              </a:r>
            </a:p>
          </p:txBody>
        </p:sp>
        <p:sp>
          <p:nvSpPr>
            <p:cNvPr name="TextBox 8" id="8"/>
            <p:cNvSpPr txBox="true"/>
            <p:nvPr/>
          </p:nvSpPr>
          <p:spPr>
            <a:xfrm rot="0">
              <a:off x="0" y="955193"/>
              <a:ext cx="5836434" cy="1395222"/>
            </a:xfrm>
            <a:prstGeom prst="rect">
              <a:avLst/>
            </a:prstGeom>
          </p:spPr>
          <p:txBody>
            <a:bodyPr anchor="t" rtlCol="false" tIns="0" lIns="0" bIns="0" rIns="0">
              <a:spAutoFit/>
            </a:bodyPr>
            <a:lstStyle/>
            <a:p>
              <a:pPr algn="l">
                <a:lnSpc>
                  <a:spcPts val="2808"/>
                </a:lnSpc>
              </a:pPr>
              <a:r>
                <a:rPr lang="en-US" sz="1800" spc="108">
                  <a:solidFill>
                    <a:srgbClr val="FFFFFF"/>
                  </a:solidFill>
                  <a:latin typeface="Codec Pro"/>
                  <a:ea typeface="Codec Pro"/>
                  <a:cs typeface="Codec Pro"/>
                  <a:sym typeface="Codec Pro"/>
                </a:rPr>
                <a:t>(11) 99999-9999</a:t>
              </a:r>
            </a:p>
            <a:p>
              <a:pPr algn="l">
                <a:lnSpc>
                  <a:spcPts val="2808"/>
                </a:lnSpc>
              </a:pPr>
              <a:r>
                <a:rPr lang="en-US" sz="1800" spc="108">
                  <a:solidFill>
                    <a:srgbClr val="FFFFFF"/>
                  </a:solidFill>
                  <a:latin typeface="Codec Pro"/>
                  <a:ea typeface="Codec Pro"/>
                  <a:cs typeface="Codec Pro"/>
                  <a:sym typeface="Codec Pro"/>
                </a:rPr>
                <a:t>Rua Qualquer, 123, São Paulo SP</a:t>
              </a:r>
            </a:p>
            <a:p>
              <a:pPr algn="l">
                <a:lnSpc>
                  <a:spcPts val="2808"/>
                </a:lnSpc>
              </a:pPr>
              <a:r>
                <a:rPr lang="en-US" sz="1800" spc="108">
                  <a:solidFill>
                    <a:srgbClr val="FFFFFF"/>
                  </a:solidFill>
                  <a:latin typeface="Codec Pro"/>
                  <a:ea typeface="Codec Pro"/>
                  <a:cs typeface="Codec Pro"/>
                  <a:sym typeface="Codec Pro"/>
                </a:rPr>
                <a:t>suporte@samymarmitas.com.br</a:t>
              </a:r>
            </a:p>
          </p:txBody>
        </p:sp>
      </p:grpSp>
      <p:grpSp>
        <p:nvGrpSpPr>
          <p:cNvPr name="Group 9" id="9"/>
          <p:cNvGrpSpPr/>
          <p:nvPr/>
        </p:nvGrpSpPr>
        <p:grpSpPr>
          <a:xfrm rot="0">
            <a:off x="731520" y="1901732"/>
            <a:ext cx="3037014" cy="945014"/>
            <a:chOff x="0" y="0"/>
            <a:chExt cx="4049352" cy="1260019"/>
          </a:xfrm>
        </p:grpSpPr>
        <p:sp>
          <p:nvSpPr>
            <p:cNvPr name="TextBox 10" id="10"/>
            <p:cNvSpPr txBox="true"/>
            <p:nvPr/>
          </p:nvSpPr>
          <p:spPr>
            <a:xfrm rot="0">
              <a:off x="992782" y="-70675"/>
              <a:ext cx="3056570" cy="1330748"/>
            </a:xfrm>
            <a:prstGeom prst="rect">
              <a:avLst/>
            </a:prstGeom>
          </p:spPr>
          <p:txBody>
            <a:bodyPr anchor="t" rtlCol="false" tIns="0" lIns="0" bIns="0" rIns="0">
              <a:spAutoFit/>
            </a:bodyPr>
            <a:lstStyle/>
            <a:p>
              <a:pPr algn="l">
                <a:lnSpc>
                  <a:spcPts val="3920"/>
                </a:lnSpc>
              </a:pPr>
              <a:r>
                <a:rPr lang="en-US" sz="2800" spc="61">
                  <a:solidFill>
                    <a:srgbClr val="FFFFFF"/>
                  </a:solidFill>
                  <a:latin typeface="Codec Pro ExtraBold"/>
                  <a:ea typeface="Codec Pro ExtraBold"/>
                  <a:cs typeface="Codec Pro ExtraBold"/>
                  <a:sym typeface="Codec Pro ExtraBold"/>
                </a:rPr>
                <a:t>Samy Marmitas</a:t>
              </a:r>
            </a:p>
          </p:txBody>
        </p:sp>
        <p:sp>
          <p:nvSpPr>
            <p:cNvPr name="Freeform 11" id="11"/>
            <p:cNvSpPr/>
            <p:nvPr/>
          </p:nvSpPr>
          <p:spPr>
            <a:xfrm flipH="false" flipV="false" rot="0">
              <a:off x="0" y="0"/>
              <a:ext cx="729490" cy="534517"/>
            </a:xfrm>
            <a:custGeom>
              <a:avLst/>
              <a:gdLst/>
              <a:ahLst/>
              <a:cxnLst/>
              <a:rect r="r" b="b" t="t" l="l"/>
              <a:pathLst>
                <a:path h="534517" w="729490">
                  <a:moveTo>
                    <a:pt x="0" y="0"/>
                  </a:moveTo>
                  <a:lnTo>
                    <a:pt x="729490" y="0"/>
                  </a:lnTo>
                  <a:lnTo>
                    <a:pt x="729490" y="534517"/>
                  </a:lnTo>
                  <a:lnTo>
                    <a:pt x="0" y="5345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DAGX-ugeAWA</dc:identifier>
  <dcterms:modified xsi:type="dcterms:W3CDTF">2011-08-01T06:04:30Z</dcterms:modified>
  <cp:revision>1</cp:revision>
  <dc:title>Site Empresarial Aplicativo de Tecnologia Ousado Roxo e Azul-escuro</dc:title>
</cp:coreProperties>
</file>