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59" r:id="rId5"/>
    <p:sldId id="266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7AEA-370C-4DFD-8064-92DC510B77FC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63326E-F56E-4695-9FE3-A36083231E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067" y="770467"/>
            <a:ext cx="7766936" cy="1646302"/>
          </a:xfrm>
        </p:spPr>
        <p:txBody>
          <a:bodyPr/>
          <a:lstStyle/>
          <a:p>
            <a:pPr algn="ctr"/>
            <a:r>
              <a:rPr lang="en-IN" sz="6000" b="1" dirty="0">
                <a:latin typeface="Bahnschrift SemiBold" panose="020B0502040204020203" pitchFamily="34" charset="0"/>
              </a:rPr>
              <a:t>LONG TERM CAPACITY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267" y="2726265"/>
            <a:ext cx="8288866" cy="2861733"/>
          </a:xfrm>
        </p:spPr>
        <p:txBody>
          <a:bodyPr>
            <a:noAutofit/>
          </a:bodyPr>
          <a:lstStyle/>
          <a:p>
            <a:r>
              <a:rPr lang="en-IN" sz="2400" b="1" dirty="0"/>
              <a:t>Team- LCP 04</a:t>
            </a:r>
          </a:p>
          <a:p>
            <a:r>
              <a:rPr lang="en-IN" sz="2000" b="1" dirty="0"/>
              <a:t> Predicting water demand for Mumbai in the next 10-15 years</a:t>
            </a:r>
          </a:p>
          <a:p>
            <a:endParaRPr lang="en-IN" sz="2000" b="1" dirty="0"/>
          </a:p>
          <a:p>
            <a:r>
              <a:rPr lang="en-IN" sz="2000" b="1" dirty="0"/>
              <a:t>Mentor :- </a:t>
            </a:r>
            <a:r>
              <a:rPr lang="en-IN" sz="2000" dirty="0" err="1"/>
              <a:t>Sayali</a:t>
            </a:r>
            <a:r>
              <a:rPr lang="en-IN" sz="2000" dirty="0"/>
              <a:t> Vaidya</a:t>
            </a:r>
          </a:p>
          <a:p>
            <a:endParaRPr lang="en-IN" sz="2000" dirty="0"/>
          </a:p>
          <a:p>
            <a:r>
              <a:rPr lang="en-IN" sz="2000" b="1" dirty="0"/>
              <a:t>Team Members</a:t>
            </a:r>
          </a:p>
          <a:p>
            <a:r>
              <a:rPr lang="en-IN" sz="2000" dirty="0"/>
              <a:t>Samyukta Nair</a:t>
            </a:r>
          </a:p>
          <a:p>
            <a:r>
              <a:rPr lang="en-IN" sz="2000" dirty="0"/>
              <a:t>Shivam Panchal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454" y="193040"/>
            <a:ext cx="8596668" cy="1320800"/>
          </a:xfrm>
        </p:spPr>
        <p:txBody>
          <a:bodyPr/>
          <a:lstStyle/>
          <a:p>
            <a:pPr algn="ctr"/>
            <a:r>
              <a:rPr lang="en-IN" b="1" dirty="0"/>
              <a:t>INITIAL RESEARCH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68" y="955040"/>
            <a:ext cx="5600892" cy="54254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INITIAL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441"/>
            <a:ext cx="5841733" cy="4554354"/>
          </a:xfrm>
        </p:spPr>
        <p:txBody>
          <a:bodyPr>
            <a:normAutofit/>
          </a:bodyPr>
          <a:lstStyle/>
          <a:p>
            <a:r>
              <a:rPr lang="en-IN" sz="2400" b="1" dirty="0"/>
              <a:t>Factors from publication paper:</a:t>
            </a:r>
            <a:endParaRPr lang="en-IN" sz="2400" dirty="0"/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Residential - urban and slum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Commercial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Industrial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Public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Leakages and losses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400" dirty="0"/>
              <a:t>Climate</a:t>
            </a:r>
          </a:p>
        </p:txBody>
      </p:sp>
    </p:spTree>
    <p:extLst>
      <p:ext uri="{BB962C8B-B14F-4D97-AF65-F5344CB8AC3E}">
        <p14:creationId xmlns:p14="http://schemas.microsoft.com/office/powerpoint/2010/main" val="283089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COLLECTION AND CALCULATION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09458"/>
              </p:ext>
            </p:extLst>
          </p:nvPr>
        </p:nvGraphicFramePr>
        <p:xfrm>
          <a:off x="121920" y="4531360"/>
          <a:ext cx="11938535" cy="1645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5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748">
                <a:tc>
                  <a:txBody>
                    <a:bodyPr/>
                    <a:lstStyle/>
                    <a:p>
                      <a:r>
                        <a:rPr lang="en-IN" dirty="0"/>
                        <a:t>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Enroute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855">
                <a:tc>
                  <a:txBody>
                    <a:bodyPr/>
                    <a:lstStyle/>
                    <a:p>
                      <a:r>
                        <a:rPr lang="en-IN" dirty="0"/>
                        <a:t>150 </a:t>
                      </a:r>
                      <a:r>
                        <a:rPr lang="en-IN" dirty="0" err="1"/>
                        <a:t>lpcd</a:t>
                      </a:r>
                      <a:r>
                        <a:rPr lang="en-IN" dirty="0"/>
                        <a:t>-urban</a:t>
                      </a:r>
                    </a:p>
                    <a:p>
                      <a:r>
                        <a:rPr lang="en-IN" dirty="0"/>
                        <a:t>40 </a:t>
                      </a:r>
                      <a:r>
                        <a:rPr lang="en-IN" dirty="0" err="1"/>
                        <a:t>lpcd</a:t>
                      </a:r>
                      <a:r>
                        <a:rPr lang="en-IN" dirty="0"/>
                        <a:t>-slum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20lpcd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400MLD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2% of total of domestic and non domestic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Pegged at 90MLD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Targetedly</a:t>
                      </a:r>
                      <a:r>
                        <a:rPr lang="en-IN" dirty="0"/>
                        <a:t> reduced by 4%</a:t>
                      </a:r>
                    </a:p>
                    <a:p>
                      <a:r>
                        <a:rPr lang="en-IN" dirty="0"/>
                        <a:t>every 10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Around 200 MLD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01" y="1270000"/>
            <a:ext cx="6932890" cy="3072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COLLECTION AND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03" y="1690689"/>
            <a:ext cx="10515600" cy="4059871"/>
          </a:xfrm>
        </p:spPr>
        <p:txBody>
          <a:bodyPr>
            <a:normAutofit/>
          </a:bodyPr>
          <a:lstStyle/>
          <a:p>
            <a:r>
              <a:rPr lang="en-IN" sz="2600" dirty="0"/>
              <a:t>Climate data- </a:t>
            </a:r>
            <a:r>
              <a:rPr lang="en-IN" sz="2600" dirty="0" err="1"/>
              <a:t>weatherunderground</a:t>
            </a:r>
            <a:r>
              <a:rPr lang="en-IN" sz="2600" dirty="0"/>
              <a:t>, </a:t>
            </a:r>
            <a:r>
              <a:rPr lang="en-IN" sz="2600" dirty="0" err="1"/>
              <a:t>worldweatheronline</a:t>
            </a:r>
            <a:endParaRPr lang="en-IN" sz="2600" dirty="0"/>
          </a:p>
          <a:p>
            <a:r>
              <a:rPr lang="en-IN" sz="2600" dirty="0"/>
              <a:t>Yearly population- macrotrends-2001-2019</a:t>
            </a:r>
          </a:p>
          <a:p>
            <a:r>
              <a:rPr lang="en-IN" sz="2600" dirty="0"/>
              <a:t>Census – urban vs slum population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dirty="0"/>
              <a:t>BMC calculations: deputy hydraulic engineer(planning)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dirty="0"/>
              <a:t>Constant annual growth rate formula=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/>
              <a:t>  (end value/start value)^((1/periods-1)-1)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333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700" y="1443790"/>
            <a:ext cx="7121894" cy="2435192"/>
          </a:xfrm>
        </p:spPr>
        <p:txBody>
          <a:bodyPr>
            <a:normAutofit/>
          </a:bodyPr>
          <a:lstStyle/>
          <a:p>
            <a:r>
              <a:rPr lang="en-IN" sz="2000" dirty="0"/>
              <a:t>Random Forest Algorithm.</a:t>
            </a:r>
          </a:p>
          <a:p>
            <a:r>
              <a:rPr lang="en-IN" sz="2000" dirty="0"/>
              <a:t>Feature importance: More than 0.01%.</a:t>
            </a:r>
          </a:p>
          <a:p>
            <a:r>
              <a:rPr lang="en-IN" sz="2000" dirty="0"/>
              <a:t>Retrained the model on these top features.</a:t>
            </a:r>
          </a:p>
          <a:p>
            <a:r>
              <a:rPr lang="en-IN" sz="2000" dirty="0"/>
              <a:t>Fast </a:t>
            </a:r>
            <a:r>
              <a:rPr lang="en-IN" sz="2000" dirty="0" err="1"/>
              <a:t>fouriers</a:t>
            </a:r>
            <a:r>
              <a:rPr lang="en-IN" sz="2000" dirty="0"/>
              <a:t> transform for time series prediction.</a:t>
            </a:r>
          </a:p>
          <a:p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54" y="3365634"/>
            <a:ext cx="4645986" cy="28827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49518"/>
              </p:ext>
            </p:extLst>
          </p:nvPr>
        </p:nvGraphicFramePr>
        <p:xfrm>
          <a:off x="7461794" y="1283102"/>
          <a:ext cx="33528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Top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Domestic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 domestic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Other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FACTORS IN LONG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8960"/>
            <a:ext cx="9845040" cy="4724399"/>
          </a:xfrm>
        </p:spPr>
        <p:txBody>
          <a:bodyPr/>
          <a:lstStyle/>
          <a:p>
            <a:r>
              <a:rPr lang="en-IN" sz="2800" b="1" dirty="0"/>
              <a:t>Climatic factors - </a:t>
            </a:r>
            <a:r>
              <a:rPr lang="en-IN" sz="2800" dirty="0"/>
              <a:t>Insignificant </a:t>
            </a:r>
          </a:p>
          <a:p>
            <a:r>
              <a:rPr lang="en-IN" sz="2800" b="1" dirty="0"/>
              <a:t>Domestic </a:t>
            </a:r>
            <a:r>
              <a:rPr lang="en-IN" sz="2800" dirty="0"/>
              <a:t>- Slum down from 54% to 42% from 2001 to 2011</a:t>
            </a:r>
          </a:p>
          <a:p>
            <a:pPr>
              <a:buFont typeface="+mj-lt"/>
              <a:buAutoNum type="arabicPeriod"/>
            </a:pPr>
            <a:endParaRPr lang="en-IN" sz="2800" dirty="0"/>
          </a:p>
          <a:p>
            <a:pPr>
              <a:buFont typeface="+mj-lt"/>
              <a:buAutoNum type="arabicPeriod"/>
            </a:pPr>
            <a:endParaRPr lang="en-IN" sz="2200" dirty="0"/>
          </a:p>
          <a:p>
            <a:pPr>
              <a:buFont typeface="+mj-lt"/>
              <a:buAutoNum type="arabicPeriod"/>
            </a:pPr>
            <a:endParaRPr lang="en-I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202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Trebuchet MS</vt:lpstr>
      <vt:lpstr>Wingdings 3</vt:lpstr>
      <vt:lpstr>Facet</vt:lpstr>
      <vt:lpstr>LONG TERM CAPACITY PLANNING</vt:lpstr>
      <vt:lpstr>INITIAL RESEARCH</vt:lpstr>
      <vt:lpstr>INITIAL RESEARCH</vt:lpstr>
      <vt:lpstr>DATA COLLECTION AND CALCULATION</vt:lpstr>
      <vt:lpstr>DATA COLLECTION AND CALCULATION</vt:lpstr>
      <vt:lpstr>APPROACH</vt:lpstr>
      <vt:lpstr>FACTORS IN LONG TERM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CAPACITY PLANNING</dc:title>
  <dc:creator>Samyukta Nair</dc:creator>
  <cp:lastModifiedBy>Samyukta Nair</cp:lastModifiedBy>
  <cp:revision>45</cp:revision>
  <dcterms:created xsi:type="dcterms:W3CDTF">2020-02-13T04:56:00Z</dcterms:created>
  <dcterms:modified xsi:type="dcterms:W3CDTF">2020-02-16T11:44:07Z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