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5" r:id="rId2"/>
    <p:sldId id="345" r:id="rId3"/>
    <p:sldId id="347" r:id="rId4"/>
    <p:sldId id="348" r:id="rId5"/>
    <p:sldId id="349" r:id="rId6"/>
    <p:sldId id="350" r:id="rId7"/>
    <p:sldId id="358" r:id="rId8"/>
    <p:sldId id="351" r:id="rId9"/>
    <p:sldId id="352" r:id="rId10"/>
    <p:sldId id="353" r:id="rId11"/>
    <p:sldId id="359" r:id="rId12"/>
    <p:sldId id="354" r:id="rId13"/>
    <p:sldId id="355" r:id="rId14"/>
    <p:sldId id="356" r:id="rId15"/>
    <p:sldId id="360" r:id="rId16"/>
    <p:sldId id="357" r:id="rId17"/>
    <p:sldId id="361" r:id="rId18"/>
    <p:sldId id="362" r:id="rId19"/>
    <p:sldId id="34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96FAAC-1CF7-4CDC-8B46-E54F9D7A60D9}" type="datetimeFigureOut">
              <a:rPr lang="en-US" smtClean="0"/>
              <a:t>8/20/2021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D89D46-4AB6-4A73-90E3-29C6963E31AD}" type="slidenum">
              <a:rPr lang="en-US" smtClean="0"/>
              <a:t>‹#›</a:t>
            </a:fld>
            <a:endParaRPr lang="en-US"/>
          </a:p>
        </p:txBody>
      </p:sp>
    </p:spTree>
    <p:extLst>
      <p:ext uri="{BB962C8B-B14F-4D97-AF65-F5344CB8AC3E}">
        <p14:creationId xmlns:p14="http://schemas.microsoft.com/office/powerpoint/2010/main" val="314690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Please save the source video file in your system and go to Insert &gt; Video &gt; Video on my PC &gt; Select the file to insert. The headline should remain visible. </a:t>
            </a:r>
            <a:br>
              <a:rPr lang="en-US"/>
            </a:br>
            <a:r>
              <a:rPr lang="en-US" b="1" baseline="0"/>
              <a:t>DO NOT SHARE THE VIDEO FILE EXTERNALLY. </a:t>
            </a:r>
          </a:p>
        </p:txBody>
      </p:sp>
      <p:sp>
        <p:nvSpPr>
          <p:cNvPr id="4" name="Slide Number Placeholder 3"/>
          <p:cNvSpPr>
            <a:spLocks noGrp="1"/>
          </p:cNvSpPr>
          <p:nvPr>
            <p:ph type="sldNum" sz="quarter" idx="5"/>
          </p:nvPr>
        </p:nvSpPr>
        <p:spPr/>
        <p:txBody>
          <a:bodyPr/>
          <a:lstStyle/>
          <a:p>
            <a:fld id="{4F2D9C35-D865-4C23-8B26-B2884FB0DF48}" type="slidenum">
              <a:rPr lang="en-US" smtClean="0"/>
              <a:t>1</a:t>
            </a:fld>
            <a:endParaRPr lang="en-US"/>
          </a:p>
        </p:txBody>
      </p:sp>
    </p:spTree>
    <p:extLst>
      <p:ext uri="{BB962C8B-B14F-4D97-AF65-F5344CB8AC3E}">
        <p14:creationId xmlns:p14="http://schemas.microsoft.com/office/powerpoint/2010/main" val="1054869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Please save the source video file in your system and go to Insert &gt; Video &gt; Video on my PC &gt; Select the file to insert. The headline should remain visible. </a:t>
            </a:r>
            <a:br>
              <a:rPr lang="en-US"/>
            </a:br>
            <a:r>
              <a:rPr lang="en-US" b="1" baseline="0"/>
              <a:t>DO NOT SHARE THE VIDEO FILE EXTERNALLY. </a:t>
            </a:r>
          </a:p>
        </p:txBody>
      </p:sp>
      <p:sp>
        <p:nvSpPr>
          <p:cNvPr id="4" name="Slide Number Placeholder 3"/>
          <p:cNvSpPr>
            <a:spLocks noGrp="1"/>
          </p:cNvSpPr>
          <p:nvPr>
            <p:ph type="sldNum" sz="quarter" idx="5"/>
          </p:nvPr>
        </p:nvSpPr>
        <p:spPr/>
        <p:txBody>
          <a:bodyPr/>
          <a:lstStyle/>
          <a:p>
            <a:fld id="{4F2D9C35-D865-4C23-8B26-B2884FB0DF48}" type="slidenum">
              <a:rPr lang="en-US" smtClean="0"/>
              <a:t>2</a:t>
            </a:fld>
            <a:endParaRPr lang="en-US"/>
          </a:p>
        </p:txBody>
      </p:sp>
    </p:spTree>
    <p:extLst>
      <p:ext uri="{BB962C8B-B14F-4D97-AF65-F5344CB8AC3E}">
        <p14:creationId xmlns:p14="http://schemas.microsoft.com/office/powerpoint/2010/main" val="3044993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Please save the source video file in your system and go to Insert &gt; Video &gt; Video on my PC &gt; Select the file to insert. The headline should remain visible. </a:t>
            </a:r>
            <a:br>
              <a:rPr lang="en-US"/>
            </a:br>
            <a:r>
              <a:rPr lang="en-US" b="1" baseline="0"/>
              <a:t>DO NOT SHARE THE VIDEO FILE EXTERNALLY. </a:t>
            </a:r>
          </a:p>
        </p:txBody>
      </p:sp>
      <p:sp>
        <p:nvSpPr>
          <p:cNvPr id="4" name="Slide Number Placeholder 3"/>
          <p:cNvSpPr>
            <a:spLocks noGrp="1"/>
          </p:cNvSpPr>
          <p:nvPr>
            <p:ph type="sldNum" sz="quarter" idx="5"/>
          </p:nvPr>
        </p:nvSpPr>
        <p:spPr/>
        <p:txBody>
          <a:bodyPr/>
          <a:lstStyle/>
          <a:p>
            <a:fld id="{4F2D9C35-D865-4C23-8B26-B2884FB0DF48}" type="slidenum">
              <a:rPr lang="en-US" smtClean="0"/>
              <a:t>7</a:t>
            </a:fld>
            <a:endParaRPr lang="en-US"/>
          </a:p>
        </p:txBody>
      </p:sp>
    </p:spTree>
    <p:extLst>
      <p:ext uri="{BB962C8B-B14F-4D97-AF65-F5344CB8AC3E}">
        <p14:creationId xmlns:p14="http://schemas.microsoft.com/office/powerpoint/2010/main" val="2851033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Please save the source video file in your system and go to Insert &gt; Video &gt; Video on my PC &gt; Select the file to insert. The headline should remain visible. </a:t>
            </a:r>
            <a:br>
              <a:rPr lang="en-US"/>
            </a:br>
            <a:r>
              <a:rPr lang="en-US" b="1" baseline="0"/>
              <a:t>DO NOT SHARE THE VIDEO FILE EXTERNALLY. </a:t>
            </a:r>
          </a:p>
        </p:txBody>
      </p:sp>
      <p:sp>
        <p:nvSpPr>
          <p:cNvPr id="4" name="Slide Number Placeholder 3"/>
          <p:cNvSpPr>
            <a:spLocks noGrp="1"/>
          </p:cNvSpPr>
          <p:nvPr>
            <p:ph type="sldNum" sz="quarter" idx="5"/>
          </p:nvPr>
        </p:nvSpPr>
        <p:spPr/>
        <p:txBody>
          <a:bodyPr/>
          <a:lstStyle/>
          <a:p>
            <a:fld id="{4F2D9C35-D865-4C23-8B26-B2884FB0DF48}" type="slidenum">
              <a:rPr lang="en-US" smtClean="0"/>
              <a:t>11</a:t>
            </a:fld>
            <a:endParaRPr lang="en-US"/>
          </a:p>
        </p:txBody>
      </p:sp>
    </p:spTree>
    <p:extLst>
      <p:ext uri="{BB962C8B-B14F-4D97-AF65-F5344CB8AC3E}">
        <p14:creationId xmlns:p14="http://schemas.microsoft.com/office/powerpoint/2010/main" val="3097210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Please save the source video file in your system and go to Insert &gt; Video &gt; Video on my PC &gt; Select the file to insert. The headline should remain visible. </a:t>
            </a:r>
            <a:br>
              <a:rPr lang="en-US"/>
            </a:br>
            <a:r>
              <a:rPr lang="en-US" b="1" baseline="0"/>
              <a:t>DO NOT SHARE THE VIDEO FILE EXTERNALLY. </a:t>
            </a:r>
          </a:p>
        </p:txBody>
      </p:sp>
      <p:sp>
        <p:nvSpPr>
          <p:cNvPr id="4" name="Slide Number Placeholder 3"/>
          <p:cNvSpPr>
            <a:spLocks noGrp="1"/>
          </p:cNvSpPr>
          <p:nvPr>
            <p:ph type="sldNum" sz="quarter" idx="5"/>
          </p:nvPr>
        </p:nvSpPr>
        <p:spPr/>
        <p:txBody>
          <a:bodyPr/>
          <a:lstStyle/>
          <a:p>
            <a:fld id="{4F2D9C35-D865-4C23-8B26-B2884FB0DF48}" type="slidenum">
              <a:rPr lang="en-US" smtClean="0"/>
              <a:t>15</a:t>
            </a:fld>
            <a:endParaRPr lang="en-US"/>
          </a:p>
        </p:txBody>
      </p:sp>
    </p:spTree>
    <p:extLst>
      <p:ext uri="{BB962C8B-B14F-4D97-AF65-F5344CB8AC3E}">
        <p14:creationId xmlns:p14="http://schemas.microsoft.com/office/powerpoint/2010/main" val="765000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Please save the source video file in your system and go to Insert &gt; Video &gt; Video on my PC &gt; Select the file to insert. The headline should remain visible. </a:t>
            </a:r>
            <a:br>
              <a:rPr lang="en-US"/>
            </a:br>
            <a:r>
              <a:rPr lang="en-US" b="1" baseline="0"/>
              <a:t>DO NOT SHARE THE VIDEO FILE EXTERNALLY. </a:t>
            </a:r>
          </a:p>
        </p:txBody>
      </p:sp>
      <p:sp>
        <p:nvSpPr>
          <p:cNvPr id="4" name="Slide Number Placeholder 3"/>
          <p:cNvSpPr>
            <a:spLocks noGrp="1"/>
          </p:cNvSpPr>
          <p:nvPr>
            <p:ph type="sldNum" sz="quarter" idx="5"/>
          </p:nvPr>
        </p:nvSpPr>
        <p:spPr/>
        <p:txBody>
          <a:bodyPr/>
          <a:lstStyle/>
          <a:p>
            <a:fld id="{4F2D9C35-D865-4C23-8B26-B2884FB0DF48}" type="slidenum">
              <a:rPr lang="en-US" smtClean="0"/>
              <a:t>19</a:t>
            </a:fld>
            <a:endParaRPr lang="en-US"/>
          </a:p>
        </p:txBody>
      </p:sp>
    </p:spTree>
    <p:extLst>
      <p:ext uri="{BB962C8B-B14F-4D97-AF65-F5344CB8AC3E}">
        <p14:creationId xmlns:p14="http://schemas.microsoft.com/office/powerpoint/2010/main" val="1587727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A0C70-A35E-415F-B026-5EE00F5AF1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0233B1-CB92-4527-B8B0-177BF347F3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5E3055-B4BB-45F3-B7BF-55D5A2E0071B}"/>
              </a:ext>
            </a:extLst>
          </p:cNvPr>
          <p:cNvSpPr>
            <a:spLocks noGrp="1"/>
          </p:cNvSpPr>
          <p:nvPr>
            <p:ph type="dt" sz="half" idx="10"/>
          </p:nvPr>
        </p:nvSpPr>
        <p:spPr/>
        <p:txBody>
          <a:bodyPr/>
          <a:lstStyle/>
          <a:p>
            <a:fld id="{7877D58D-763A-45F0-9742-B54FC2946DD1}" type="datetimeFigureOut">
              <a:rPr lang="en-US" smtClean="0"/>
              <a:t>8/20/2021</a:t>
            </a:fld>
            <a:endParaRPr lang="en-US"/>
          </a:p>
        </p:txBody>
      </p:sp>
      <p:sp>
        <p:nvSpPr>
          <p:cNvPr id="5" name="Footer Placeholder 4">
            <a:extLst>
              <a:ext uri="{FF2B5EF4-FFF2-40B4-BE49-F238E27FC236}">
                <a16:creationId xmlns:a16="http://schemas.microsoft.com/office/drawing/2014/main" id="{A66EA91C-813C-47AA-96DB-9FD70A5111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0AFEA-E841-4BA9-9383-FBC610369F20}"/>
              </a:ext>
            </a:extLst>
          </p:cNvPr>
          <p:cNvSpPr>
            <a:spLocks noGrp="1"/>
          </p:cNvSpPr>
          <p:nvPr>
            <p:ph type="sldNum" sz="quarter" idx="12"/>
          </p:nvPr>
        </p:nvSpPr>
        <p:spPr/>
        <p:txBody>
          <a:bodyPr/>
          <a:lstStyle/>
          <a:p>
            <a:fld id="{B8047345-143E-4D1D-A497-875E74E48245}" type="slidenum">
              <a:rPr lang="en-US" smtClean="0"/>
              <a:t>‹#›</a:t>
            </a:fld>
            <a:endParaRPr lang="en-US"/>
          </a:p>
        </p:txBody>
      </p:sp>
    </p:spTree>
    <p:extLst>
      <p:ext uri="{BB962C8B-B14F-4D97-AF65-F5344CB8AC3E}">
        <p14:creationId xmlns:p14="http://schemas.microsoft.com/office/powerpoint/2010/main" val="530889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25F6C-6B83-4444-BB7D-3E6F2CC765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99E3DA-1017-4140-B880-CAE2BC86BA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62E6FB-4710-41CE-84B6-87A04A8C81DF}"/>
              </a:ext>
            </a:extLst>
          </p:cNvPr>
          <p:cNvSpPr>
            <a:spLocks noGrp="1"/>
          </p:cNvSpPr>
          <p:nvPr>
            <p:ph type="dt" sz="half" idx="10"/>
          </p:nvPr>
        </p:nvSpPr>
        <p:spPr/>
        <p:txBody>
          <a:bodyPr/>
          <a:lstStyle/>
          <a:p>
            <a:fld id="{7877D58D-763A-45F0-9742-B54FC2946DD1}" type="datetimeFigureOut">
              <a:rPr lang="en-US" smtClean="0"/>
              <a:t>8/20/2021</a:t>
            </a:fld>
            <a:endParaRPr lang="en-US"/>
          </a:p>
        </p:txBody>
      </p:sp>
      <p:sp>
        <p:nvSpPr>
          <p:cNvPr id="5" name="Footer Placeholder 4">
            <a:extLst>
              <a:ext uri="{FF2B5EF4-FFF2-40B4-BE49-F238E27FC236}">
                <a16:creationId xmlns:a16="http://schemas.microsoft.com/office/drawing/2014/main" id="{69BE6557-303B-4AC1-BC5B-CAC19FACC1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89859-A5FB-46AD-AA29-BB3F3136598F}"/>
              </a:ext>
            </a:extLst>
          </p:cNvPr>
          <p:cNvSpPr>
            <a:spLocks noGrp="1"/>
          </p:cNvSpPr>
          <p:nvPr>
            <p:ph type="sldNum" sz="quarter" idx="12"/>
          </p:nvPr>
        </p:nvSpPr>
        <p:spPr/>
        <p:txBody>
          <a:bodyPr/>
          <a:lstStyle/>
          <a:p>
            <a:fld id="{B8047345-143E-4D1D-A497-875E74E48245}" type="slidenum">
              <a:rPr lang="en-US" smtClean="0"/>
              <a:t>‹#›</a:t>
            </a:fld>
            <a:endParaRPr lang="en-US"/>
          </a:p>
        </p:txBody>
      </p:sp>
    </p:spTree>
    <p:extLst>
      <p:ext uri="{BB962C8B-B14F-4D97-AF65-F5344CB8AC3E}">
        <p14:creationId xmlns:p14="http://schemas.microsoft.com/office/powerpoint/2010/main" val="2618886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BCA30A-0584-4BBF-BF31-73E7BF2E28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AC266C-8106-4FD8-9A90-2C90EF56BE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73CC9-0025-4ED7-ABF6-8FA7446A74C1}"/>
              </a:ext>
            </a:extLst>
          </p:cNvPr>
          <p:cNvSpPr>
            <a:spLocks noGrp="1"/>
          </p:cNvSpPr>
          <p:nvPr>
            <p:ph type="dt" sz="half" idx="10"/>
          </p:nvPr>
        </p:nvSpPr>
        <p:spPr/>
        <p:txBody>
          <a:bodyPr/>
          <a:lstStyle/>
          <a:p>
            <a:fld id="{7877D58D-763A-45F0-9742-B54FC2946DD1}" type="datetimeFigureOut">
              <a:rPr lang="en-US" smtClean="0"/>
              <a:t>8/20/2021</a:t>
            </a:fld>
            <a:endParaRPr lang="en-US"/>
          </a:p>
        </p:txBody>
      </p:sp>
      <p:sp>
        <p:nvSpPr>
          <p:cNvPr id="5" name="Footer Placeholder 4">
            <a:extLst>
              <a:ext uri="{FF2B5EF4-FFF2-40B4-BE49-F238E27FC236}">
                <a16:creationId xmlns:a16="http://schemas.microsoft.com/office/drawing/2014/main" id="{D2406A46-F769-4377-B50D-184D8B59C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B58F41-BCDE-4217-A673-4F1D3B800432}"/>
              </a:ext>
            </a:extLst>
          </p:cNvPr>
          <p:cNvSpPr>
            <a:spLocks noGrp="1"/>
          </p:cNvSpPr>
          <p:nvPr>
            <p:ph type="sldNum" sz="quarter" idx="12"/>
          </p:nvPr>
        </p:nvSpPr>
        <p:spPr/>
        <p:txBody>
          <a:bodyPr/>
          <a:lstStyle/>
          <a:p>
            <a:fld id="{B8047345-143E-4D1D-A497-875E74E48245}" type="slidenum">
              <a:rPr lang="en-US" smtClean="0"/>
              <a:t>‹#›</a:t>
            </a:fld>
            <a:endParaRPr lang="en-US"/>
          </a:p>
        </p:txBody>
      </p:sp>
    </p:spTree>
    <p:extLst>
      <p:ext uri="{BB962C8B-B14F-4D97-AF65-F5344CB8AC3E}">
        <p14:creationId xmlns:p14="http://schemas.microsoft.com/office/powerpoint/2010/main" val="232276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15A766AA-E2A8-44CB-9DE0-70FCA5A1279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D1ACBA87-39CF-4234-9EAE-9E4466403792}"/>
              </a:ext>
            </a:extLst>
          </p:cNvPr>
          <p:cNvSpPr/>
          <p:nvPr userDrawn="1"/>
        </p:nvSpPr>
        <p:spPr>
          <a:xfrm>
            <a:off x="0" y="0"/>
            <a:ext cx="12192000" cy="6858000"/>
          </a:xfrm>
          <a:prstGeom prst="rect">
            <a:avLst/>
          </a:prstGeom>
          <a:solidFill>
            <a:srgbClr val="FFFFFF">
              <a:alpha val="50196"/>
            </a:srgb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9" name="Picture 8">
            <a:extLst>
              <a:ext uri="{FF2B5EF4-FFF2-40B4-BE49-F238E27FC236}">
                <a16:creationId xmlns:a16="http://schemas.microsoft.com/office/drawing/2014/main" id="{A883E765-5525-47F6-A677-0E07E418B4DE}"/>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10669161" y="6168058"/>
            <a:ext cx="1266981" cy="467776"/>
          </a:xfrm>
          <a:prstGeom prst="rect">
            <a:avLst/>
          </a:prstGeom>
        </p:spPr>
      </p:pic>
    </p:spTree>
    <p:extLst>
      <p:ext uri="{BB962C8B-B14F-4D97-AF65-F5344CB8AC3E}">
        <p14:creationId xmlns:p14="http://schemas.microsoft.com/office/powerpoint/2010/main" val="397849207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88607-2E27-4882-975D-15971ADDDF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6B61F4-7D6E-4FB0-9C8A-B27541AEEF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0E24AC-033E-40C7-BA4F-C27248C66647}"/>
              </a:ext>
            </a:extLst>
          </p:cNvPr>
          <p:cNvSpPr>
            <a:spLocks noGrp="1"/>
          </p:cNvSpPr>
          <p:nvPr>
            <p:ph type="dt" sz="half" idx="10"/>
          </p:nvPr>
        </p:nvSpPr>
        <p:spPr/>
        <p:txBody>
          <a:bodyPr/>
          <a:lstStyle/>
          <a:p>
            <a:fld id="{7877D58D-763A-45F0-9742-B54FC2946DD1}" type="datetimeFigureOut">
              <a:rPr lang="en-US" smtClean="0"/>
              <a:t>8/20/2021</a:t>
            </a:fld>
            <a:endParaRPr lang="en-US"/>
          </a:p>
        </p:txBody>
      </p:sp>
      <p:sp>
        <p:nvSpPr>
          <p:cNvPr id="5" name="Footer Placeholder 4">
            <a:extLst>
              <a:ext uri="{FF2B5EF4-FFF2-40B4-BE49-F238E27FC236}">
                <a16:creationId xmlns:a16="http://schemas.microsoft.com/office/drawing/2014/main" id="{9C63C39E-CAF3-4790-9AA9-C4E33067F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BDBAC4-A18A-41A3-8E69-8B19F303790F}"/>
              </a:ext>
            </a:extLst>
          </p:cNvPr>
          <p:cNvSpPr>
            <a:spLocks noGrp="1"/>
          </p:cNvSpPr>
          <p:nvPr>
            <p:ph type="sldNum" sz="quarter" idx="12"/>
          </p:nvPr>
        </p:nvSpPr>
        <p:spPr/>
        <p:txBody>
          <a:bodyPr/>
          <a:lstStyle/>
          <a:p>
            <a:fld id="{B8047345-143E-4D1D-A497-875E74E48245}" type="slidenum">
              <a:rPr lang="en-US" smtClean="0"/>
              <a:t>‹#›</a:t>
            </a:fld>
            <a:endParaRPr lang="en-US"/>
          </a:p>
        </p:txBody>
      </p:sp>
    </p:spTree>
    <p:extLst>
      <p:ext uri="{BB962C8B-B14F-4D97-AF65-F5344CB8AC3E}">
        <p14:creationId xmlns:p14="http://schemas.microsoft.com/office/powerpoint/2010/main" val="1584405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715DB-8070-4B50-B504-001910C247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4CB92A-2215-4A5F-AC1E-81A6254E32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D1774E-50A9-4C0A-A3E1-5598796C03C5}"/>
              </a:ext>
            </a:extLst>
          </p:cNvPr>
          <p:cNvSpPr>
            <a:spLocks noGrp="1"/>
          </p:cNvSpPr>
          <p:nvPr>
            <p:ph type="dt" sz="half" idx="10"/>
          </p:nvPr>
        </p:nvSpPr>
        <p:spPr/>
        <p:txBody>
          <a:bodyPr/>
          <a:lstStyle/>
          <a:p>
            <a:fld id="{7877D58D-763A-45F0-9742-B54FC2946DD1}" type="datetimeFigureOut">
              <a:rPr lang="en-US" smtClean="0"/>
              <a:t>8/20/2021</a:t>
            </a:fld>
            <a:endParaRPr lang="en-US"/>
          </a:p>
        </p:txBody>
      </p:sp>
      <p:sp>
        <p:nvSpPr>
          <p:cNvPr id="5" name="Footer Placeholder 4">
            <a:extLst>
              <a:ext uri="{FF2B5EF4-FFF2-40B4-BE49-F238E27FC236}">
                <a16:creationId xmlns:a16="http://schemas.microsoft.com/office/drawing/2014/main" id="{77591988-7BEA-4F76-B0EE-4B2AC922C3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597B8-ECD4-47C3-815C-7FCEAD35A19E}"/>
              </a:ext>
            </a:extLst>
          </p:cNvPr>
          <p:cNvSpPr>
            <a:spLocks noGrp="1"/>
          </p:cNvSpPr>
          <p:nvPr>
            <p:ph type="sldNum" sz="quarter" idx="12"/>
          </p:nvPr>
        </p:nvSpPr>
        <p:spPr/>
        <p:txBody>
          <a:bodyPr/>
          <a:lstStyle/>
          <a:p>
            <a:fld id="{B8047345-143E-4D1D-A497-875E74E48245}" type="slidenum">
              <a:rPr lang="en-US" smtClean="0"/>
              <a:t>‹#›</a:t>
            </a:fld>
            <a:endParaRPr lang="en-US"/>
          </a:p>
        </p:txBody>
      </p:sp>
    </p:spTree>
    <p:extLst>
      <p:ext uri="{BB962C8B-B14F-4D97-AF65-F5344CB8AC3E}">
        <p14:creationId xmlns:p14="http://schemas.microsoft.com/office/powerpoint/2010/main" val="271206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A14CF-F56B-42C0-B946-D86A4D7D4C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197B86-3B4E-4505-ACB6-1433543554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7AF314-2D38-4134-B743-A9E0D186B1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688BA2-743B-4DE5-87E8-139228EF1384}"/>
              </a:ext>
            </a:extLst>
          </p:cNvPr>
          <p:cNvSpPr>
            <a:spLocks noGrp="1"/>
          </p:cNvSpPr>
          <p:nvPr>
            <p:ph type="dt" sz="half" idx="10"/>
          </p:nvPr>
        </p:nvSpPr>
        <p:spPr/>
        <p:txBody>
          <a:bodyPr/>
          <a:lstStyle/>
          <a:p>
            <a:fld id="{7877D58D-763A-45F0-9742-B54FC2946DD1}" type="datetimeFigureOut">
              <a:rPr lang="en-US" smtClean="0"/>
              <a:t>8/20/2021</a:t>
            </a:fld>
            <a:endParaRPr lang="en-US"/>
          </a:p>
        </p:txBody>
      </p:sp>
      <p:sp>
        <p:nvSpPr>
          <p:cNvPr id="6" name="Footer Placeholder 5">
            <a:extLst>
              <a:ext uri="{FF2B5EF4-FFF2-40B4-BE49-F238E27FC236}">
                <a16:creationId xmlns:a16="http://schemas.microsoft.com/office/drawing/2014/main" id="{59E0A1E8-CB62-4304-BC20-258A2F265D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AF9FC3-9AB1-4008-B552-2F5418EAEAD3}"/>
              </a:ext>
            </a:extLst>
          </p:cNvPr>
          <p:cNvSpPr>
            <a:spLocks noGrp="1"/>
          </p:cNvSpPr>
          <p:nvPr>
            <p:ph type="sldNum" sz="quarter" idx="12"/>
          </p:nvPr>
        </p:nvSpPr>
        <p:spPr/>
        <p:txBody>
          <a:bodyPr/>
          <a:lstStyle/>
          <a:p>
            <a:fld id="{B8047345-143E-4D1D-A497-875E74E48245}" type="slidenum">
              <a:rPr lang="en-US" smtClean="0"/>
              <a:t>‹#›</a:t>
            </a:fld>
            <a:endParaRPr lang="en-US"/>
          </a:p>
        </p:txBody>
      </p:sp>
    </p:spTree>
    <p:extLst>
      <p:ext uri="{BB962C8B-B14F-4D97-AF65-F5344CB8AC3E}">
        <p14:creationId xmlns:p14="http://schemas.microsoft.com/office/powerpoint/2010/main" val="1110576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4107F-424B-49D1-A9D2-391760BB83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75FF4E-2693-488B-A753-2BBB060A9C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F7694-2EEB-4931-9692-87E7BC90FF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FDFDAE-790D-4F72-9E72-BDA9E6AABE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7CBF9D-06C6-4342-9F19-10F5814BCD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7265CE-5EA1-4291-AD30-E50A836D77C6}"/>
              </a:ext>
            </a:extLst>
          </p:cNvPr>
          <p:cNvSpPr>
            <a:spLocks noGrp="1"/>
          </p:cNvSpPr>
          <p:nvPr>
            <p:ph type="dt" sz="half" idx="10"/>
          </p:nvPr>
        </p:nvSpPr>
        <p:spPr/>
        <p:txBody>
          <a:bodyPr/>
          <a:lstStyle/>
          <a:p>
            <a:fld id="{7877D58D-763A-45F0-9742-B54FC2946DD1}" type="datetimeFigureOut">
              <a:rPr lang="en-US" smtClean="0"/>
              <a:t>8/20/2021</a:t>
            </a:fld>
            <a:endParaRPr lang="en-US"/>
          </a:p>
        </p:txBody>
      </p:sp>
      <p:sp>
        <p:nvSpPr>
          <p:cNvPr id="8" name="Footer Placeholder 7">
            <a:extLst>
              <a:ext uri="{FF2B5EF4-FFF2-40B4-BE49-F238E27FC236}">
                <a16:creationId xmlns:a16="http://schemas.microsoft.com/office/drawing/2014/main" id="{1F293AF9-459F-431C-80CD-DDDF6A2754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BF891C-595F-46FF-9215-5832AFC569E2}"/>
              </a:ext>
            </a:extLst>
          </p:cNvPr>
          <p:cNvSpPr>
            <a:spLocks noGrp="1"/>
          </p:cNvSpPr>
          <p:nvPr>
            <p:ph type="sldNum" sz="quarter" idx="12"/>
          </p:nvPr>
        </p:nvSpPr>
        <p:spPr/>
        <p:txBody>
          <a:bodyPr/>
          <a:lstStyle/>
          <a:p>
            <a:fld id="{B8047345-143E-4D1D-A497-875E74E48245}" type="slidenum">
              <a:rPr lang="en-US" smtClean="0"/>
              <a:t>‹#›</a:t>
            </a:fld>
            <a:endParaRPr lang="en-US"/>
          </a:p>
        </p:txBody>
      </p:sp>
    </p:spTree>
    <p:extLst>
      <p:ext uri="{BB962C8B-B14F-4D97-AF65-F5344CB8AC3E}">
        <p14:creationId xmlns:p14="http://schemas.microsoft.com/office/powerpoint/2010/main" val="234111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205F-414B-4F67-924E-5E98C52FF9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7C8EFD-AAAE-4A93-B95B-8CBFE4E671DD}"/>
              </a:ext>
            </a:extLst>
          </p:cNvPr>
          <p:cNvSpPr>
            <a:spLocks noGrp="1"/>
          </p:cNvSpPr>
          <p:nvPr>
            <p:ph type="dt" sz="half" idx="10"/>
          </p:nvPr>
        </p:nvSpPr>
        <p:spPr/>
        <p:txBody>
          <a:bodyPr/>
          <a:lstStyle/>
          <a:p>
            <a:fld id="{7877D58D-763A-45F0-9742-B54FC2946DD1}" type="datetimeFigureOut">
              <a:rPr lang="en-US" smtClean="0"/>
              <a:t>8/20/2021</a:t>
            </a:fld>
            <a:endParaRPr lang="en-US"/>
          </a:p>
        </p:txBody>
      </p:sp>
      <p:sp>
        <p:nvSpPr>
          <p:cNvPr id="4" name="Footer Placeholder 3">
            <a:extLst>
              <a:ext uri="{FF2B5EF4-FFF2-40B4-BE49-F238E27FC236}">
                <a16:creationId xmlns:a16="http://schemas.microsoft.com/office/drawing/2014/main" id="{CC81EF70-1D6B-49EE-AF99-4CA0FE87B5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31983A-972A-43B1-B8E7-027903A9D68E}"/>
              </a:ext>
            </a:extLst>
          </p:cNvPr>
          <p:cNvSpPr>
            <a:spLocks noGrp="1"/>
          </p:cNvSpPr>
          <p:nvPr>
            <p:ph type="sldNum" sz="quarter" idx="12"/>
          </p:nvPr>
        </p:nvSpPr>
        <p:spPr/>
        <p:txBody>
          <a:bodyPr/>
          <a:lstStyle/>
          <a:p>
            <a:fld id="{B8047345-143E-4D1D-A497-875E74E48245}" type="slidenum">
              <a:rPr lang="en-US" smtClean="0"/>
              <a:t>‹#›</a:t>
            </a:fld>
            <a:endParaRPr lang="en-US"/>
          </a:p>
        </p:txBody>
      </p:sp>
    </p:spTree>
    <p:extLst>
      <p:ext uri="{BB962C8B-B14F-4D97-AF65-F5344CB8AC3E}">
        <p14:creationId xmlns:p14="http://schemas.microsoft.com/office/powerpoint/2010/main" val="1048908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2180E6-B503-44F0-904B-5C740A1F2B15}"/>
              </a:ext>
            </a:extLst>
          </p:cNvPr>
          <p:cNvSpPr>
            <a:spLocks noGrp="1"/>
          </p:cNvSpPr>
          <p:nvPr>
            <p:ph type="dt" sz="half" idx="10"/>
          </p:nvPr>
        </p:nvSpPr>
        <p:spPr/>
        <p:txBody>
          <a:bodyPr/>
          <a:lstStyle/>
          <a:p>
            <a:fld id="{7877D58D-763A-45F0-9742-B54FC2946DD1}" type="datetimeFigureOut">
              <a:rPr lang="en-US" smtClean="0"/>
              <a:t>8/20/2021</a:t>
            </a:fld>
            <a:endParaRPr lang="en-US"/>
          </a:p>
        </p:txBody>
      </p:sp>
      <p:sp>
        <p:nvSpPr>
          <p:cNvPr id="3" name="Footer Placeholder 2">
            <a:extLst>
              <a:ext uri="{FF2B5EF4-FFF2-40B4-BE49-F238E27FC236}">
                <a16:creationId xmlns:a16="http://schemas.microsoft.com/office/drawing/2014/main" id="{28FC989D-C1AC-4DD7-BEDD-4DFACA50D5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D78267-45F6-48D4-A441-787CB64E0450}"/>
              </a:ext>
            </a:extLst>
          </p:cNvPr>
          <p:cNvSpPr>
            <a:spLocks noGrp="1"/>
          </p:cNvSpPr>
          <p:nvPr>
            <p:ph type="sldNum" sz="quarter" idx="12"/>
          </p:nvPr>
        </p:nvSpPr>
        <p:spPr/>
        <p:txBody>
          <a:bodyPr/>
          <a:lstStyle/>
          <a:p>
            <a:fld id="{B8047345-143E-4D1D-A497-875E74E48245}" type="slidenum">
              <a:rPr lang="en-US" smtClean="0"/>
              <a:t>‹#›</a:t>
            </a:fld>
            <a:endParaRPr lang="en-US"/>
          </a:p>
        </p:txBody>
      </p:sp>
    </p:spTree>
    <p:extLst>
      <p:ext uri="{BB962C8B-B14F-4D97-AF65-F5344CB8AC3E}">
        <p14:creationId xmlns:p14="http://schemas.microsoft.com/office/powerpoint/2010/main" val="124532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9D700-C220-4870-B133-D1714E1B4E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3C0E41-25F2-4B62-A889-1FC1297C02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270D64-0027-4218-B892-F84AEBA265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EB3EA2-703E-46C5-9421-D3AF7C42E439}"/>
              </a:ext>
            </a:extLst>
          </p:cNvPr>
          <p:cNvSpPr>
            <a:spLocks noGrp="1"/>
          </p:cNvSpPr>
          <p:nvPr>
            <p:ph type="dt" sz="half" idx="10"/>
          </p:nvPr>
        </p:nvSpPr>
        <p:spPr/>
        <p:txBody>
          <a:bodyPr/>
          <a:lstStyle/>
          <a:p>
            <a:fld id="{7877D58D-763A-45F0-9742-B54FC2946DD1}" type="datetimeFigureOut">
              <a:rPr lang="en-US" smtClean="0"/>
              <a:t>8/20/2021</a:t>
            </a:fld>
            <a:endParaRPr lang="en-US"/>
          </a:p>
        </p:txBody>
      </p:sp>
      <p:sp>
        <p:nvSpPr>
          <p:cNvPr id="6" name="Footer Placeholder 5">
            <a:extLst>
              <a:ext uri="{FF2B5EF4-FFF2-40B4-BE49-F238E27FC236}">
                <a16:creationId xmlns:a16="http://schemas.microsoft.com/office/drawing/2014/main" id="{8CE1AD7F-DC95-48CF-B0B4-67318395D5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A2B292-3288-4781-8041-6701E05C9B5D}"/>
              </a:ext>
            </a:extLst>
          </p:cNvPr>
          <p:cNvSpPr>
            <a:spLocks noGrp="1"/>
          </p:cNvSpPr>
          <p:nvPr>
            <p:ph type="sldNum" sz="quarter" idx="12"/>
          </p:nvPr>
        </p:nvSpPr>
        <p:spPr/>
        <p:txBody>
          <a:bodyPr/>
          <a:lstStyle/>
          <a:p>
            <a:fld id="{B8047345-143E-4D1D-A497-875E74E48245}" type="slidenum">
              <a:rPr lang="en-US" smtClean="0"/>
              <a:t>‹#›</a:t>
            </a:fld>
            <a:endParaRPr lang="en-US"/>
          </a:p>
        </p:txBody>
      </p:sp>
    </p:spTree>
    <p:extLst>
      <p:ext uri="{BB962C8B-B14F-4D97-AF65-F5344CB8AC3E}">
        <p14:creationId xmlns:p14="http://schemas.microsoft.com/office/powerpoint/2010/main" val="3546053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1C1A4-CFF1-4CD6-9BC4-063B3061B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C725D3-528F-4860-A4F6-F96CF9662D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02E5B8-418A-4DD9-A4D1-78E7F9CD0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235E95-2E29-44CB-B223-347E058F3FEA}"/>
              </a:ext>
            </a:extLst>
          </p:cNvPr>
          <p:cNvSpPr>
            <a:spLocks noGrp="1"/>
          </p:cNvSpPr>
          <p:nvPr>
            <p:ph type="dt" sz="half" idx="10"/>
          </p:nvPr>
        </p:nvSpPr>
        <p:spPr/>
        <p:txBody>
          <a:bodyPr/>
          <a:lstStyle/>
          <a:p>
            <a:fld id="{7877D58D-763A-45F0-9742-B54FC2946DD1}" type="datetimeFigureOut">
              <a:rPr lang="en-US" smtClean="0"/>
              <a:t>8/20/2021</a:t>
            </a:fld>
            <a:endParaRPr lang="en-US"/>
          </a:p>
        </p:txBody>
      </p:sp>
      <p:sp>
        <p:nvSpPr>
          <p:cNvPr id="6" name="Footer Placeholder 5">
            <a:extLst>
              <a:ext uri="{FF2B5EF4-FFF2-40B4-BE49-F238E27FC236}">
                <a16:creationId xmlns:a16="http://schemas.microsoft.com/office/drawing/2014/main" id="{3865817A-A9B9-46C4-ADB2-07B2692C74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26F6DF-B68F-4C9E-A0DB-2105CCE07B18}"/>
              </a:ext>
            </a:extLst>
          </p:cNvPr>
          <p:cNvSpPr>
            <a:spLocks noGrp="1"/>
          </p:cNvSpPr>
          <p:nvPr>
            <p:ph type="sldNum" sz="quarter" idx="12"/>
          </p:nvPr>
        </p:nvSpPr>
        <p:spPr/>
        <p:txBody>
          <a:bodyPr/>
          <a:lstStyle/>
          <a:p>
            <a:fld id="{B8047345-143E-4D1D-A497-875E74E48245}" type="slidenum">
              <a:rPr lang="en-US" smtClean="0"/>
              <a:t>‹#›</a:t>
            </a:fld>
            <a:endParaRPr lang="en-US"/>
          </a:p>
        </p:txBody>
      </p:sp>
    </p:spTree>
    <p:extLst>
      <p:ext uri="{BB962C8B-B14F-4D97-AF65-F5344CB8AC3E}">
        <p14:creationId xmlns:p14="http://schemas.microsoft.com/office/powerpoint/2010/main" val="1266001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D4BB22-B8AA-43AA-866F-BD94476BD2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153E78-6499-4AE7-AF48-9DB9AC48BB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94D7C5-E261-4F99-8764-8A81B38C81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7D58D-763A-45F0-9742-B54FC2946DD1}" type="datetimeFigureOut">
              <a:rPr lang="en-US" smtClean="0"/>
              <a:t>8/20/2021</a:t>
            </a:fld>
            <a:endParaRPr lang="en-US"/>
          </a:p>
        </p:txBody>
      </p:sp>
      <p:sp>
        <p:nvSpPr>
          <p:cNvPr id="5" name="Footer Placeholder 4">
            <a:extLst>
              <a:ext uri="{FF2B5EF4-FFF2-40B4-BE49-F238E27FC236}">
                <a16:creationId xmlns:a16="http://schemas.microsoft.com/office/drawing/2014/main" id="{18E00B9B-BB43-46D8-807B-1D6F305B18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D103B8-4702-4695-A398-D5549D8D0C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047345-143E-4D1D-A497-875E74E48245}" type="slidenum">
              <a:rPr lang="en-US" smtClean="0"/>
              <a:t>‹#›</a:t>
            </a:fld>
            <a:endParaRPr lang="en-US"/>
          </a:p>
        </p:txBody>
      </p:sp>
    </p:spTree>
    <p:extLst>
      <p:ext uri="{BB962C8B-B14F-4D97-AF65-F5344CB8AC3E}">
        <p14:creationId xmlns:p14="http://schemas.microsoft.com/office/powerpoint/2010/main" val="2202678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immersive-web.github.io/webxr-samples/" TargetMode="External"/><Relationship Id="rId2" Type="http://schemas.openxmlformats.org/officeDocument/2006/relationships/hyperlink" Target="https://developer.mozilla.org/en-US/docs/Web/API/WebXR_Device_API" TargetMode="External"/><Relationship Id="rId1" Type="http://schemas.openxmlformats.org/officeDocument/2006/relationships/slideLayout" Target="../slideLayouts/slideLayout12.xml"/><Relationship Id="rId6" Type="http://schemas.openxmlformats.org/officeDocument/2006/relationships/hyperlink" Target="https://github.com/alicevision/meshroom" TargetMode="External"/><Relationship Id="rId5" Type="http://schemas.openxmlformats.org/officeDocument/2006/relationships/hyperlink" Target="https://en.wikipedia.org/wiki/3D_reconstruction_from_multiple_images" TargetMode="External"/><Relationship Id="rId4" Type="http://schemas.openxmlformats.org/officeDocument/2006/relationships/hyperlink" Target="https://developers.google.com/web/updates/2018/06/ar-for-the-web"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jainhitesh9998/age_gender_ethnicity_detection_keras" TargetMode="External"/><Relationship Id="rId7" Type="http://schemas.openxmlformats.org/officeDocument/2006/relationships/hyperlink" Target="https://apc01.safelinks.protection.outlook.com/?url=https%3A%2F%2Fbecominghuman.ai%2Fdetecting-age-and-gender-with-tf-lite-on-android-33997eed6c25&amp;data=04%7C01%7CMonali_Agashe%40infosys.com%7Cf47a1768b2ae43ca3cda08d9626a9811%7C63ce7d592f3e42cda8ccbe764cff5eb6%7C0%7C0%7C637649032220445448%7CUnknown%7CTWFpbGZsb3d8eyJWIjoiMC4wLjAwMDAiLCJQIjoiV2luMzIiLCJBTiI6Ik1haWwiLCJXVCI6Mn0%3D%7C1000&amp;sdata=mE1tK6aMnjo%2FP8cCEvaV0nTvKOqOLCPaa1tJMyFpvd0%3D&amp;reserved=0" TargetMode="External"/><Relationship Id="rId2" Type="http://schemas.openxmlformats.org/officeDocument/2006/relationships/hyperlink" Target="https://apc01.safelinks.protection.outlook.com/?url=https%3A%2F%2Fgithub.com%2Funiquetrij%2Ftf2-object-detection-trainer&amp;data=04%7C01%7CMonali_Agashe%40infosys.com%7Cf47a1768b2ae43ca3cda08d9626a9811%7C63ce7d592f3e42cda8ccbe764cff5eb6%7C0%7C0%7C637649032220415585%7CUnknown%7CTWFpbGZsb3d8eyJWIjoiMC4wLjAwMDAiLCJQIjoiV2luMzIiLCJBTiI6Ik1haWwiLCJXVCI6Mn0%3D%7C1000&amp;sdata=eoI1E2TCc%2BKjiKOssqO%2B7HeyJZxQbnKt1H5GhjQA%2FH0%3D&amp;reserved=0" TargetMode="External"/><Relationship Id="rId1" Type="http://schemas.openxmlformats.org/officeDocument/2006/relationships/slideLayout" Target="../slideLayouts/slideLayout12.xml"/><Relationship Id="rId6" Type="http://schemas.openxmlformats.org/officeDocument/2006/relationships/hyperlink" Target="https://www.pyimagesearch.com/2020/11/02/apriltag-with-python/" TargetMode="External"/><Relationship Id="rId5" Type="http://schemas.openxmlformats.org/officeDocument/2006/relationships/hyperlink" Target="https://colab.research.google.com/" TargetMode="External"/><Relationship Id="rId4" Type="http://schemas.openxmlformats.org/officeDocument/2006/relationships/hyperlink" Target="https://www.tensorflow.org/lite/guide/android"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8" Type="http://schemas.openxmlformats.org/officeDocument/2006/relationships/hyperlink" Target="https://apc01.safelinks.protection.outlook.com/?url=https%3A%2F%2Fcolab.research.google.com%2F&amp;data=04%7C01%7CMonali_Agashe%40infosys.com%7Cf47a1768b2ae43ca3cda08d9626a9811%7C63ce7d592f3e42cda8ccbe764cff5eb6%7C0%7C0%7C637649032220495223%7CUnknown%7CTWFpbGZsb3d8eyJWIjoiMC4wLjAwMDAiLCJQIjoiV2luMzIiLCJBTiI6Ik1haWwiLCJXVCI6Mn0%3D%7C1000&amp;sdata=ykWwOmbgN7mtxzG%2Ff%2BRvatHrYSrztIiHyufx%2BH%2BaGeM%3D&amp;reserved=0" TargetMode="External"/><Relationship Id="rId3" Type="http://schemas.openxmlformats.org/officeDocument/2006/relationships/hyperlink" Target="https://www.transport.telangana.gov.in/html/pdf/road-signs-english.pdf" TargetMode="External"/><Relationship Id="rId7" Type="http://schemas.openxmlformats.org/officeDocument/2006/relationships/hyperlink" Target="https://mikesmales.medium.com/sound-classification-using-deep-learning-8bc2aa1990b7" TargetMode="External"/><Relationship Id="rId2" Type="http://schemas.openxmlformats.org/officeDocument/2006/relationships/hyperlink" Target="https://idd.insaan.iiit.ac.in/dataset/details/" TargetMode="External"/><Relationship Id="rId1" Type="http://schemas.openxmlformats.org/officeDocument/2006/relationships/slideLayout" Target="../slideLayouts/slideLayout12.xml"/><Relationship Id="rId6" Type="http://schemas.openxmlformats.org/officeDocument/2006/relationships/hyperlink" Target="https://www.tensorflow.org/tutorials/audio/simple_audio" TargetMode="External"/><Relationship Id="rId11" Type="http://schemas.openxmlformats.org/officeDocument/2006/relationships/hyperlink" Target="https://apc01.safelinks.protection.outlook.com/?url=https%3A%2F%2Fmedium.com%2F%40kshitijvijay271199%2Fflask-on-google-colab-f6525986797b&amp;data=04%7C01%7CMonali_Agashe%40infosys.com%7Cf47a1768b2ae43ca3cda08d9626a9811%7C63ce7d592f3e42cda8ccbe764cff5eb6%7C0%7C0%7C637649032220505195%7CUnknown%7CTWFpbGZsb3d8eyJWIjoiMC4wLjAwMDAiLCJQIjoiV2luMzIiLCJBTiI6Ik1haWwiLCJXVCI6Mn0%3D%7C1000&amp;sdata=jWD9xQJavB0zq5VMq1VhHmZMjW8l%2FkKxJ3qox%2Fl%2Fnvs%3D&amp;reserved=0" TargetMode="External"/><Relationship Id="rId5" Type="http://schemas.openxmlformats.org/officeDocument/2006/relationships/hyperlink" Target="https://www.tensorflow.org/lite/guide/android" TargetMode="External"/><Relationship Id="rId10" Type="http://schemas.openxmlformats.org/officeDocument/2006/relationships/hyperlink" Target="https://apc01.safelinks.protection.outlook.com/?url=https%3A%2F%2Fwww.geeksforgeeks.org%2Fhow-to-run-flask-app-on-google-colab%2F&amp;data=04%7C01%7CMonali_Agashe%40infosys.com%7Cf47a1768b2ae43ca3cda08d9626a9811%7C63ce7d592f3e42cda8ccbe764cff5eb6%7C0%7C0%7C637649032220505195%7CUnknown%7CTWFpbGZsb3d8eyJWIjoiMC4wLjAwMDAiLCJQIjoiV2luMzIiLCJBTiI6Ik1haWwiLCJXVCI6Mn0%3D%7C1000&amp;sdata=9YpMafjngVUCS6PoPAhvrQUZFyoKiigqimFSZPsF68A%3D&amp;reserved=0" TargetMode="External"/><Relationship Id="rId4" Type="http://schemas.openxmlformats.org/officeDocument/2006/relationships/hyperlink" Target="https://cocodataset.org/" TargetMode="External"/><Relationship Id="rId9" Type="http://schemas.openxmlformats.org/officeDocument/2006/relationships/hyperlink" Target="https://apc01.safelinks.protection.outlook.com/?url=https%3A%2F%2Fstackoverflow.com%2Fquestions%2F63833593%2Fhow-to-run-fastapi-uvicorn-in-google-colab&amp;data=04%7C01%7CMonali_Agashe%40infosys.com%7Cf47a1768b2ae43ca3cda08d9626a9811%7C63ce7d592f3e42cda8ccbe764cff5eb6%7C0%7C0%7C637649032220495223%7CUnknown%7CTWFpbGZsb3d8eyJWIjoiMC4wLjAwMDAiLCJQIjoiV2luMzIiLCJBTiI6Ik1haWwiLCJXVCI6Mn0%3D%7C1000&amp;sdata=6UUmb%2FM411J9Gf%2BFUFveCtOgX%2FDX1AjJDT6HLGtlAfE%3D&amp;reserved=0"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3.sv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ibm.com/thought-leadership/institute-business-value/report/consumer-2020"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FB20D84-0972-483A-A99D-4C372157F437}"/>
              </a:ext>
            </a:extLst>
          </p:cNvPr>
          <p:cNvPicPr>
            <a:picLocks noChangeAspect="1"/>
          </p:cNvPicPr>
          <p:nvPr/>
        </p:nvPicPr>
        <p:blipFill>
          <a:blip r:embed="rId3"/>
          <a:stretch>
            <a:fillRect/>
          </a:stretch>
        </p:blipFill>
        <p:spPr>
          <a:xfrm>
            <a:off x="643467" y="1493350"/>
            <a:ext cx="10905066" cy="3871298"/>
          </a:xfrm>
          <a:prstGeom prst="rect">
            <a:avLst/>
          </a:prstGeom>
        </p:spPr>
      </p:pic>
      <p:sp>
        <p:nvSpPr>
          <p:cNvPr id="8" name="Slide Number Placeholder 7">
            <a:extLst>
              <a:ext uri="{FF2B5EF4-FFF2-40B4-BE49-F238E27FC236}">
                <a16:creationId xmlns:a16="http://schemas.microsoft.com/office/drawing/2014/main" id="{9BD3D665-57BB-4761-8857-2D952002636B}"/>
              </a:ext>
            </a:extLst>
          </p:cNvPr>
          <p:cNvSpPr>
            <a:spLocks noGrp="1"/>
          </p:cNvSpPr>
          <p:nvPr>
            <p:ph type="sldNum" sz="quarter" idx="2"/>
          </p:nvPr>
        </p:nvSpPr>
        <p:spPr>
          <a:xfrm>
            <a:off x="8610600" y="6356350"/>
            <a:ext cx="2743200" cy="365125"/>
          </a:xfrm>
        </p:spPr>
        <p:txBody>
          <a:bodyPr vert="horz" lIns="91440" tIns="45720" rIns="91440" bIns="45720" rtlCol="0" anchor="ctr">
            <a:normAutofit/>
          </a:bodyPr>
          <a:lstStyle/>
          <a:p>
            <a:pPr>
              <a:spcAft>
                <a:spcPts val="600"/>
              </a:spcAft>
            </a:pPr>
            <a:fld id="{86CB4B4D-7CA3-9044-876B-883B54F8677D}" type="slidenum">
              <a:rPr lang="en-US" smtClean="0"/>
              <a:pPr>
                <a:spcAft>
                  <a:spcPts val="600"/>
                </a:spcAft>
              </a:pPr>
              <a:t>1</a:t>
            </a:fld>
            <a:endParaRPr lang="en-US"/>
          </a:p>
        </p:txBody>
      </p:sp>
      <p:sp>
        <p:nvSpPr>
          <p:cNvPr id="6" name="Rectangle 5">
            <a:extLst>
              <a:ext uri="{FF2B5EF4-FFF2-40B4-BE49-F238E27FC236}">
                <a16:creationId xmlns:a16="http://schemas.microsoft.com/office/drawing/2014/main" id="{7A21C939-7277-4B17-8670-3253DCFF8721}"/>
              </a:ext>
            </a:extLst>
          </p:cNvPr>
          <p:cNvSpPr txBox="1"/>
          <p:nvPr/>
        </p:nvSpPr>
        <p:spPr>
          <a:xfrm>
            <a:off x="2474258" y="1273653"/>
            <a:ext cx="7243484" cy="553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0" algn="ctr" hangingPunct="0">
              <a:lnSpc>
                <a:spcPts val="3600"/>
              </a:lnSpc>
              <a:spcBef>
                <a:spcPts val="800"/>
              </a:spcBef>
              <a:defRPr sz="3400" b="1">
                <a:solidFill>
                  <a:srgbClr val="FFFFFF"/>
                </a:solidFill>
                <a:latin typeface="Arial"/>
                <a:ea typeface="Arial"/>
                <a:cs typeface="Arial"/>
                <a:sym typeface="Arial"/>
              </a:defRPr>
            </a:pPr>
            <a:endParaRPr lang="en-US" sz="3600" b="1" kern="0">
              <a:solidFill>
                <a:srgbClr val="FFFFFF"/>
              </a:solidFill>
              <a:latin typeface="Arial"/>
              <a:cs typeface="Arial"/>
              <a:sym typeface="Arial"/>
            </a:endParaRPr>
          </a:p>
        </p:txBody>
      </p:sp>
    </p:spTree>
    <p:extLst>
      <p:ext uri="{BB962C8B-B14F-4D97-AF65-F5344CB8AC3E}">
        <p14:creationId xmlns:p14="http://schemas.microsoft.com/office/powerpoint/2010/main" val="216303489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095B6C-4187-4D95-846C-ED2746EBBD94}"/>
              </a:ext>
            </a:extLst>
          </p:cNvPr>
          <p:cNvSpPr txBox="1"/>
          <p:nvPr/>
        </p:nvSpPr>
        <p:spPr>
          <a:xfrm>
            <a:off x="508000" y="466804"/>
            <a:ext cx="11176000" cy="5611921"/>
          </a:xfrm>
          <a:prstGeom prst="rect">
            <a:avLst/>
          </a:prstGeom>
          <a:noFill/>
        </p:spPr>
        <p:txBody>
          <a:bodyPr wrap="square">
            <a:spAutoFit/>
          </a:bodyPr>
          <a:lstStyle/>
          <a:p>
            <a:pPr algn="ctr">
              <a:lnSpc>
                <a:spcPct val="115000"/>
              </a:lnSpc>
              <a:spcBef>
                <a:spcPts val="1600"/>
              </a:spcBef>
              <a:spcAft>
                <a:spcPts val="400"/>
              </a:spcAft>
            </a:pPr>
            <a:r>
              <a:rPr lang="en-US" sz="2400" b="1" dirty="0">
                <a:solidFill>
                  <a:schemeClr val="accent1"/>
                </a:solidFill>
                <a:latin typeface="Century" panose="02040604050505020304" pitchFamily="18" charset="0"/>
                <a:ea typeface="+mj-ea"/>
                <a:cs typeface="+mj-cs"/>
              </a:rPr>
              <a:t>PROBLEM STATEMENT &amp; EXPECTATIONS - AR MODELLER CONTD.</a:t>
            </a:r>
            <a:endParaRPr lang="en-GB" sz="1800" b="1" dirty="0">
              <a:solidFill>
                <a:schemeClr val="tx1"/>
              </a:solidFill>
              <a:effectLst/>
              <a:latin typeface="Century" panose="02040604050505020304" pitchFamily="18" charset="0"/>
            </a:endParaRPr>
          </a:p>
          <a:p>
            <a:pPr marL="0" marR="0" indent="0">
              <a:lnSpc>
                <a:spcPct val="115000"/>
              </a:lnSpc>
              <a:spcBef>
                <a:spcPts val="1600"/>
              </a:spcBef>
              <a:spcAft>
                <a:spcPts val="400"/>
              </a:spcAft>
              <a:buNone/>
            </a:pPr>
            <a:r>
              <a:rPr lang="en-GB" sz="1600" b="1" dirty="0">
                <a:solidFill>
                  <a:schemeClr val="tx1"/>
                </a:solidFill>
                <a:effectLst/>
                <a:latin typeface="Century" panose="02040604050505020304" pitchFamily="18" charset="0"/>
              </a:rPr>
              <a:t>References</a:t>
            </a:r>
            <a:endParaRPr lang="en-US" sz="1600" b="1" dirty="0">
              <a:solidFill>
                <a:schemeClr val="tx1"/>
              </a:solidFill>
              <a:effectLst/>
              <a:latin typeface="Century" panose="02040604050505020304" pitchFamily="18" charset="0"/>
            </a:endParaRPr>
          </a:p>
          <a:p>
            <a:pPr marL="0" marR="0" indent="0">
              <a:lnSpc>
                <a:spcPct val="115000"/>
              </a:lnSpc>
              <a:spcBef>
                <a:spcPts val="0"/>
              </a:spcBef>
              <a:spcAft>
                <a:spcPts val="0"/>
              </a:spcAft>
              <a:buNone/>
            </a:pPr>
            <a:r>
              <a:rPr lang="en-GB" sz="1600" dirty="0">
                <a:solidFill>
                  <a:schemeClr val="tx1"/>
                </a:solidFill>
                <a:effectLst/>
                <a:latin typeface="Century" panose="02040604050505020304" pitchFamily="18" charset="0"/>
                <a:ea typeface="Arial" panose="020B0604020202020204" pitchFamily="34" charset="0"/>
              </a:rPr>
              <a:t>The solution essentially consists of two parts -  3D model creation and AR viewer. There are many existing techniques and solutions for both parts that can be used as reference</a:t>
            </a:r>
            <a:endParaRPr lang="en-US" sz="1600" dirty="0">
              <a:solidFill>
                <a:schemeClr val="tx1"/>
              </a:solidFill>
              <a:effectLst/>
              <a:latin typeface="Century" panose="02040604050505020304" pitchFamily="18" charset="0"/>
              <a:ea typeface="Arial" panose="020B0604020202020204" pitchFamily="34" charset="0"/>
            </a:endParaRPr>
          </a:p>
          <a:p>
            <a:pPr marL="0" marR="0" indent="0">
              <a:lnSpc>
                <a:spcPct val="115000"/>
              </a:lnSpc>
              <a:spcBef>
                <a:spcPts val="0"/>
              </a:spcBef>
              <a:spcAft>
                <a:spcPts val="0"/>
              </a:spcAft>
              <a:buNone/>
            </a:pPr>
            <a:r>
              <a:rPr lang="en-GB" sz="1600" dirty="0">
                <a:solidFill>
                  <a:schemeClr val="tx1"/>
                </a:solidFill>
                <a:effectLst/>
                <a:latin typeface="Century" panose="02040604050505020304" pitchFamily="18" charset="0"/>
                <a:ea typeface="Arial" panose="020B0604020202020204" pitchFamily="34" charset="0"/>
              </a:rPr>
              <a:t> </a:t>
            </a:r>
            <a:endParaRPr lang="en-US" sz="1600" dirty="0">
              <a:solidFill>
                <a:schemeClr val="tx1"/>
              </a:solidFill>
              <a:effectLst/>
              <a:latin typeface="Century" panose="02040604050505020304" pitchFamily="18" charset="0"/>
              <a:ea typeface="Arial" panose="020B0604020202020204" pitchFamily="34" charset="0"/>
            </a:endParaRPr>
          </a:p>
          <a:p>
            <a:pPr marL="0" marR="0" indent="0">
              <a:lnSpc>
                <a:spcPct val="115000"/>
              </a:lnSpc>
              <a:spcBef>
                <a:spcPts val="0"/>
              </a:spcBef>
              <a:spcAft>
                <a:spcPts val="0"/>
              </a:spcAft>
              <a:buNone/>
            </a:pPr>
            <a:r>
              <a:rPr lang="en-GB" sz="1600" b="1" dirty="0">
                <a:solidFill>
                  <a:schemeClr val="tx1"/>
                </a:solidFill>
                <a:effectLst/>
                <a:latin typeface="Century" panose="02040604050505020304" pitchFamily="18" charset="0"/>
                <a:ea typeface="Arial" panose="020B0604020202020204" pitchFamily="34" charset="0"/>
              </a:rPr>
              <a:t>AR for the web</a:t>
            </a:r>
            <a:r>
              <a:rPr lang="en-GB" sz="1600" b="1" dirty="0">
                <a:effectLst/>
                <a:latin typeface="Century" panose="02040604050505020304" pitchFamily="18" charset="0"/>
                <a:ea typeface="Arial" panose="020B0604020202020204" pitchFamily="34" charset="0"/>
              </a:rPr>
              <a:t> </a:t>
            </a:r>
            <a:endParaRPr lang="en-US" sz="1600" dirty="0">
              <a:effectLst/>
              <a:latin typeface="Century" panose="02040604050505020304" pitchFamily="18" charset="0"/>
              <a:ea typeface="Arial" panose="020B0604020202020204" pitchFamily="34" charset="0"/>
            </a:endParaRPr>
          </a:p>
          <a:p>
            <a:pPr marL="0" marR="0" indent="0">
              <a:lnSpc>
                <a:spcPct val="115000"/>
              </a:lnSpc>
              <a:spcBef>
                <a:spcPts val="0"/>
              </a:spcBef>
              <a:spcAft>
                <a:spcPts val="0"/>
              </a:spcAft>
              <a:buNone/>
            </a:pPr>
            <a:r>
              <a:rPr lang="en-GB" sz="1600" u="sng" dirty="0">
                <a:solidFill>
                  <a:srgbClr val="1155CC"/>
                </a:solidFill>
                <a:effectLst/>
                <a:latin typeface="Century" panose="02040604050505020304" pitchFamily="18" charset="0"/>
                <a:ea typeface="Arial" panose="020B0604020202020204" pitchFamily="34" charset="0"/>
                <a:hlinkClick r:id="rId2"/>
              </a:rPr>
              <a:t>https://developer.mozilla.org/en-US/docs/Web/API/WebXR_Device_API</a:t>
            </a:r>
            <a:endParaRPr lang="en-US" sz="1600" dirty="0">
              <a:effectLst/>
              <a:latin typeface="Century" panose="02040604050505020304" pitchFamily="18" charset="0"/>
              <a:ea typeface="Arial" panose="020B0604020202020204" pitchFamily="34" charset="0"/>
            </a:endParaRPr>
          </a:p>
          <a:p>
            <a:pPr marL="0" marR="0" indent="0">
              <a:lnSpc>
                <a:spcPct val="115000"/>
              </a:lnSpc>
              <a:spcBef>
                <a:spcPts val="0"/>
              </a:spcBef>
              <a:spcAft>
                <a:spcPts val="0"/>
              </a:spcAft>
              <a:buNone/>
            </a:pPr>
            <a:r>
              <a:rPr lang="en-GB" sz="1600" dirty="0">
                <a:effectLst/>
                <a:latin typeface="Century" panose="02040604050505020304" pitchFamily="18" charset="0"/>
                <a:ea typeface="Arial" panose="020B0604020202020204" pitchFamily="34" charset="0"/>
              </a:rPr>
              <a:t> </a:t>
            </a:r>
            <a:endParaRPr lang="en-US" sz="1600" dirty="0">
              <a:effectLst/>
              <a:latin typeface="Century" panose="02040604050505020304" pitchFamily="18" charset="0"/>
              <a:ea typeface="Arial" panose="020B0604020202020204" pitchFamily="34" charset="0"/>
            </a:endParaRPr>
          </a:p>
          <a:p>
            <a:pPr marL="0" marR="0" indent="0">
              <a:lnSpc>
                <a:spcPct val="115000"/>
              </a:lnSpc>
              <a:spcBef>
                <a:spcPts val="0"/>
              </a:spcBef>
              <a:spcAft>
                <a:spcPts val="0"/>
              </a:spcAft>
              <a:buNone/>
            </a:pPr>
            <a:r>
              <a:rPr lang="en-GB" sz="1600" b="1" dirty="0" err="1">
                <a:solidFill>
                  <a:schemeClr val="tx1"/>
                </a:solidFill>
                <a:effectLst/>
                <a:latin typeface="Century" panose="02040604050505020304" pitchFamily="18" charset="0"/>
                <a:ea typeface="Arial" panose="020B0604020202020204" pitchFamily="34" charset="0"/>
              </a:rPr>
              <a:t>WebXR</a:t>
            </a:r>
            <a:r>
              <a:rPr lang="en-GB" sz="1600" b="1" dirty="0">
                <a:solidFill>
                  <a:schemeClr val="tx1"/>
                </a:solidFill>
                <a:effectLst/>
                <a:latin typeface="Century" panose="02040604050505020304" pitchFamily="18" charset="0"/>
                <a:ea typeface="Arial" panose="020B0604020202020204" pitchFamily="34" charset="0"/>
              </a:rPr>
              <a:t> sample projects</a:t>
            </a:r>
            <a:r>
              <a:rPr lang="en-GB" sz="1600" dirty="0">
                <a:effectLst/>
                <a:latin typeface="Century" panose="02040604050505020304" pitchFamily="18" charset="0"/>
                <a:ea typeface="Arial" panose="020B0604020202020204" pitchFamily="34" charset="0"/>
              </a:rPr>
              <a:t> </a:t>
            </a:r>
            <a:endParaRPr lang="en-US" sz="1600" dirty="0">
              <a:effectLst/>
              <a:latin typeface="Century" panose="02040604050505020304" pitchFamily="18" charset="0"/>
              <a:ea typeface="Arial" panose="020B0604020202020204" pitchFamily="34" charset="0"/>
            </a:endParaRPr>
          </a:p>
          <a:p>
            <a:pPr marL="0" marR="0" indent="0">
              <a:lnSpc>
                <a:spcPct val="115000"/>
              </a:lnSpc>
              <a:spcBef>
                <a:spcPts val="0"/>
              </a:spcBef>
              <a:spcAft>
                <a:spcPts val="0"/>
              </a:spcAft>
              <a:buNone/>
            </a:pPr>
            <a:r>
              <a:rPr lang="en-GB" sz="1600" u="sng" dirty="0">
                <a:solidFill>
                  <a:srgbClr val="1155CC"/>
                </a:solidFill>
                <a:effectLst/>
                <a:latin typeface="Century" panose="02040604050505020304" pitchFamily="18" charset="0"/>
                <a:ea typeface="Arial" panose="020B0604020202020204" pitchFamily="34" charset="0"/>
                <a:hlinkClick r:id="rId3"/>
              </a:rPr>
              <a:t>https://immersive-web.github.io/webxr-samples/</a:t>
            </a:r>
            <a:endParaRPr lang="en-US" sz="1600" dirty="0">
              <a:effectLst/>
              <a:latin typeface="Century" panose="02040604050505020304" pitchFamily="18" charset="0"/>
              <a:ea typeface="Arial" panose="020B0604020202020204" pitchFamily="34" charset="0"/>
            </a:endParaRPr>
          </a:p>
          <a:p>
            <a:pPr marL="0" marR="0" indent="0">
              <a:lnSpc>
                <a:spcPct val="115000"/>
              </a:lnSpc>
              <a:spcBef>
                <a:spcPts val="0"/>
              </a:spcBef>
              <a:spcAft>
                <a:spcPts val="0"/>
              </a:spcAft>
              <a:buNone/>
            </a:pPr>
            <a:r>
              <a:rPr lang="en-GB" sz="1600" dirty="0">
                <a:effectLst/>
                <a:latin typeface="Century" panose="02040604050505020304" pitchFamily="18" charset="0"/>
                <a:ea typeface="Arial" panose="020B0604020202020204" pitchFamily="34" charset="0"/>
              </a:rPr>
              <a:t> </a:t>
            </a:r>
            <a:endParaRPr lang="en-US" sz="1600" dirty="0">
              <a:effectLst/>
              <a:latin typeface="Century" panose="02040604050505020304" pitchFamily="18" charset="0"/>
              <a:ea typeface="Arial" panose="020B0604020202020204" pitchFamily="34" charset="0"/>
            </a:endParaRPr>
          </a:p>
          <a:p>
            <a:pPr marL="0" marR="0" indent="0">
              <a:lnSpc>
                <a:spcPct val="115000"/>
              </a:lnSpc>
              <a:spcBef>
                <a:spcPts val="0"/>
              </a:spcBef>
              <a:spcAft>
                <a:spcPts val="0"/>
              </a:spcAft>
              <a:buNone/>
            </a:pPr>
            <a:r>
              <a:rPr lang="en-GB" sz="1600" u="sng" dirty="0">
                <a:solidFill>
                  <a:srgbClr val="1155CC"/>
                </a:solidFill>
                <a:effectLst/>
                <a:latin typeface="Century" panose="02040604050505020304" pitchFamily="18" charset="0"/>
                <a:ea typeface="Arial" panose="020B0604020202020204" pitchFamily="34" charset="0"/>
                <a:hlinkClick r:id="rId4"/>
              </a:rPr>
              <a:t>https://developers.google.com/web/updates/2018/06/ar-for-the-web</a:t>
            </a:r>
            <a:endParaRPr lang="en-US" sz="1600" dirty="0">
              <a:effectLst/>
              <a:latin typeface="Century" panose="02040604050505020304" pitchFamily="18" charset="0"/>
              <a:ea typeface="Arial" panose="020B0604020202020204" pitchFamily="34" charset="0"/>
            </a:endParaRPr>
          </a:p>
          <a:p>
            <a:pPr marL="0" marR="0" indent="0">
              <a:lnSpc>
                <a:spcPct val="115000"/>
              </a:lnSpc>
              <a:spcBef>
                <a:spcPts val="0"/>
              </a:spcBef>
              <a:spcAft>
                <a:spcPts val="0"/>
              </a:spcAft>
              <a:buNone/>
            </a:pPr>
            <a:r>
              <a:rPr lang="en-GB" sz="1600" dirty="0">
                <a:effectLst/>
                <a:latin typeface="Century" panose="02040604050505020304" pitchFamily="18" charset="0"/>
                <a:ea typeface="Arial" panose="020B0604020202020204" pitchFamily="34" charset="0"/>
              </a:rPr>
              <a:t> </a:t>
            </a:r>
            <a:endParaRPr lang="en-US" sz="1600" dirty="0">
              <a:effectLst/>
              <a:latin typeface="Century" panose="02040604050505020304" pitchFamily="18" charset="0"/>
              <a:ea typeface="Arial" panose="020B0604020202020204" pitchFamily="34" charset="0"/>
            </a:endParaRPr>
          </a:p>
          <a:p>
            <a:pPr marL="0" marR="0" indent="0">
              <a:lnSpc>
                <a:spcPct val="115000"/>
              </a:lnSpc>
              <a:spcBef>
                <a:spcPts val="0"/>
              </a:spcBef>
              <a:spcAft>
                <a:spcPts val="0"/>
              </a:spcAft>
              <a:buNone/>
            </a:pPr>
            <a:r>
              <a:rPr lang="en-GB" sz="1600" b="1" dirty="0">
                <a:solidFill>
                  <a:schemeClr val="tx1"/>
                </a:solidFill>
                <a:effectLst/>
                <a:latin typeface="Century" panose="02040604050505020304" pitchFamily="18" charset="0"/>
                <a:ea typeface="Arial" panose="020B0604020202020204" pitchFamily="34" charset="0"/>
              </a:rPr>
              <a:t>3D Reconstruction</a:t>
            </a:r>
            <a:endParaRPr lang="en-US" sz="1600" dirty="0">
              <a:solidFill>
                <a:schemeClr val="tx1"/>
              </a:solidFill>
              <a:effectLst/>
              <a:latin typeface="Century" panose="02040604050505020304" pitchFamily="18" charset="0"/>
              <a:ea typeface="Arial" panose="020B0604020202020204" pitchFamily="34" charset="0"/>
            </a:endParaRPr>
          </a:p>
          <a:p>
            <a:pPr marL="0" marR="0" indent="0">
              <a:lnSpc>
                <a:spcPct val="115000"/>
              </a:lnSpc>
              <a:spcBef>
                <a:spcPts val="0"/>
              </a:spcBef>
              <a:spcAft>
                <a:spcPts val="0"/>
              </a:spcAft>
              <a:buNone/>
            </a:pPr>
            <a:r>
              <a:rPr lang="en-GB" sz="1600" u="sng" dirty="0">
                <a:solidFill>
                  <a:srgbClr val="1155CC"/>
                </a:solidFill>
                <a:effectLst/>
                <a:latin typeface="Century" panose="02040604050505020304" pitchFamily="18" charset="0"/>
                <a:ea typeface="Arial" panose="020B0604020202020204" pitchFamily="34" charset="0"/>
                <a:hlinkClick r:id="rId5"/>
              </a:rPr>
              <a:t>https://en.wikipedia.org/wiki/3D_reconstruction_from_multiple_images</a:t>
            </a:r>
            <a:endParaRPr lang="en-US" sz="1600" dirty="0">
              <a:effectLst/>
              <a:latin typeface="Century" panose="02040604050505020304" pitchFamily="18" charset="0"/>
              <a:ea typeface="Arial" panose="020B0604020202020204" pitchFamily="34" charset="0"/>
            </a:endParaRPr>
          </a:p>
          <a:p>
            <a:pPr marL="0" marR="0" indent="0">
              <a:lnSpc>
                <a:spcPct val="115000"/>
              </a:lnSpc>
              <a:spcBef>
                <a:spcPts val="0"/>
              </a:spcBef>
              <a:spcAft>
                <a:spcPts val="0"/>
              </a:spcAft>
              <a:buNone/>
            </a:pPr>
            <a:r>
              <a:rPr lang="en-GB" sz="1600" dirty="0">
                <a:effectLst/>
                <a:latin typeface="Century" panose="02040604050505020304" pitchFamily="18" charset="0"/>
                <a:ea typeface="Arial" panose="020B0604020202020204" pitchFamily="34" charset="0"/>
              </a:rPr>
              <a:t> </a:t>
            </a:r>
            <a:endParaRPr lang="en-US" sz="1600" dirty="0">
              <a:effectLst/>
              <a:latin typeface="Century" panose="02040604050505020304" pitchFamily="18" charset="0"/>
              <a:ea typeface="Arial" panose="020B0604020202020204" pitchFamily="34" charset="0"/>
            </a:endParaRPr>
          </a:p>
          <a:p>
            <a:pPr marL="0" marR="0" indent="0">
              <a:lnSpc>
                <a:spcPct val="115000"/>
              </a:lnSpc>
              <a:spcBef>
                <a:spcPts val="0"/>
              </a:spcBef>
              <a:spcAft>
                <a:spcPts val="0"/>
              </a:spcAft>
              <a:buNone/>
            </a:pPr>
            <a:r>
              <a:rPr lang="en-GB" sz="1600" b="1" dirty="0" err="1">
                <a:solidFill>
                  <a:schemeClr val="tx1"/>
                </a:solidFill>
                <a:effectLst/>
                <a:latin typeface="Century" panose="02040604050505020304" pitchFamily="18" charset="0"/>
                <a:ea typeface="Arial" panose="020B0604020202020204" pitchFamily="34" charset="0"/>
              </a:rPr>
              <a:t>Meshroom</a:t>
            </a:r>
            <a:endParaRPr lang="en-US" sz="1600" dirty="0">
              <a:solidFill>
                <a:schemeClr val="tx1"/>
              </a:solidFill>
              <a:effectLst/>
              <a:latin typeface="Century" panose="02040604050505020304" pitchFamily="18" charset="0"/>
              <a:ea typeface="Arial" panose="020B0604020202020204" pitchFamily="34" charset="0"/>
            </a:endParaRPr>
          </a:p>
          <a:p>
            <a:pPr marL="0" marR="0" indent="0">
              <a:lnSpc>
                <a:spcPct val="115000"/>
              </a:lnSpc>
              <a:spcBef>
                <a:spcPts val="0"/>
              </a:spcBef>
              <a:spcAft>
                <a:spcPts val="0"/>
              </a:spcAft>
              <a:buNone/>
            </a:pPr>
            <a:r>
              <a:rPr lang="en-GB" sz="1600" u="sng" dirty="0">
                <a:solidFill>
                  <a:srgbClr val="1155CC"/>
                </a:solidFill>
                <a:effectLst/>
                <a:latin typeface="Century" panose="02040604050505020304" pitchFamily="18" charset="0"/>
                <a:ea typeface="Arial" panose="020B0604020202020204" pitchFamily="34" charset="0"/>
                <a:hlinkClick r:id="rId6"/>
              </a:rPr>
              <a:t>https://github.com/alicevision/meshroom</a:t>
            </a:r>
            <a:endParaRPr lang="en-US" sz="1600" dirty="0">
              <a:effectLst/>
              <a:latin typeface="Century" panose="02040604050505020304" pitchFamily="18" charset="0"/>
              <a:ea typeface="Arial" panose="020B0604020202020204" pitchFamily="34" charset="0"/>
            </a:endParaRPr>
          </a:p>
        </p:txBody>
      </p:sp>
    </p:spTree>
    <p:extLst>
      <p:ext uri="{BB962C8B-B14F-4D97-AF65-F5344CB8AC3E}">
        <p14:creationId xmlns:p14="http://schemas.microsoft.com/office/powerpoint/2010/main" val="272198821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DAF1457-34D6-49AD-B35E-044D30B4F70A}"/>
              </a:ext>
            </a:extLst>
          </p:cNvPr>
          <p:cNvSpPr txBox="1"/>
          <p:nvPr/>
        </p:nvSpPr>
        <p:spPr>
          <a:xfrm>
            <a:off x="1781321" y="2736179"/>
            <a:ext cx="8629358" cy="1403231"/>
          </a:xfrm>
          <a:prstGeom prst="rect">
            <a:avLst/>
          </a:prstGeom>
        </p:spPr>
        <p:txBody>
          <a:bodyPr vert="horz" lIns="91440" tIns="45720" rIns="91440" bIns="45720" rtlCol="0" anchor="ctr">
            <a:noAutofit/>
          </a:bodyPr>
          <a:lstStyle/>
          <a:p>
            <a:pPr algn="ctr">
              <a:lnSpc>
                <a:spcPct val="90000"/>
              </a:lnSpc>
              <a:spcBef>
                <a:spcPct val="0"/>
              </a:spcBef>
              <a:spcAft>
                <a:spcPts val="600"/>
              </a:spcAft>
            </a:pPr>
            <a:r>
              <a:rPr lang="en-US" sz="3200" b="1" kern="1200" dirty="0">
                <a:solidFill>
                  <a:schemeClr val="accent1"/>
                </a:solidFill>
                <a:latin typeface="Century" panose="02040604050505020304" pitchFamily="18" charset="0"/>
                <a:ea typeface="+mj-ea"/>
                <a:cs typeface="+mj-cs"/>
              </a:rPr>
              <a:t>USE CASE 2 – VIRTUAL STYLIST</a:t>
            </a:r>
          </a:p>
        </p:txBody>
      </p:sp>
      <p:sp>
        <p:nvSpPr>
          <p:cNvPr id="8" name="Slide Number Placeholder 7">
            <a:extLst>
              <a:ext uri="{FF2B5EF4-FFF2-40B4-BE49-F238E27FC236}">
                <a16:creationId xmlns:a16="http://schemas.microsoft.com/office/drawing/2014/main" id="{9BD3D665-57BB-4761-8857-2D952002636B}"/>
              </a:ext>
            </a:extLst>
          </p:cNvPr>
          <p:cNvSpPr>
            <a:spLocks noGrp="1"/>
          </p:cNvSpPr>
          <p:nvPr>
            <p:ph type="sldNum" sz="quarter" idx="2"/>
          </p:nvPr>
        </p:nvSpPr>
        <p:spPr>
          <a:xfrm>
            <a:off x="8610600" y="6356350"/>
            <a:ext cx="2743200" cy="365125"/>
          </a:xfrm>
        </p:spPr>
        <p:txBody>
          <a:bodyPr vert="horz" lIns="91440" tIns="45720" rIns="91440" bIns="45720" rtlCol="0" anchor="ctr">
            <a:normAutofit/>
          </a:bodyPr>
          <a:lstStyle/>
          <a:p>
            <a:pPr>
              <a:spcAft>
                <a:spcPts val="600"/>
              </a:spcAft>
            </a:pPr>
            <a:fld id="{86CB4B4D-7CA3-9044-876B-883B54F8677D}" type="slidenum">
              <a:rPr lang="en-US" smtClean="0"/>
              <a:pPr>
                <a:spcAft>
                  <a:spcPts val="600"/>
                </a:spcAft>
              </a:pPr>
              <a:t>11</a:t>
            </a:fld>
            <a:endParaRPr lang="en-US"/>
          </a:p>
        </p:txBody>
      </p:sp>
      <p:sp>
        <p:nvSpPr>
          <p:cNvPr id="6" name="Rectangle 5">
            <a:extLst>
              <a:ext uri="{FF2B5EF4-FFF2-40B4-BE49-F238E27FC236}">
                <a16:creationId xmlns:a16="http://schemas.microsoft.com/office/drawing/2014/main" id="{7A21C939-7277-4B17-8670-3253DCFF8721}"/>
              </a:ext>
            </a:extLst>
          </p:cNvPr>
          <p:cNvSpPr txBox="1"/>
          <p:nvPr/>
        </p:nvSpPr>
        <p:spPr>
          <a:xfrm>
            <a:off x="2474258" y="1273653"/>
            <a:ext cx="7243484" cy="553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0" algn="ctr" hangingPunct="0">
              <a:lnSpc>
                <a:spcPts val="3600"/>
              </a:lnSpc>
              <a:spcBef>
                <a:spcPts val="800"/>
              </a:spcBef>
              <a:defRPr sz="3400" b="1">
                <a:solidFill>
                  <a:srgbClr val="FFFFFF"/>
                </a:solidFill>
                <a:latin typeface="Arial"/>
                <a:ea typeface="Arial"/>
                <a:cs typeface="Arial"/>
                <a:sym typeface="Arial"/>
              </a:defRPr>
            </a:pPr>
            <a:endParaRPr lang="en-US" sz="3600" b="1" kern="0">
              <a:solidFill>
                <a:srgbClr val="FFFFFF"/>
              </a:solidFill>
              <a:latin typeface="Arial"/>
              <a:cs typeface="Arial"/>
              <a:sym typeface="Arial"/>
            </a:endParaRPr>
          </a:p>
        </p:txBody>
      </p:sp>
      <p:pic>
        <p:nvPicPr>
          <p:cNvPr id="5" name="Picture 4">
            <a:extLst>
              <a:ext uri="{FF2B5EF4-FFF2-40B4-BE49-F238E27FC236}">
                <a16:creationId xmlns:a16="http://schemas.microsoft.com/office/drawing/2014/main" id="{43E7F2FB-2BF7-49E9-AA03-F7C16348DCA8}"/>
              </a:ext>
            </a:extLst>
          </p:cNvPr>
          <p:cNvPicPr>
            <a:picLocks noChangeAspect="1"/>
          </p:cNvPicPr>
          <p:nvPr/>
        </p:nvPicPr>
        <p:blipFill>
          <a:blip r:embed="rId3"/>
          <a:stretch>
            <a:fillRect/>
          </a:stretch>
        </p:blipFill>
        <p:spPr>
          <a:xfrm>
            <a:off x="9982200" y="219129"/>
            <a:ext cx="2004483" cy="711591"/>
          </a:xfrm>
          <a:prstGeom prst="rect">
            <a:avLst/>
          </a:prstGeom>
        </p:spPr>
      </p:pic>
      <p:sp>
        <p:nvSpPr>
          <p:cNvPr id="7" name="Title 1">
            <a:extLst>
              <a:ext uri="{FF2B5EF4-FFF2-40B4-BE49-F238E27FC236}">
                <a16:creationId xmlns:a16="http://schemas.microsoft.com/office/drawing/2014/main" id="{A0FC49E5-3549-4DD0-BAD8-44F999EB9178}"/>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384095772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FA6582-CF95-487D-B791-F93F9665F67D}"/>
              </a:ext>
            </a:extLst>
          </p:cNvPr>
          <p:cNvSpPr txBox="1"/>
          <p:nvPr/>
        </p:nvSpPr>
        <p:spPr>
          <a:xfrm>
            <a:off x="508000" y="327413"/>
            <a:ext cx="11176000" cy="6203173"/>
          </a:xfrm>
          <a:prstGeom prst="rect">
            <a:avLst/>
          </a:prstGeom>
          <a:noFill/>
        </p:spPr>
        <p:txBody>
          <a:bodyPr wrap="square">
            <a:spAutoFit/>
          </a:bodyPr>
          <a:lstStyle/>
          <a:p>
            <a:pPr indent="0" algn="ctr" hangingPunct="0">
              <a:lnSpc>
                <a:spcPct val="115000"/>
              </a:lnSpc>
              <a:spcBef>
                <a:spcPts val="1600"/>
              </a:spcBef>
              <a:buNone/>
            </a:pPr>
            <a:r>
              <a:rPr lang="en-US" sz="2400" b="1" dirty="0">
                <a:solidFill>
                  <a:schemeClr val="accent1"/>
                </a:solidFill>
                <a:latin typeface="Century" panose="02040604050505020304" pitchFamily="18" charset="0"/>
                <a:ea typeface="+mj-ea"/>
                <a:cs typeface="+mj-cs"/>
              </a:rPr>
              <a:t>PROBLEM STATEMENT &amp; EXPECTATIONS – VIRTUAL STYLIST</a:t>
            </a:r>
            <a:endParaRPr lang="en-GB" sz="2400" b="1" dirty="0">
              <a:solidFill>
                <a:schemeClr val="accent1"/>
              </a:solidFill>
              <a:latin typeface="Century" panose="02040604050505020304" pitchFamily="18" charset="0"/>
              <a:ea typeface="+mj-ea"/>
              <a:cs typeface="+mj-cs"/>
            </a:endParaRPr>
          </a:p>
          <a:p>
            <a:pPr marL="0" marR="0" indent="0">
              <a:lnSpc>
                <a:spcPct val="115000"/>
              </a:lnSpc>
              <a:spcBef>
                <a:spcPts val="1600"/>
              </a:spcBef>
              <a:spcAft>
                <a:spcPts val="400"/>
              </a:spcAft>
              <a:buNone/>
            </a:pPr>
            <a:r>
              <a:rPr lang="en-GB" sz="1500" b="1" dirty="0">
                <a:solidFill>
                  <a:srgbClr val="434343"/>
                </a:solidFill>
                <a:effectLst/>
                <a:latin typeface="Century" panose="02040604050505020304" pitchFamily="18" charset="0"/>
              </a:rPr>
              <a:t>Business Context</a:t>
            </a:r>
          </a:p>
          <a:p>
            <a:pPr marL="0" marR="0" indent="0">
              <a:lnSpc>
                <a:spcPct val="162000"/>
              </a:lnSpc>
              <a:spcBef>
                <a:spcPts val="0"/>
              </a:spcBef>
              <a:spcAft>
                <a:spcPts val="1800"/>
              </a:spcAft>
              <a:buNone/>
            </a:pPr>
            <a:r>
              <a:rPr lang="en-GB" sz="1500" dirty="0">
                <a:solidFill>
                  <a:schemeClr val="tx1"/>
                </a:solidFill>
                <a:effectLst/>
                <a:latin typeface="Century" panose="02040604050505020304" pitchFamily="18" charset="0"/>
                <a:ea typeface="Arial" panose="020B0604020202020204" pitchFamily="34" charset="0"/>
              </a:rPr>
              <a:t>As customers adopt ecommerce more and more, it is becoming essential to provide a wholistic shopping experience, especially in the world of apparel. Who would like an ill-fitting dress or an expensive apparel that doesn’t suit their personality...   </a:t>
            </a:r>
            <a:endParaRPr lang="en-US" sz="1500" dirty="0">
              <a:solidFill>
                <a:schemeClr val="tx1"/>
              </a:solidFill>
              <a:effectLst/>
              <a:latin typeface="Century" panose="02040604050505020304" pitchFamily="18" charset="0"/>
              <a:ea typeface="Arial" panose="020B0604020202020204" pitchFamily="34" charset="0"/>
            </a:endParaRPr>
          </a:p>
          <a:p>
            <a:pPr marL="0" marR="0" indent="0">
              <a:lnSpc>
                <a:spcPct val="162000"/>
              </a:lnSpc>
              <a:spcBef>
                <a:spcPts val="0"/>
              </a:spcBef>
              <a:spcAft>
                <a:spcPts val="1800"/>
              </a:spcAft>
              <a:buNone/>
            </a:pPr>
            <a:r>
              <a:rPr lang="en-GB" sz="1500" dirty="0">
                <a:solidFill>
                  <a:schemeClr val="tx1"/>
                </a:solidFill>
                <a:effectLst/>
                <a:latin typeface="Century" panose="02040604050505020304" pitchFamily="18" charset="0"/>
                <a:ea typeface="Arial" panose="020B0604020202020204" pitchFamily="34" charset="0"/>
              </a:rPr>
              <a:t>In an effort to bring back the joy of shopping, this solution makes an effort to cover every aspect of the apparel shopping experience to ensure that the customers get the best fitment and are able to visualize themselves in the apparel to make the right choices.  This will also reduce returns and provide a personalized online shopping experience.</a:t>
            </a:r>
            <a:endParaRPr lang="en-US" sz="1500" dirty="0">
              <a:solidFill>
                <a:schemeClr val="tx1"/>
              </a:solidFill>
              <a:effectLst/>
              <a:latin typeface="Century" panose="02040604050505020304" pitchFamily="18" charset="0"/>
              <a:ea typeface="Arial" panose="020B0604020202020204" pitchFamily="34" charset="0"/>
            </a:endParaRPr>
          </a:p>
          <a:p>
            <a:pPr marL="0" marR="0" indent="0">
              <a:lnSpc>
                <a:spcPct val="162000"/>
              </a:lnSpc>
              <a:spcBef>
                <a:spcPts val="0"/>
              </a:spcBef>
              <a:spcAft>
                <a:spcPts val="1800"/>
              </a:spcAft>
              <a:buNone/>
            </a:pPr>
            <a:r>
              <a:rPr lang="en-GB" sz="1500" dirty="0">
                <a:solidFill>
                  <a:schemeClr val="tx1"/>
                </a:solidFill>
                <a:effectLst/>
                <a:latin typeface="Century" panose="02040604050505020304" pitchFamily="18" charset="0"/>
                <a:ea typeface="Arial" panose="020B0604020202020204" pitchFamily="34" charset="0"/>
              </a:rPr>
              <a:t>The solution will involve the ability to gauge the build of the customer to suggest the apparel size depending on the type of apparel and provide a virtual try-on visualization so that the customer can decide on colours, fitment etc.  The high-level process would be as below:</a:t>
            </a:r>
            <a:endParaRPr lang="en-US" sz="1500" dirty="0">
              <a:solidFill>
                <a:schemeClr val="tx1"/>
              </a:solidFill>
              <a:effectLst/>
              <a:latin typeface="Century" panose="02040604050505020304" pitchFamily="18" charset="0"/>
              <a:ea typeface="Arial" panose="020B0604020202020204" pitchFamily="34" charset="0"/>
            </a:endParaRPr>
          </a:p>
          <a:p>
            <a:pPr marL="0" marR="0" indent="0">
              <a:lnSpc>
                <a:spcPct val="162000"/>
              </a:lnSpc>
              <a:spcBef>
                <a:spcPts val="0"/>
              </a:spcBef>
              <a:spcAft>
                <a:spcPts val="1800"/>
              </a:spcAft>
              <a:buNone/>
            </a:pPr>
            <a:endParaRPr lang="en-GB" sz="2400" dirty="0">
              <a:solidFill>
                <a:srgbClr val="282828"/>
              </a:solidFill>
              <a:ea typeface="Arial" panose="020B0604020202020204" pitchFamily="34" charset="0"/>
            </a:endParaRPr>
          </a:p>
          <a:p>
            <a:endParaRPr lang="en-US" dirty="0"/>
          </a:p>
        </p:txBody>
      </p:sp>
      <p:pic>
        <p:nvPicPr>
          <p:cNvPr id="4" name="Picture 3">
            <a:extLst>
              <a:ext uri="{FF2B5EF4-FFF2-40B4-BE49-F238E27FC236}">
                <a16:creationId xmlns:a16="http://schemas.microsoft.com/office/drawing/2014/main" id="{664341A5-2144-4692-B5C9-E50D81BAE8F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4210" y="5178671"/>
            <a:ext cx="5783580" cy="1351915"/>
          </a:xfrm>
          <a:prstGeom prst="rect">
            <a:avLst/>
          </a:prstGeom>
          <a:noFill/>
        </p:spPr>
      </p:pic>
    </p:spTree>
    <p:extLst>
      <p:ext uri="{BB962C8B-B14F-4D97-AF65-F5344CB8AC3E}">
        <p14:creationId xmlns:p14="http://schemas.microsoft.com/office/powerpoint/2010/main" val="83194633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37083F-4276-4E0C-8384-9CE23C0C6440}"/>
              </a:ext>
            </a:extLst>
          </p:cNvPr>
          <p:cNvSpPr txBox="1"/>
          <p:nvPr/>
        </p:nvSpPr>
        <p:spPr>
          <a:xfrm>
            <a:off x="406400" y="852012"/>
            <a:ext cx="11379200" cy="5153975"/>
          </a:xfrm>
          <a:prstGeom prst="rect">
            <a:avLst/>
          </a:prstGeom>
          <a:noFill/>
        </p:spPr>
        <p:txBody>
          <a:bodyPr wrap="square" rtlCol="0">
            <a:spAutoFit/>
          </a:bodyPr>
          <a:lstStyle/>
          <a:p>
            <a:pPr algn="ctr"/>
            <a:r>
              <a:rPr lang="en-US" sz="2400" b="1" dirty="0">
                <a:solidFill>
                  <a:schemeClr val="accent1"/>
                </a:solidFill>
                <a:latin typeface="Century" panose="02040604050505020304" pitchFamily="18" charset="0"/>
                <a:ea typeface="+mj-ea"/>
                <a:cs typeface="+mj-cs"/>
              </a:rPr>
              <a:t>PROBLEM STATEMENT &amp; EXPECTATIONS – VIRTUAL STYLIST CONTD.</a:t>
            </a:r>
            <a:endParaRPr lang="en-GB" sz="2400" b="1" dirty="0">
              <a:solidFill>
                <a:schemeClr val="accent1"/>
              </a:solidFill>
              <a:latin typeface="Century" panose="02040604050505020304" pitchFamily="18" charset="0"/>
              <a:ea typeface="+mj-ea"/>
              <a:cs typeface="+mj-cs"/>
            </a:endParaRPr>
          </a:p>
          <a:p>
            <a:endParaRPr lang="en-US" dirty="0"/>
          </a:p>
          <a:p>
            <a:endParaRPr lang="en-US" dirty="0"/>
          </a:p>
          <a:p>
            <a:pPr marL="0" marR="0" indent="0">
              <a:lnSpc>
                <a:spcPct val="115000"/>
              </a:lnSpc>
              <a:spcBef>
                <a:spcPts val="1200"/>
              </a:spcBef>
              <a:spcAft>
                <a:spcPts val="400"/>
              </a:spcAft>
              <a:buNone/>
            </a:pPr>
            <a:r>
              <a:rPr lang="en-GB" sz="1500" b="1" dirty="0">
                <a:solidFill>
                  <a:schemeClr val="tx1"/>
                </a:solidFill>
                <a:effectLst/>
                <a:latin typeface="Century" panose="02040604050505020304" pitchFamily="18" charset="0"/>
              </a:rPr>
              <a:t>Must Have Features</a:t>
            </a:r>
            <a:endParaRPr lang="en-US" sz="1500" b="1" dirty="0">
              <a:solidFill>
                <a:schemeClr val="tx1"/>
              </a:solidFill>
              <a:effectLst/>
              <a:latin typeface="Century" panose="02040604050505020304" pitchFamily="18" charset="0"/>
            </a:endParaRPr>
          </a:p>
          <a:p>
            <a:pPr>
              <a:lnSpc>
                <a:spcPct val="115000"/>
              </a:lnSpc>
              <a:spcBef>
                <a:spcPts val="0"/>
              </a:spcBef>
              <a:buFont typeface="Wingdings" panose="05000000000000000000" pitchFamily="2" charset="2"/>
              <a:buChar char="§"/>
            </a:pPr>
            <a:r>
              <a:rPr lang="en-GB" sz="1500" u="none" strike="noStrike" dirty="0">
                <a:solidFill>
                  <a:schemeClr val="tx1"/>
                </a:solidFill>
                <a:effectLst/>
                <a:latin typeface="Century" panose="02040604050505020304" pitchFamily="18" charset="0"/>
                <a:ea typeface="Arial" panose="020B0604020202020204" pitchFamily="34" charset="0"/>
              </a:rPr>
              <a:t>Ability to gauge the distance of the camera from the customer to be able to calculate the body measurements accurately.  This could be done using the camera sensors or April tags.</a:t>
            </a:r>
            <a:endParaRPr lang="en-US" sz="1500" u="none" strike="noStrike" dirty="0">
              <a:solidFill>
                <a:schemeClr val="tx1"/>
              </a:solidFill>
              <a:effectLst/>
              <a:latin typeface="Century" panose="02040604050505020304" pitchFamily="18" charset="0"/>
              <a:ea typeface="Arial" panose="020B0604020202020204" pitchFamily="34" charset="0"/>
            </a:endParaRPr>
          </a:p>
          <a:p>
            <a:pPr>
              <a:lnSpc>
                <a:spcPct val="115000"/>
              </a:lnSpc>
              <a:spcBef>
                <a:spcPts val="0"/>
              </a:spcBef>
              <a:buFont typeface="Wingdings" panose="05000000000000000000" pitchFamily="2" charset="2"/>
              <a:buChar char="§"/>
            </a:pPr>
            <a:r>
              <a:rPr lang="en-GB" sz="1500" u="none" strike="noStrike" dirty="0">
                <a:solidFill>
                  <a:schemeClr val="tx1"/>
                </a:solidFill>
                <a:effectLst/>
                <a:latin typeface="Century" panose="02040604050505020304" pitchFamily="18" charset="0"/>
                <a:ea typeface="Arial" panose="020B0604020202020204" pitchFamily="34" charset="0"/>
              </a:rPr>
              <a:t>The measurements should include the typical dimensions required for fitment of 2-3 commonly purchased apparel, </a:t>
            </a:r>
            <a:r>
              <a:rPr lang="en-GB" sz="1500" u="none" strike="noStrike" dirty="0" err="1">
                <a:solidFill>
                  <a:schemeClr val="tx1"/>
                </a:solidFill>
                <a:effectLst/>
                <a:latin typeface="Century" panose="02040604050505020304" pitchFamily="18" charset="0"/>
                <a:ea typeface="Arial" panose="020B0604020202020204" pitchFamily="34" charset="0"/>
              </a:rPr>
              <a:t>eg.</a:t>
            </a:r>
            <a:r>
              <a:rPr lang="en-GB" sz="1500" u="none" strike="noStrike" dirty="0">
                <a:solidFill>
                  <a:schemeClr val="tx1"/>
                </a:solidFill>
                <a:effectLst/>
                <a:latin typeface="Century" panose="02040604050505020304" pitchFamily="18" charset="0"/>
                <a:ea typeface="Arial" panose="020B0604020202020204" pitchFamily="34" charset="0"/>
              </a:rPr>
              <a:t> T-shirt, Jeans, </a:t>
            </a:r>
            <a:r>
              <a:rPr lang="en-GB" sz="1500" dirty="0">
                <a:solidFill>
                  <a:schemeClr val="tx1"/>
                </a:solidFill>
                <a:latin typeface="Century" panose="02040604050505020304" pitchFamily="18" charset="0"/>
                <a:ea typeface="Arial" panose="020B0604020202020204" pitchFamily="34" charset="0"/>
              </a:rPr>
              <a:t>Dresses</a:t>
            </a:r>
            <a:endParaRPr lang="en-US" sz="1500" u="none" strike="noStrike" dirty="0">
              <a:solidFill>
                <a:schemeClr val="tx1"/>
              </a:solidFill>
              <a:effectLst/>
              <a:latin typeface="Century" panose="02040604050505020304" pitchFamily="18" charset="0"/>
              <a:ea typeface="Arial" panose="020B0604020202020204" pitchFamily="34" charset="0"/>
            </a:endParaRPr>
          </a:p>
          <a:p>
            <a:pPr>
              <a:lnSpc>
                <a:spcPct val="115000"/>
              </a:lnSpc>
              <a:spcBef>
                <a:spcPts val="0"/>
              </a:spcBef>
              <a:buFont typeface="Wingdings" panose="05000000000000000000" pitchFamily="2" charset="2"/>
              <a:buChar char="§"/>
            </a:pPr>
            <a:r>
              <a:rPr lang="en-GB" sz="1500" u="none" strike="noStrike" dirty="0">
                <a:solidFill>
                  <a:schemeClr val="tx1"/>
                </a:solidFill>
                <a:effectLst/>
                <a:latin typeface="Century" panose="02040604050505020304" pitchFamily="18" charset="0"/>
                <a:ea typeface="Arial" panose="020B0604020202020204" pitchFamily="34" charset="0"/>
              </a:rPr>
              <a:t>App should have the ability to gauge the age range of the customer</a:t>
            </a:r>
            <a:endParaRPr lang="en-US" sz="1500" u="none" strike="noStrike" dirty="0">
              <a:solidFill>
                <a:schemeClr val="tx1"/>
              </a:solidFill>
              <a:effectLst/>
              <a:latin typeface="Century" panose="02040604050505020304" pitchFamily="18" charset="0"/>
              <a:ea typeface="Arial" panose="020B0604020202020204" pitchFamily="34" charset="0"/>
            </a:endParaRPr>
          </a:p>
          <a:p>
            <a:pPr>
              <a:lnSpc>
                <a:spcPct val="115000"/>
              </a:lnSpc>
              <a:spcBef>
                <a:spcPts val="0"/>
              </a:spcBef>
              <a:buFont typeface="Wingdings" panose="05000000000000000000" pitchFamily="2" charset="2"/>
              <a:buChar char="§"/>
            </a:pPr>
            <a:r>
              <a:rPr lang="en-GB" sz="1500" u="none" strike="noStrike" dirty="0">
                <a:solidFill>
                  <a:schemeClr val="tx1"/>
                </a:solidFill>
                <a:effectLst/>
                <a:latin typeface="Century" panose="02040604050505020304" pitchFamily="18" charset="0"/>
                <a:ea typeface="Arial" panose="020B0604020202020204" pitchFamily="34" charset="0"/>
              </a:rPr>
              <a:t>App must allow users to visualize how the garment will look and fit on themselves in different styles, colours</a:t>
            </a:r>
            <a:endParaRPr lang="en-US" sz="1500" u="none" strike="noStrike" dirty="0">
              <a:solidFill>
                <a:schemeClr val="tx1"/>
              </a:solidFill>
              <a:effectLst/>
              <a:latin typeface="Century" panose="02040604050505020304" pitchFamily="18" charset="0"/>
              <a:ea typeface="Arial" panose="020B0604020202020204" pitchFamily="34" charset="0"/>
            </a:endParaRPr>
          </a:p>
          <a:p>
            <a:pPr marL="306920" marR="0" indent="0">
              <a:lnSpc>
                <a:spcPct val="115000"/>
              </a:lnSpc>
              <a:spcBef>
                <a:spcPts val="0"/>
              </a:spcBef>
              <a:spcAft>
                <a:spcPts val="0"/>
              </a:spcAft>
              <a:buNone/>
            </a:pPr>
            <a:r>
              <a:rPr lang="en-GB" sz="1500" dirty="0">
                <a:solidFill>
                  <a:schemeClr val="tx1"/>
                </a:solidFill>
                <a:effectLst/>
                <a:latin typeface="Century" panose="02040604050505020304" pitchFamily="18" charset="0"/>
                <a:ea typeface="Arial" panose="020B0604020202020204" pitchFamily="34" charset="0"/>
              </a:rPr>
              <a:t> </a:t>
            </a:r>
            <a:endParaRPr lang="en-US" sz="1500" dirty="0">
              <a:solidFill>
                <a:schemeClr val="tx1"/>
              </a:solidFill>
              <a:effectLst/>
              <a:latin typeface="Century" panose="02040604050505020304" pitchFamily="18" charset="0"/>
              <a:ea typeface="Arial" panose="020B0604020202020204" pitchFamily="34" charset="0"/>
            </a:endParaRPr>
          </a:p>
          <a:p>
            <a:pPr marL="0" marR="0" indent="0">
              <a:lnSpc>
                <a:spcPct val="115000"/>
              </a:lnSpc>
              <a:spcBef>
                <a:spcPts val="1200"/>
              </a:spcBef>
              <a:spcAft>
                <a:spcPts val="400"/>
              </a:spcAft>
              <a:buNone/>
            </a:pPr>
            <a:r>
              <a:rPr lang="en-GB" sz="1500" b="1" dirty="0">
                <a:solidFill>
                  <a:schemeClr val="tx1"/>
                </a:solidFill>
                <a:effectLst/>
                <a:latin typeface="Century" panose="02040604050505020304" pitchFamily="18" charset="0"/>
              </a:rPr>
              <a:t>Good to Have Features</a:t>
            </a:r>
            <a:endParaRPr lang="en-US" sz="1500" b="1" dirty="0">
              <a:solidFill>
                <a:schemeClr val="tx1"/>
              </a:solidFill>
              <a:effectLst/>
              <a:latin typeface="Century" panose="02040604050505020304" pitchFamily="18" charset="0"/>
            </a:endParaRPr>
          </a:p>
          <a:p>
            <a:pPr>
              <a:lnSpc>
                <a:spcPct val="115000"/>
              </a:lnSpc>
              <a:spcBef>
                <a:spcPts val="0"/>
              </a:spcBef>
              <a:buFont typeface="Wingdings" panose="05000000000000000000" pitchFamily="2" charset="2"/>
              <a:buChar char="§"/>
            </a:pPr>
            <a:r>
              <a:rPr lang="en-GB" sz="1500" dirty="0">
                <a:solidFill>
                  <a:schemeClr val="tx1"/>
                </a:solidFill>
                <a:effectLst/>
                <a:latin typeface="Century" panose="02040604050505020304" pitchFamily="18" charset="0"/>
                <a:ea typeface="Arial" panose="020B0604020202020204" pitchFamily="34" charset="0"/>
              </a:rPr>
              <a:t>App could further suggest colours and styles depending on the customers past choices, ethnicity, age or body type</a:t>
            </a:r>
            <a:endParaRPr lang="en-US" sz="1500" dirty="0">
              <a:solidFill>
                <a:schemeClr val="tx1"/>
              </a:solidFill>
              <a:effectLst/>
              <a:latin typeface="Century" panose="02040604050505020304" pitchFamily="18" charset="0"/>
              <a:ea typeface="Arial" panose="020B0604020202020204" pitchFamily="34" charset="0"/>
            </a:endParaRPr>
          </a:p>
          <a:p>
            <a:pPr>
              <a:lnSpc>
                <a:spcPct val="115000"/>
              </a:lnSpc>
              <a:spcBef>
                <a:spcPts val="0"/>
              </a:spcBef>
              <a:buFont typeface="Wingdings" panose="05000000000000000000" pitchFamily="2" charset="2"/>
              <a:buChar char="§"/>
            </a:pPr>
            <a:r>
              <a:rPr lang="en-GB" sz="1500" dirty="0">
                <a:solidFill>
                  <a:schemeClr val="tx1"/>
                </a:solidFill>
                <a:effectLst/>
                <a:latin typeface="Century" panose="02040604050505020304" pitchFamily="18" charset="0"/>
                <a:ea typeface="Arial" panose="020B0604020202020204" pitchFamily="34" charset="0"/>
              </a:rPr>
              <a:t>App could show a comfort heatmap to show pressure points and fitment details so customer could select size or apparel styles based on their comfort preferences.</a:t>
            </a:r>
            <a:endParaRPr lang="en-US" sz="1500" dirty="0">
              <a:solidFill>
                <a:schemeClr val="tx1"/>
              </a:solidFill>
              <a:effectLst/>
              <a:latin typeface="Century" panose="02040604050505020304" pitchFamily="18" charset="0"/>
              <a:ea typeface="Arial" panose="020B0604020202020204" pitchFamily="34" charset="0"/>
            </a:endParaRPr>
          </a:p>
          <a:p>
            <a:pPr>
              <a:lnSpc>
                <a:spcPct val="115000"/>
              </a:lnSpc>
              <a:spcBef>
                <a:spcPts val="0"/>
              </a:spcBef>
              <a:buFont typeface="Wingdings" panose="05000000000000000000" pitchFamily="2" charset="2"/>
              <a:buChar char="§"/>
            </a:pPr>
            <a:r>
              <a:rPr lang="en-GB" sz="1500" dirty="0">
                <a:solidFill>
                  <a:schemeClr val="tx1"/>
                </a:solidFill>
                <a:effectLst/>
                <a:latin typeface="Century" panose="02040604050505020304" pitchFamily="18" charset="0"/>
                <a:ea typeface="Arial" panose="020B0604020202020204" pitchFamily="34" charset="0"/>
              </a:rPr>
              <a:t>App should allow storage of a limited number of looks that could be compared side by side before making the final purchase.</a:t>
            </a:r>
            <a:endParaRPr lang="en-US" sz="1500" dirty="0">
              <a:solidFill>
                <a:schemeClr val="tx1"/>
              </a:solidFill>
              <a:effectLst/>
              <a:latin typeface="Century" panose="02040604050505020304" pitchFamily="18" charset="0"/>
              <a:ea typeface="Arial" panose="020B0604020202020204" pitchFamily="34" charset="0"/>
            </a:endParaRPr>
          </a:p>
          <a:p>
            <a:endParaRPr lang="en-US" dirty="0"/>
          </a:p>
        </p:txBody>
      </p:sp>
    </p:spTree>
    <p:extLst>
      <p:ext uri="{BB962C8B-B14F-4D97-AF65-F5344CB8AC3E}">
        <p14:creationId xmlns:p14="http://schemas.microsoft.com/office/powerpoint/2010/main" val="54420094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930093-5F70-433F-8A96-FC77893558F1}"/>
              </a:ext>
            </a:extLst>
          </p:cNvPr>
          <p:cNvSpPr txBox="1"/>
          <p:nvPr/>
        </p:nvSpPr>
        <p:spPr>
          <a:xfrm>
            <a:off x="362857" y="507999"/>
            <a:ext cx="11466285" cy="5033173"/>
          </a:xfrm>
          <a:prstGeom prst="rect">
            <a:avLst/>
          </a:prstGeom>
          <a:noFill/>
        </p:spPr>
        <p:txBody>
          <a:bodyPr wrap="square">
            <a:spAutoFit/>
          </a:bodyPr>
          <a:lstStyle/>
          <a:p>
            <a:pPr algn="ctr"/>
            <a:r>
              <a:rPr lang="en-US" sz="2400" b="1" dirty="0">
                <a:solidFill>
                  <a:schemeClr val="accent1"/>
                </a:solidFill>
                <a:latin typeface="Century" panose="02040604050505020304" pitchFamily="18" charset="0"/>
                <a:ea typeface="+mj-ea"/>
                <a:cs typeface="+mj-cs"/>
              </a:rPr>
              <a:t>PROBLEM STATEMENT &amp; EXPECTATIONS – VIRTUAL STYLIST CONTD.</a:t>
            </a:r>
            <a:endParaRPr lang="en-GB" sz="2400" b="1" dirty="0">
              <a:solidFill>
                <a:schemeClr val="accent1"/>
              </a:solidFill>
              <a:latin typeface="Century" panose="02040604050505020304" pitchFamily="18" charset="0"/>
              <a:ea typeface="+mj-ea"/>
              <a:cs typeface="+mj-cs"/>
            </a:endParaRPr>
          </a:p>
          <a:p>
            <a:endParaRPr lang="en-US" dirty="0"/>
          </a:p>
          <a:p>
            <a:endParaRPr lang="en-US" dirty="0"/>
          </a:p>
          <a:p>
            <a:pPr marL="0" marR="0" indent="0">
              <a:lnSpc>
                <a:spcPct val="115000"/>
              </a:lnSpc>
              <a:spcBef>
                <a:spcPts val="1600"/>
              </a:spcBef>
              <a:spcAft>
                <a:spcPts val="400"/>
              </a:spcAft>
              <a:buNone/>
            </a:pPr>
            <a:r>
              <a:rPr lang="en-GB" sz="1600" b="1" dirty="0">
                <a:solidFill>
                  <a:schemeClr val="tx1"/>
                </a:solidFill>
                <a:effectLst/>
                <a:latin typeface="Century" panose="02040604050505020304" pitchFamily="18" charset="0"/>
              </a:rPr>
              <a:t>References</a:t>
            </a:r>
          </a:p>
          <a:p>
            <a:pPr>
              <a:spcBef>
                <a:spcPts val="0"/>
              </a:spcBef>
              <a:spcAft>
                <a:spcPts val="0"/>
              </a:spcAft>
            </a:pPr>
            <a:endParaRPr lang="en-US" sz="1600" dirty="0">
              <a:effectLst/>
              <a:latin typeface="Century" panose="02040604050505020304" pitchFamily="18" charset="0"/>
            </a:endParaRPr>
          </a:p>
          <a:p>
            <a:pPr marL="742950" lvl="1" indent="-285750">
              <a:spcBef>
                <a:spcPts val="0"/>
              </a:spcBef>
            </a:pPr>
            <a:r>
              <a:rPr lang="en-US" sz="1600" dirty="0">
                <a:effectLst/>
                <a:latin typeface="Century" panose="02040604050505020304" pitchFamily="18" charset="0"/>
                <a:ea typeface="Times New Roman" panose="02020603050405020304" pitchFamily="18" charset="0"/>
              </a:rPr>
              <a:t>Object Detection Training Scripts</a:t>
            </a:r>
            <a:endParaRPr lang="en-US" sz="1600" dirty="0">
              <a:effectLst/>
              <a:latin typeface="Century" panose="02040604050505020304" pitchFamily="18" charset="0"/>
              <a:ea typeface="Calibri" panose="020F0502020204030204" pitchFamily="34" charset="0"/>
            </a:endParaRPr>
          </a:p>
          <a:p>
            <a:pPr marL="914400" marR="0">
              <a:spcBef>
                <a:spcPts val="0"/>
              </a:spcBef>
              <a:spcAft>
                <a:spcPts val="0"/>
              </a:spcAft>
            </a:pPr>
            <a:r>
              <a:rPr lang="en-US" sz="1600" u="sng" dirty="0">
                <a:solidFill>
                  <a:srgbClr val="0563C1"/>
                </a:solidFill>
                <a:effectLst/>
                <a:latin typeface="Century" panose="02040604050505020304" pitchFamily="18" charset="0"/>
                <a:ea typeface="Calibri" panose="020F0502020204030204" pitchFamily="34" charset="0"/>
                <a:hlinkClick r:id="rId2"/>
              </a:rPr>
              <a:t>https://github.com/uniquetrij/tf2-object-detection-trainer</a:t>
            </a:r>
            <a:endParaRPr lang="en-US" sz="1600" dirty="0">
              <a:effectLst/>
              <a:latin typeface="Century" panose="02040604050505020304" pitchFamily="18" charset="0"/>
              <a:ea typeface="Calibri" panose="020F0502020204030204" pitchFamily="34" charset="0"/>
            </a:endParaRPr>
          </a:p>
          <a:p>
            <a:pPr marL="914400" marR="0">
              <a:spcBef>
                <a:spcPts val="0"/>
              </a:spcBef>
              <a:spcAft>
                <a:spcPts val="0"/>
              </a:spcAft>
            </a:pPr>
            <a:r>
              <a:rPr lang="en-US" sz="1600" u="sng" dirty="0">
                <a:solidFill>
                  <a:srgbClr val="0563C1"/>
                </a:solidFill>
                <a:effectLst/>
                <a:latin typeface="Century" panose="02040604050505020304" pitchFamily="18" charset="0"/>
                <a:ea typeface="Calibri" panose="020F0502020204030204" pitchFamily="34" charset="0"/>
                <a:hlinkClick r:id="rId3"/>
              </a:rPr>
              <a:t>https://github.com/jainhitesh9998/age_gender_ethnicity_detection_keras</a:t>
            </a:r>
            <a:endParaRPr lang="en-US" sz="1600" u="sng" dirty="0">
              <a:solidFill>
                <a:srgbClr val="0563C1"/>
              </a:solidFill>
              <a:effectLst/>
              <a:latin typeface="Century" panose="02040604050505020304" pitchFamily="18" charset="0"/>
              <a:ea typeface="Calibri" panose="020F0502020204030204" pitchFamily="34" charset="0"/>
            </a:endParaRPr>
          </a:p>
          <a:p>
            <a:pPr marL="914400" marR="0">
              <a:spcBef>
                <a:spcPts val="0"/>
              </a:spcBef>
              <a:spcAft>
                <a:spcPts val="0"/>
              </a:spcAft>
            </a:pPr>
            <a:endParaRPr lang="en-US" sz="1600" dirty="0">
              <a:effectLst/>
              <a:latin typeface="Century" panose="02040604050505020304" pitchFamily="18" charset="0"/>
              <a:ea typeface="Calibri" panose="020F0502020204030204" pitchFamily="34" charset="0"/>
            </a:endParaRPr>
          </a:p>
          <a:p>
            <a:pPr marL="742950" lvl="1" indent="-285750">
              <a:spcBef>
                <a:spcPts val="0"/>
              </a:spcBef>
            </a:pPr>
            <a:r>
              <a:rPr lang="en-US" sz="1600" dirty="0">
                <a:effectLst/>
                <a:latin typeface="Century" panose="02040604050505020304" pitchFamily="18" charset="0"/>
                <a:ea typeface="Times New Roman" panose="02020603050405020304" pitchFamily="18" charset="0"/>
              </a:rPr>
              <a:t>Deep Learning on Android </a:t>
            </a:r>
            <a:r>
              <a:rPr lang="en-US" sz="1600" u="sng" dirty="0">
                <a:solidFill>
                  <a:srgbClr val="0563C1"/>
                </a:solidFill>
                <a:effectLst/>
                <a:latin typeface="Century" panose="02040604050505020304" pitchFamily="18" charset="0"/>
                <a:ea typeface="Times New Roman" panose="02020603050405020304" pitchFamily="18" charset="0"/>
                <a:hlinkClick r:id="rId4"/>
              </a:rPr>
              <a:t>https://www.tensorflow.org/lite/guide/android</a:t>
            </a:r>
            <a:endParaRPr lang="en-US" sz="1600" u="sng" dirty="0">
              <a:solidFill>
                <a:srgbClr val="0563C1"/>
              </a:solidFill>
              <a:effectLst/>
              <a:latin typeface="Century" panose="02040604050505020304" pitchFamily="18" charset="0"/>
              <a:ea typeface="Times New Roman" panose="02020603050405020304" pitchFamily="18" charset="0"/>
            </a:endParaRPr>
          </a:p>
          <a:p>
            <a:pPr marL="742950" lvl="1" indent="-285750">
              <a:spcBef>
                <a:spcPts val="0"/>
              </a:spcBef>
            </a:pPr>
            <a:endParaRPr lang="en-US" sz="1600" dirty="0">
              <a:effectLst/>
              <a:latin typeface="Century" panose="02040604050505020304" pitchFamily="18" charset="0"/>
              <a:ea typeface="Calibri" panose="020F0502020204030204" pitchFamily="34" charset="0"/>
            </a:endParaRPr>
          </a:p>
          <a:p>
            <a:pPr marL="742950" lvl="1" indent="-285750">
              <a:spcBef>
                <a:spcPts val="0"/>
              </a:spcBef>
            </a:pPr>
            <a:r>
              <a:rPr lang="en-US" sz="1600" dirty="0">
                <a:effectLst/>
                <a:latin typeface="Century" panose="02040604050505020304" pitchFamily="18" charset="0"/>
                <a:ea typeface="Times New Roman" panose="02020603050405020304" pitchFamily="18" charset="0"/>
              </a:rPr>
              <a:t>Google </a:t>
            </a:r>
            <a:r>
              <a:rPr lang="en-US" sz="1600" dirty="0" err="1">
                <a:effectLst/>
                <a:latin typeface="Century" panose="02040604050505020304" pitchFamily="18" charset="0"/>
                <a:ea typeface="Times New Roman" panose="02020603050405020304" pitchFamily="18" charset="0"/>
              </a:rPr>
              <a:t>Colab</a:t>
            </a:r>
            <a:r>
              <a:rPr lang="en-US" sz="1600" dirty="0">
                <a:effectLst/>
                <a:latin typeface="Century" panose="02040604050505020304" pitchFamily="18" charset="0"/>
                <a:ea typeface="Times New Roman" panose="02020603050405020304" pitchFamily="18" charset="0"/>
              </a:rPr>
              <a:t> </a:t>
            </a:r>
            <a:r>
              <a:rPr lang="en-US" sz="1600" u="sng" dirty="0">
                <a:solidFill>
                  <a:srgbClr val="0563C1"/>
                </a:solidFill>
                <a:effectLst/>
                <a:latin typeface="Century" panose="02040604050505020304" pitchFamily="18" charset="0"/>
                <a:ea typeface="Times New Roman" panose="02020603050405020304" pitchFamily="18" charset="0"/>
                <a:hlinkClick r:id="rId5"/>
              </a:rPr>
              <a:t>https://colab.research.google.com/</a:t>
            </a:r>
            <a:endParaRPr lang="en-US" sz="1600" u="sng" dirty="0">
              <a:solidFill>
                <a:srgbClr val="0563C1"/>
              </a:solidFill>
              <a:effectLst/>
              <a:latin typeface="Century" panose="02040604050505020304" pitchFamily="18" charset="0"/>
              <a:ea typeface="Times New Roman" panose="02020603050405020304" pitchFamily="18" charset="0"/>
            </a:endParaRPr>
          </a:p>
          <a:p>
            <a:pPr marL="742950" lvl="1" indent="-285750">
              <a:spcBef>
                <a:spcPts val="0"/>
              </a:spcBef>
            </a:pPr>
            <a:endParaRPr lang="en-US" sz="1600" dirty="0">
              <a:effectLst/>
              <a:latin typeface="Century" panose="02040604050505020304" pitchFamily="18" charset="0"/>
              <a:ea typeface="Calibri" panose="020F0502020204030204" pitchFamily="34" charset="0"/>
            </a:endParaRPr>
          </a:p>
          <a:p>
            <a:pPr marL="742950" lvl="1" indent="-285750">
              <a:spcBef>
                <a:spcPts val="0"/>
              </a:spcBef>
            </a:pPr>
            <a:r>
              <a:rPr lang="en-US" sz="1600" dirty="0">
                <a:effectLst/>
                <a:latin typeface="Century" panose="02040604050505020304" pitchFamily="18" charset="0"/>
                <a:ea typeface="Times New Roman" panose="02020603050405020304" pitchFamily="18" charset="0"/>
              </a:rPr>
              <a:t>April Tags </a:t>
            </a:r>
            <a:r>
              <a:rPr lang="en-US" sz="1600" u="sng" dirty="0">
                <a:solidFill>
                  <a:srgbClr val="0563C1"/>
                </a:solidFill>
                <a:effectLst/>
                <a:latin typeface="Century" panose="02040604050505020304" pitchFamily="18" charset="0"/>
                <a:ea typeface="Times New Roman" panose="02020603050405020304" pitchFamily="18" charset="0"/>
                <a:hlinkClick r:id="rId6"/>
              </a:rPr>
              <a:t>https://www.pyimagesearch.com/2020/11/02/apriltag-with-python/</a:t>
            </a:r>
            <a:endParaRPr lang="en-US" sz="1600" u="sng" dirty="0">
              <a:solidFill>
                <a:srgbClr val="0563C1"/>
              </a:solidFill>
              <a:effectLst/>
              <a:latin typeface="Century" panose="02040604050505020304" pitchFamily="18" charset="0"/>
              <a:ea typeface="Times New Roman" panose="02020603050405020304" pitchFamily="18" charset="0"/>
            </a:endParaRPr>
          </a:p>
          <a:p>
            <a:pPr marL="742950" lvl="1" indent="-285750">
              <a:spcBef>
                <a:spcPts val="0"/>
              </a:spcBef>
            </a:pPr>
            <a:endParaRPr lang="en-US" sz="1600" dirty="0">
              <a:effectLst/>
              <a:latin typeface="Century" panose="02040604050505020304" pitchFamily="18" charset="0"/>
              <a:ea typeface="Calibri" panose="020F0502020204030204" pitchFamily="34" charset="0"/>
            </a:endParaRPr>
          </a:p>
          <a:p>
            <a:pPr marL="742950" lvl="1" indent="-285750">
              <a:spcBef>
                <a:spcPts val="0"/>
              </a:spcBef>
            </a:pPr>
            <a:r>
              <a:rPr lang="en-US" sz="1600" dirty="0">
                <a:effectLst/>
                <a:latin typeface="Century" panose="02040604050505020304" pitchFamily="18" charset="0"/>
                <a:ea typeface="Times New Roman" panose="02020603050405020304" pitchFamily="18" charset="0"/>
              </a:rPr>
              <a:t>Age and Gender detection </a:t>
            </a:r>
            <a:r>
              <a:rPr lang="en-US" sz="1600" u="sng" dirty="0">
                <a:solidFill>
                  <a:srgbClr val="0563C1"/>
                </a:solidFill>
                <a:effectLst/>
                <a:latin typeface="Century" panose="02040604050505020304" pitchFamily="18" charset="0"/>
                <a:ea typeface="Times New Roman" panose="02020603050405020304" pitchFamily="18" charset="0"/>
                <a:hlinkClick r:id="rId7"/>
              </a:rPr>
              <a:t>https://becominghuman.ai/detecting-age-and-gender-with-tf-lite-on-android-33997eed6c25</a:t>
            </a:r>
            <a:endParaRPr lang="en-US" sz="1600" dirty="0">
              <a:effectLst/>
              <a:latin typeface="Century" panose="020406040505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181998069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DAF1457-34D6-49AD-B35E-044D30B4F70A}"/>
              </a:ext>
            </a:extLst>
          </p:cNvPr>
          <p:cNvSpPr txBox="1"/>
          <p:nvPr/>
        </p:nvSpPr>
        <p:spPr>
          <a:xfrm>
            <a:off x="1781321" y="2736179"/>
            <a:ext cx="8629358" cy="1403231"/>
          </a:xfrm>
          <a:prstGeom prst="rect">
            <a:avLst/>
          </a:prstGeom>
        </p:spPr>
        <p:txBody>
          <a:bodyPr vert="horz" lIns="91440" tIns="45720" rIns="91440" bIns="45720" rtlCol="0" anchor="ctr">
            <a:noAutofit/>
          </a:bodyPr>
          <a:lstStyle/>
          <a:p>
            <a:pPr algn="ctr">
              <a:lnSpc>
                <a:spcPct val="90000"/>
              </a:lnSpc>
              <a:spcBef>
                <a:spcPct val="0"/>
              </a:spcBef>
              <a:spcAft>
                <a:spcPts val="600"/>
              </a:spcAft>
            </a:pPr>
            <a:r>
              <a:rPr lang="en-US" sz="3200" b="1" kern="1200" dirty="0">
                <a:solidFill>
                  <a:schemeClr val="accent1"/>
                </a:solidFill>
                <a:latin typeface="Century" panose="02040604050505020304" pitchFamily="18" charset="0"/>
                <a:ea typeface="+mj-ea"/>
                <a:cs typeface="+mj-cs"/>
              </a:rPr>
              <a:t>USE CASE 3 – VIRTUAL </a:t>
            </a:r>
            <a:r>
              <a:rPr lang="en-US" sz="3200" b="1" dirty="0">
                <a:solidFill>
                  <a:schemeClr val="accent1"/>
                </a:solidFill>
                <a:latin typeface="Century" panose="02040604050505020304" pitchFamily="18" charset="0"/>
                <a:ea typeface="+mj-ea"/>
                <a:cs typeface="+mj-cs"/>
              </a:rPr>
              <a:t>ASSI</a:t>
            </a:r>
            <a:r>
              <a:rPr lang="en-US" sz="3200" b="1" kern="1200" dirty="0">
                <a:solidFill>
                  <a:schemeClr val="accent1"/>
                </a:solidFill>
                <a:latin typeface="Century" panose="02040604050505020304" pitchFamily="18" charset="0"/>
                <a:ea typeface="+mj-ea"/>
                <a:cs typeface="+mj-cs"/>
              </a:rPr>
              <a:t>ST</a:t>
            </a:r>
          </a:p>
        </p:txBody>
      </p:sp>
      <p:sp>
        <p:nvSpPr>
          <p:cNvPr id="8" name="Slide Number Placeholder 7">
            <a:extLst>
              <a:ext uri="{FF2B5EF4-FFF2-40B4-BE49-F238E27FC236}">
                <a16:creationId xmlns:a16="http://schemas.microsoft.com/office/drawing/2014/main" id="{9BD3D665-57BB-4761-8857-2D952002636B}"/>
              </a:ext>
            </a:extLst>
          </p:cNvPr>
          <p:cNvSpPr>
            <a:spLocks noGrp="1"/>
          </p:cNvSpPr>
          <p:nvPr>
            <p:ph type="sldNum" sz="quarter" idx="2"/>
          </p:nvPr>
        </p:nvSpPr>
        <p:spPr>
          <a:xfrm>
            <a:off x="8610600" y="6356350"/>
            <a:ext cx="2743200" cy="365125"/>
          </a:xfrm>
        </p:spPr>
        <p:txBody>
          <a:bodyPr vert="horz" lIns="91440" tIns="45720" rIns="91440" bIns="45720" rtlCol="0" anchor="ctr">
            <a:normAutofit/>
          </a:bodyPr>
          <a:lstStyle/>
          <a:p>
            <a:pPr>
              <a:spcAft>
                <a:spcPts val="600"/>
              </a:spcAft>
            </a:pPr>
            <a:fld id="{86CB4B4D-7CA3-9044-876B-883B54F8677D}" type="slidenum">
              <a:rPr lang="en-US" smtClean="0"/>
              <a:pPr>
                <a:spcAft>
                  <a:spcPts val="600"/>
                </a:spcAft>
              </a:pPr>
              <a:t>15</a:t>
            </a:fld>
            <a:endParaRPr lang="en-US"/>
          </a:p>
        </p:txBody>
      </p:sp>
      <p:sp>
        <p:nvSpPr>
          <p:cNvPr id="6" name="Rectangle 5">
            <a:extLst>
              <a:ext uri="{FF2B5EF4-FFF2-40B4-BE49-F238E27FC236}">
                <a16:creationId xmlns:a16="http://schemas.microsoft.com/office/drawing/2014/main" id="{7A21C939-7277-4B17-8670-3253DCFF8721}"/>
              </a:ext>
            </a:extLst>
          </p:cNvPr>
          <p:cNvSpPr txBox="1"/>
          <p:nvPr/>
        </p:nvSpPr>
        <p:spPr>
          <a:xfrm>
            <a:off x="2474258" y="1273653"/>
            <a:ext cx="7243484"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lvl="0" algn="ctr" hangingPunct="0">
              <a:lnSpc>
                <a:spcPts val="3600"/>
              </a:lnSpc>
              <a:spcBef>
                <a:spcPts val="800"/>
              </a:spcBef>
              <a:defRPr sz="3400" b="1">
                <a:solidFill>
                  <a:srgbClr val="FFFFFF"/>
                </a:solidFill>
                <a:latin typeface="Arial"/>
                <a:ea typeface="Arial"/>
                <a:cs typeface="Arial"/>
                <a:sym typeface="Arial"/>
              </a:defRPr>
            </a:pPr>
            <a:endParaRPr lang="en-US" sz="3600" b="1" kern="0">
              <a:solidFill>
                <a:srgbClr val="FFFFFF"/>
              </a:solidFill>
              <a:latin typeface="Arial"/>
              <a:cs typeface="Arial"/>
              <a:sym typeface="Arial"/>
            </a:endParaRPr>
          </a:p>
        </p:txBody>
      </p:sp>
      <p:pic>
        <p:nvPicPr>
          <p:cNvPr id="5" name="Picture 4">
            <a:extLst>
              <a:ext uri="{FF2B5EF4-FFF2-40B4-BE49-F238E27FC236}">
                <a16:creationId xmlns:a16="http://schemas.microsoft.com/office/drawing/2014/main" id="{43E7F2FB-2BF7-49E9-AA03-F7C16348DCA8}"/>
              </a:ext>
            </a:extLst>
          </p:cNvPr>
          <p:cNvPicPr>
            <a:picLocks noChangeAspect="1"/>
          </p:cNvPicPr>
          <p:nvPr/>
        </p:nvPicPr>
        <p:blipFill>
          <a:blip r:embed="rId3"/>
          <a:stretch>
            <a:fillRect/>
          </a:stretch>
        </p:blipFill>
        <p:spPr>
          <a:xfrm>
            <a:off x="9982200" y="219129"/>
            <a:ext cx="2004483" cy="711591"/>
          </a:xfrm>
          <a:prstGeom prst="rect">
            <a:avLst/>
          </a:prstGeom>
        </p:spPr>
      </p:pic>
      <p:sp>
        <p:nvSpPr>
          <p:cNvPr id="7" name="Title 1">
            <a:extLst>
              <a:ext uri="{FF2B5EF4-FFF2-40B4-BE49-F238E27FC236}">
                <a16:creationId xmlns:a16="http://schemas.microsoft.com/office/drawing/2014/main" id="{A0FC49E5-3549-4DD0-BAD8-44F999EB9178}"/>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141118530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D609A-FF12-4C45-9A35-001D659318C7}"/>
              </a:ext>
            </a:extLst>
          </p:cNvPr>
          <p:cNvSpPr txBox="1"/>
          <p:nvPr/>
        </p:nvSpPr>
        <p:spPr>
          <a:xfrm>
            <a:off x="362857" y="290285"/>
            <a:ext cx="11437257" cy="6456511"/>
          </a:xfrm>
          <a:prstGeom prst="rect">
            <a:avLst/>
          </a:prstGeom>
          <a:noFill/>
        </p:spPr>
        <p:txBody>
          <a:bodyPr wrap="square">
            <a:spAutoFit/>
          </a:bodyPr>
          <a:lstStyle/>
          <a:p>
            <a:pPr indent="0" algn="ctr" hangingPunct="0">
              <a:lnSpc>
                <a:spcPct val="115000"/>
              </a:lnSpc>
              <a:spcBef>
                <a:spcPts val="1600"/>
              </a:spcBef>
              <a:buNone/>
            </a:pPr>
            <a:r>
              <a:rPr lang="en-US" sz="2400" b="1" dirty="0">
                <a:solidFill>
                  <a:schemeClr val="accent1"/>
                </a:solidFill>
                <a:latin typeface="Century" panose="02040604050505020304" pitchFamily="18" charset="0"/>
                <a:ea typeface="+mj-ea"/>
                <a:cs typeface="+mj-cs"/>
              </a:rPr>
              <a:t>PROBLEM STATEMENT &amp; EXPECTATIONS – VIRTUAL ASSIST</a:t>
            </a:r>
            <a:endParaRPr lang="en-GB" sz="2400" b="1" dirty="0">
              <a:solidFill>
                <a:schemeClr val="accent1"/>
              </a:solidFill>
              <a:latin typeface="Century" panose="02040604050505020304" pitchFamily="18" charset="0"/>
              <a:ea typeface="+mj-ea"/>
              <a:cs typeface="+mj-cs"/>
            </a:endParaRPr>
          </a:p>
          <a:p>
            <a:pPr marL="0" marR="0" indent="0">
              <a:lnSpc>
                <a:spcPct val="115000"/>
              </a:lnSpc>
              <a:spcBef>
                <a:spcPts val="1600"/>
              </a:spcBef>
              <a:spcAft>
                <a:spcPts val="400"/>
              </a:spcAft>
              <a:buNone/>
            </a:pPr>
            <a:r>
              <a:rPr lang="en-GB" sz="1400" b="1" dirty="0">
                <a:solidFill>
                  <a:srgbClr val="434343"/>
                </a:solidFill>
                <a:effectLst/>
                <a:latin typeface="Century" panose="02040604050505020304" pitchFamily="18" charset="0"/>
              </a:rPr>
              <a:t>Business Context</a:t>
            </a:r>
          </a:p>
          <a:p>
            <a:pPr marL="0" marR="0" indent="0">
              <a:lnSpc>
                <a:spcPct val="115000"/>
              </a:lnSpc>
              <a:spcBef>
                <a:spcPts val="1600"/>
              </a:spcBef>
              <a:spcAft>
                <a:spcPts val="400"/>
              </a:spcAft>
              <a:buNone/>
            </a:pPr>
            <a:r>
              <a:rPr lang="en-US" sz="1400" dirty="0">
                <a:solidFill>
                  <a:srgbClr val="282828"/>
                </a:solidFill>
                <a:latin typeface="Century" panose="02040604050505020304" pitchFamily="18" charset="0"/>
                <a:ea typeface="Arial" panose="020B0604020202020204" pitchFamily="34" charset="0"/>
              </a:rPr>
              <a:t>In an increasingly crowded as well as distracted world, an extra pair of eyes could prove to be a blessing to prevent many accidents, provide navigational guidance and even dial emergency services when required. More so, it could become a trusted aid and lifeline for our visually challenged friends.</a:t>
            </a:r>
            <a:br>
              <a:rPr lang="en-US" sz="1400" dirty="0">
                <a:solidFill>
                  <a:srgbClr val="282828"/>
                </a:solidFill>
                <a:latin typeface="Century" panose="02040604050505020304" pitchFamily="18" charset="0"/>
                <a:ea typeface="Arial" panose="020B0604020202020204" pitchFamily="34" charset="0"/>
              </a:rPr>
            </a:br>
            <a:r>
              <a:rPr lang="en-US" sz="1400" b="1" dirty="0">
                <a:solidFill>
                  <a:srgbClr val="282828"/>
                </a:solidFill>
                <a:latin typeface="Century" panose="02040604050505020304" pitchFamily="18" charset="0"/>
                <a:ea typeface="Arial" panose="020B0604020202020204" pitchFamily="34" charset="0"/>
              </a:rPr>
              <a:t>Early Warning</a:t>
            </a:r>
            <a:r>
              <a:rPr lang="en-US" sz="1400" dirty="0">
                <a:solidFill>
                  <a:srgbClr val="282828"/>
                </a:solidFill>
                <a:latin typeface="Century" panose="02040604050505020304" pitchFamily="18" charset="0"/>
                <a:ea typeface="Arial" panose="020B0604020202020204" pitchFamily="34" charset="0"/>
              </a:rPr>
              <a:t>: A lot of accidents on road with or without vehicles are preventable if only the party or parties involved were paying sufficient attention to the surroundings.  Be it an upcoming pothole or a stray animal or a vehicle that has lost control or a distracted pedestrian and so on, a few seconds of advance information could prevent injury and loss of life in many scenarios.</a:t>
            </a:r>
            <a:br>
              <a:rPr lang="en-US" sz="1400" dirty="0">
                <a:solidFill>
                  <a:srgbClr val="282828"/>
                </a:solidFill>
                <a:latin typeface="Century" panose="02040604050505020304" pitchFamily="18" charset="0"/>
                <a:ea typeface="Arial" panose="020B0604020202020204" pitchFamily="34" charset="0"/>
              </a:rPr>
            </a:br>
            <a:r>
              <a:rPr lang="en-US" sz="1400" b="1" dirty="0">
                <a:solidFill>
                  <a:srgbClr val="282828"/>
                </a:solidFill>
                <a:latin typeface="Century" panose="02040604050505020304" pitchFamily="18" charset="0"/>
                <a:ea typeface="Arial" panose="020B0604020202020204" pitchFamily="34" charset="0"/>
              </a:rPr>
              <a:t>Last Step connectivity</a:t>
            </a:r>
            <a:r>
              <a:rPr lang="en-US" sz="1400" dirty="0">
                <a:solidFill>
                  <a:srgbClr val="282828"/>
                </a:solidFill>
                <a:latin typeface="Century" panose="02040604050505020304" pitchFamily="18" charset="0"/>
                <a:ea typeface="Arial" panose="020B0604020202020204" pitchFamily="34" charset="0"/>
              </a:rPr>
              <a:t>: While navigational apps do a great job of guiding us to the destination, once at the destination, a visually challenged person would still need help to reach the exact spot that they set out for.  In such scenarios, this solution could spell out what is visible in the surrounding which would be a great help for the visually challenged person to navigate the last few steps to their real destination.</a:t>
            </a:r>
          </a:p>
          <a:p>
            <a:pPr marL="0" marR="0" indent="0">
              <a:lnSpc>
                <a:spcPct val="115000"/>
              </a:lnSpc>
              <a:spcBef>
                <a:spcPts val="1600"/>
              </a:spcBef>
              <a:spcAft>
                <a:spcPts val="400"/>
              </a:spcAft>
              <a:buNone/>
            </a:pPr>
            <a:r>
              <a:rPr lang="en-US" sz="1400" dirty="0">
                <a:solidFill>
                  <a:srgbClr val="282828"/>
                </a:solidFill>
                <a:latin typeface="Century" panose="02040604050505020304" pitchFamily="18" charset="0"/>
                <a:ea typeface="Arial" panose="020B0604020202020204" pitchFamily="34" charset="0"/>
              </a:rPr>
              <a:t>This solution aims at using the camera of the cellphone to spell out what is seen in surroundings.  The captured information can then be processed and interpreted for a wide range of use cases depending on the user’s needs and preferences.  For </a:t>
            </a:r>
            <a:r>
              <a:rPr lang="en-US" sz="1400" dirty="0" err="1">
                <a:solidFill>
                  <a:srgbClr val="282828"/>
                </a:solidFill>
                <a:latin typeface="Century" panose="02040604050505020304" pitchFamily="18" charset="0"/>
                <a:ea typeface="Arial" panose="020B0604020202020204" pitchFamily="34" charset="0"/>
              </a:rPr>
              <a:t>eg.</a:t>
            </a:r>
            <a:r>
              <a:rPr lang="en-US" sz="1400" dirty="0">
                <a:solidFill>
                  <a:srgbClr val="282828"/>
                </a:solidFill>
                <a:latin typeface="Century" panose="02040604050505020304" pitchFamily="18" charset="0"/>
                <a:ea typeface="Arial" panose="020B0604020202020204" pitchFamily="34" charset="0"/>
              </a:rPr>
              <a:t>, in navigation mode, the solution must try to read and decipher the text that it comes across.  In an alarm mode, it could provide timely warnings of incoming traffic, or obstacles, steps, uneven roads, open manholes and so on.  In identification mode, it could be used to recognize the people who are approaching the user.</a:t>
            </a:r>
          </a:p>
          <a:p>
            <a:pPr marL="0" marR="0" indent="0">
              <a:lnSpc>
                <a:spcPct val="162000"/>
              </a:lnSpc>
              <a:spcBef>
                <a:spcPts val="0"/>
              </a:spcBef>
              <a:spcAft>
                <a:spcPts val="1800"/>
              </a:spcAft>
              <a:buNone/>
            </a:pPr>
            <a:endParaRPr lang="en-GB" sz="2800" dirty="0">
              <a:solidFill>
                <a:srgbClr val="282828"/>
              </a:solidFill>
              <a:ea typeface="Arial" panose="020B0604020202020204" pitchFamily="34" charset="0"/>
            </a:endParaRPr>
          </a:p>
          <a:p>
            <a:endParaRPr lang="en-US" dirty="0"/>
          </a:p>
        </p:txBody>
      </p:sp>
      <p:pic>
        <p:nvPicPr>
          <p:cNvPr id="4" name="Picture 3">
            <a:extLst>
              <a:ext uri="{FF2B5EF4-FFF2-40B4-BE49-F238E27FC236}">
                <a16:creationId xmlns:a16="http://schemas.microsoft.com/office/drawing/2014/main" id="{C52BCA39-931D-41E5-8210-046D2B2739F9}"/>
              </a:ext>
            </a:extLst>
          </p:cNvPr>
          <p:cNvPicPr>
            <a:picLocks noChangeAspect="1"/>
          </p:cNvPicPr>
          <p:nvPr/>
        </p:nvPicPr>
        <p:blipFill>
          <a:blip r:embed="rId2"/>
          <a:stretch>
            <a:fillRect/>
          </a:stretch>
        </p:blipFill>
        <p:spPr>
          <a:xfrm>
            <a:off x="962464" y="5504896"/>
            <a:ext cx="2725117" cy="1241900"/>
          </a:xfrm>
          <a:prstGeom prst="rect">
            <a:avLst/>
          </a:prstGeom>
        </p:spPr>
      </p:pic>
      <p:pic>
        <p:nvPicPr>
          <p:cNvPr id="5" name="Picture 4">
            <a:extLst>
              <a:ext uri="{FF2B5EF4-FFF2-40B4-BE49-F238E27FC236}">
                <a16:creationId xmlns:a16="http://schemas.microsoft.com/office/drawing/2014/main" id="{4CC58F0B-7191-45C1-B0BF-B54521D4A3E7}"/>
              </a:ext>
            </a:extLst>
          </p:cNvPr>
          <p:cNvPicPr>
            <a:picLocks noChangeAspect="1"/>
          </p:cNvPicPr>
          <p:nvPr/>
        </p:nvPicPr>
        <p:blipFill>
          <a:blip r:embed="rId3"/>
          <a:stretch>
            <a:fillRect/>
          </a:stretch>
        </p:blipFill>
        <p:spPr>
          <a:xfrm>
            <a:off x="4005418" y="5489698"/>
            <a:ext cx="2725117" cy="1272295"/>
          </a:xfrm>
          <a:prstGeom prst="rect">
            <a:avLst/>
          </a:prstGeom>
        </p:spPr>
      </p:pic>
      <p:pic>
        <p:nvPicPr>
          <p:cNvPr id="6" name="Picture 5">
            <a:extLst>
              <a:ext uri="{FF2B5EF4-FFF2-40B4-BE49-F238E27FC236}">
                <a16:creationId xmlns:a16="http://schemas.microsoft.com/office/drawing/2014/main" id="{9125906B-1860-4108-8F04-E7D88BF2C933}"/>
              </a:ext>
            </a:extLst>
          </p:cNvPr>
          <p:cNvPicPr>
            <a:picLocks noChangeAspect="1"/>
          </p:cNvPicPr>
          <p:nvPr/>
        </p:nvPicPr>
        <p:blipFill>
          <a:blip r:embed="rId4"/>
          <a:stretch>
            <a:fillRect/>
          </a:stretch>
        </p:blipFill>
        <p:spPr>
          <a:xfrm>
            <a:off x="7028441" y="5507839"/>
            <a:ext cx="2725117" cy="1238957"/>
          </a:xfrm>
          <a:prstGeom prst="rect">
            <a:avLst/>
          </a:prstGeom>
        </p:spPr>
      </p:pic>
    </p:spTree>
    <p:extLst>
      <p:ext uri="{BB962C8B-B14F-4D97-AF65-F5344CB8AC3E}">
        <p14:creationId xmlns:p14="http://schemas.microsoft.com/office/powerpoint/2010/main" val="328712165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F363A0-0929-44DA-B6E6-EE0CBF672ACD}"/>
              </a:ext>
            </a:extLst>
          </p:cNvPr>
          <p:cNvSpPr txBox="1"/>
          <p:nvPr/>
        </p:nvSpPr>
        <p:spPr>
          <a:xfrm>
            <a:off x="317292" y="957490"/>
            <a:ext cx="11557416" cy="4943020"/>
          </a:xfrm>
          <a:prstGeom prst="rect">
            <a:avLst/>
          </a:prstGeom>
          <a:noFill/>
        </p:spPr>
        <p:txBody>
          <a:bodyPr wrap="square">
            <a:spAutoFit/>
          </a:bodyPr>
          <a:lstStyle/>
          <a:p>
            <a:pPr indent="0" algn="ctr" hangingPunct="0">
              <a:lnSpc>
                <a:spcPct val="115000"/>
              </a:lnSpc>
              <a:spcBef>
                <a:spcPts val="1600"/>
              </a:spcBef>
              <a:buNone/>
            </a:pPr>
            <a:r>
              <a:rPr lang="en-US" sz="2400" b="1" dirty="0">
                <a:solidFill>
                  <a:schemeClr val="accent1"/>
                </a:solidFill>
                <a:latin typeface="Century" panose="02040604050505020304" pitchFamily="18" charset="0"/>
                <a:ea typeface="+mj-ea"/>
                <a:cs typeface="+mj-cs"/>
              </a:rPr>
              <a:t>PROBLEM STATEMENT &amp; EXPECTATIONS – VIRTUAL ASSIST CONTD.</a:t>
            </a:r>
            <a:endParaRPr lang="en-GB" sz="2400" b="1" dirty="0">
              <a:solidFill>
                <a:schemeClr val="accent1"/>
              </a:solidFill>
              <a:latin typeface="Century" panose="02040604050505020304" pitchFamily="18" charset="0"/>
              <a:ea typeface="+mj-ea"/>
              <a:cs typeface="+mj-cs"/>
            </a:endParaRPr>
          </a:p>
          <a:p>
            <a:pPr marL="0" marR="0" indent="0">
              <a:lnSpc>
                <a:spcPct val="115000"/>
              </a:lnSpc>
              <a:spcBef>
                <a:spcPts val="1200"/>
              </a:spcBef>
              <a:spcAft>
                <a:spcPts val="400"/>
              </a:spcAft>
              <a:buNone/>
            </a:pPr>
            <a:r>
              <a:rPr lang="en-GB" sz="1600" b="1" dirty="0">
                <a:solidFill>
                  <a:schemeClr val="tx1"/>
                </a:solidFill>
                <a:effectLst/>
                <a:latin typeface="Century" panose="02040604050505020304" pitchFamily="18" charset="0"/>
              </a:rPr>
              <a:t>Must Have Features</a:t>
            </a:r>
            <a:endParaRPr lang="en-US" sz="1600" b="1" dirty="0">
              <a:solidFill>
                <a:schemeClr val="tx1"/>
              </a:solidFill>
              <a:effectLst/>
              <a:latin typeface="Century" panose="02040604050505020304" pitchFamily="18" charset="0"/>
            </a:endParaRPr>
          </a:p>
          <a:p>
            <a:pPr marR="0" lvl="0">
              <a:lnSpc>
                <a:spcPct val="115000"/>
              </a:lnSpc>
              <a:spcBef>
                <a:spcPts val="0"/>
              </a:spcBef>
              <a:spcAft>
                <a:spcPts val="0"/>
              </a:spcAft>
              <a:buFont typeface="Wingdings" panose="05000000000000000000" pitchFamily="2" charset="2"/>
              <a:buChar char="§"/>
            </a:pPr>
            <a:r>
              <a:rPr lang="en-GB" sz="1600" dirty="0">
                <a:solidFill>
                  <a:schemeClr val="tx1"/>
                </a:solidFill>
                <a:effectLst/>
                <a:latin typeface="Century" panose="02040604050505020304" pitchFamily="18" charset="0"/>
                <a:ea typeface="Arial" panose="020B0604020202020204" pitchFamily="34" charset="0"/>
              </a:rPr>
              <a:t>Must be able to gather and process information almost instantaneously with very minimal lag to be able to give timely alerts</a:t>
            </a:r>
            <a:endParaRPr lang="en-US" sz="1600" dirty="0">
              <a:solidFill>
                <a:schemeClr val="tx1"/>
              </a:solidFill>
              <a:effectLst/>
              <a:latin typeface="Century" panose="02040604050505020304" pitchFamily="18" charset="0"/>
              <a:ea typeface="Arial" panose="020B0604020202020204" pitchFamily="34" charset="0"/>
            </a:endParaRPr>
          </a:p>
          <a:p>
            <a:pPr marR="0" lvl="0">
              <a:lnSpc>
                <a:spcPct val="115000"/>
              </a:lnSpc>
              <a:spcBef>
                <a:spcPts val="0"/>
              </a:spcBef>
              <a:spcAft>
                <a:spcPts val="0"/>
              </a:spcAft>
              <a:buFont typeface="Wingdings" panose="05000000000000000000" pitchFamily="2" charset="2"/>
              <a:buChar char="§"/>
            </a:pPr>
            <a:r>
              <a:rPr lang="en-GB" sz="1600" dirty="0">
                <a:solidFill>
                  <a:schemeClr val="tx1"/>
                </a:solidFill>
                <a:effectLst/>
                <a:latin typeface="Century" panose="02040604050505020304" pitchFamily="18" charset="0"/>
                <a:ea typeface="Arial" panose="020B0604020202020204" pitchFamily="34" charset="0"/>
              </a:rPr>
              <a:t>Ability to identify obstacles and provide information/alert as applicable</a:t>
            </a:r>
            <a:endParaRPr lang="en-US" sz="1600" dirty="0">
              <a:solidFill>
                <a:schemeClr val="tx1"/>
              </a:solidFill>
              <a:effectLst/>
              <a:latin typeface="Century" panose="02040604050505020304" pitchFamily="18" charset="0"/>
              <a:ea typeface="Arial" panose="020B0604020202020204" pitchFamily="34" charset="0"/>
            </a:endParaRPr>
          </a:p>
          <a:p>
            <a:pPr marR="0" lvl="0">
              <a:lnSpc>
                <a:spcPct val="115000"/>
              </a:lnSpc>
              <a:spcBef>
                <a:spcPts val="0"/>
              </a:spcBef>
              <a:spcAft>
                <a:spcPts val="0"/>
              </a:spcAft>
              <a:buFont typeface="Wingdings" panose="05000000000000000000" pitchFamily="2" charset="2"/>
              <a:buChar char="§"/>
            </a:pPr>
            <a:r>
              <a:rPr lang="en-GB" sz="1600" dirty="0">
                <a:solidFill>
                  <a:schemeClr val="tx1"/>
                </a:solidFill>
                <a:effectLst/>
                <a:latin typeface="Century" panose="02040604050505020304" pitchFamily="18" charset="0"/>
                <a:ea typeface="Arial" panose="020B0604020202020204" pitchFamily="34" charset="0"/>
              </a:rPr>
              <a:t>Ability to identify approaching objects like speeding vehicles</a:t>
            </a:r>
            <a:endParaRPr lang="en-US" sz="1600" dirty="0">
              <a:solidFill>
                <a:schemeClr val="tx1"/>
              </a:solidFill>
              <a:effectLst/>
              <a:latin typeface="Century" panose="02040604050505020304" pitchFamily="18" charset="0"/>
              <a:ea typeface="Arial" panose="020B0604020202020204" pitchFamily="34" charset="0"/>
            </a:endParaRPr>
          </a:p>
          <a:p>
            <a:pPr marR="0" lvl="0">
              <a:lnSpc>
                <a:spcPct val="115000"/>
              </a:lnSpc>
              <a:spcBef>
                <a:spcPts val="0"/>
              </a:spcBef>
              <a:spcAft>
                <a:spcPts val="0"/>
              </a:spcAft>
              <a:buFont typeface="Wingdings" panose="05000000000000000000" pitchFamily="2" charset="2"/>
              <a:buChar char="§"/>
            </a:pPr>
            <a:r>
              <a:rPr lang="en-GB" sz="1600" dirty="0">
                <a:solidFill>
                  <a:schemeClr val="tx1"/>
                </a:solidFill>
                <a:effectLst/>
                <a:latin typeface="Century" panose="02040604050505020304" pitchFamily="18" charset="0"/>
                <a:ea typeface="Arial" panose="020B0604020202020204" pitchFamily="34" charset="0"/>
              </a:rPr>
              <a:t>User must have the option to configure how much of stream must be stored. As storage gets filled, older images/streams must be automatically and seamlessly overwritten</a:t>
            </a:r>
            <a:endParaRPr lang="en-US" sz="1600" dirty="0">
              <a:solidFill>
                <a:schemeClr val="tx1"/>
              </a:solidFill>
              <a:effectLst/>
              <a:latin typeface="Century" panose="02040604050505020304" pitchFamily="18" charset="0"/>
              <a:ea typeface="Arial" panose="020B0604020202020204" pitchFamily="34" charset="0"/>
            </a:endParaRPr>
          </a:p>
          <a:p>
            <a:pPr marR="0" lvl="0">
              <a:lnSpc>
                <a:spcPct val="115000"/>
              </a:lnSpc>
              <a:spcBef>
                <a:spcPts val="0"/>
              </a:spcBef>
              <a:spcAft>
                <a:spcPts val="0"/>
              </a:spcAft>
              <a:buFont typeface="Wingdings" panose="05000000000000000000" pitchFamily="2" charset="2"/>
              <a:buChar char="§"/>
            </a:pPr>
            <a:r>
              <a:rPr lang="en-GB" sz="1600" dirty="0">
                <a:solidFill>
                  <a:schemeClr val="tx1"/>
                </a:solidFill>
                <a:effectLst/>
                <a:latin typeface="Century" panose="02040604050505020304" pitchFamily="18" charset="0"/>
                <a:ea typeface="Arial" panose="020B0604020202020204" pitchFamily="34" charset="0"/>
              </a:rPr>
              <a:t>Ability to configure the modes and may choose to run multiple modes at the same time.</a:t>
            </a:r>
            <a:endParaRPr lang="en-US" sz="1600" dirty="0">
              <a:solidFill>
                <a:schemeClr val="tx1"/>
              </a:solidFill>
              <a:effectLst/>
              <a:latin typeface="Century" panose="02040604050505020304" pitchFamily="18" charset="0"/>
              <a:ea typeface="Arial" panose="020B0604020202020204" pitchFamily="34" charset="0"/>
            </a:endParaRPr>
          </a:p>
          <a:p>
            <a:pPr marR="0" lvl="0">
              <a:lnSpc>
                <a:spcPct val="115000"/>
              </a:lnSpc>
              <a:spcBef>
                <a:spcPts val="0"/>
              </a:spcBef>
              <a:spcAft>
                <a:spcPts val="0"/>
              </a:spcAft>
              <a:buFont typeface="Wingdings" panose="05000000000000000000" pitchFamily="2" charset="2"/>
              <a:buChar char="§"/>
            </a:pPr>
            <a:r>
              <a:rPr lang="en-GB" sz="1600" dirty="0">
                <a:solidFill>
                  <a:schemeClr val="tx1"/>
                </a:solidFill>
                <a:effectLst/>
                <a:latin typeface="Century" panose="02040604050505020304" pitchFamily="18" charset="0"/>
                <a:ea typeface="Arial" panose="020B0604020202020204" pitchFamily="34" charset="0"/>
              </a:rPr>
              <a:t>App should depend on the device OS and storage for speed and performance.  App must not hamper the functioning of rest of the device</a:t>
            </a:r>
            <a:endParaRPr lang="en-US" sz="1600" dirty="0">
              <a:solidFill>
                <a:schemeClr val="tx1"/>
              </a:solidFill>
              <a:effectLst/>
              <a:latin typeface="Century" panose="02040604050505020304" pitchFamily="18" charset="0"/>
              <a:ea typeface="Arial" panose="020B0604020202020204" pitchFamily="34" charset="0"/>
            </a:endParaRPr>
          </a:p>
          <a:p>
            <a:pPr marL="0" marR="0" indent="0">
              <a:lnSpc>
                <a:spcPct val="115000"/>
              </a:lnSpc>
              <a:spcBef>
                <a:spcPts val="0"/>
              </a:spcBef>
              <a:spcAft>
                <a:spcPts val="0"/>
              </a:spcAft>
              <a:buNone/>
            </a:pPr>
            <a:r>
              <a:rPr lang="en-GB" sz="1600" dirty="0">
                <a:solidFill>
                  <a:schemeClr val="tx1"/>
                </a:solidFill>
                <a:effectLst/>
                <a:latin typeface="Century" panose="02040604050505020304" pitchFamily="18" charset="0"/>
                <a:ea typeface="Arial" panose="020B0604020202020204" pitchFamily="34" charset="0"/>
              </a:rPr>
              <a:t> </a:t>
            </a:r>
            <a:endParaRPr lang="en-GB" sz="1600" b="1" dirty="0">
              <a:solidFill>
                <a:schemeClr val="tx1"/>
              </a:solidFill>
              <a:effectLst/>
              <a:latin typeface="Century" panose="02040604050505020304" pitchFamily="18" charset="0"/>
              <a:ea typeface="Arial" panose="020B0604020202020204" pitchFamily="34" charset="0"/>
            </a:endParaRPr>
          </a:p>
          <a:p>
            <a:pPr marL="0" marR="0" indent="0">
              <a:lnSpc>
                <a:spcPct val="115000"/>
              </a:lnSpc>
              <a:spcBef>
                <a:spcPts val="0"/>
              </a:spcBef>
              <a:spcAft>
                <a:spcPts val="0"/>
              </a:spcAft>
              <a:buNone/>
            </a:pPr>
            <a:r>
              <a:rPr lang="en-GB" sz="1600" b="1" dirty="0">
                <a:solidFill>
                  <a:schemeClr val="tx1"/>
                </a:solidFill>
                <a:effectLst/>
                <a:latin typeface="Century" panose="02040604050505020304" pitchFamily="18" charset="0"/>
                <a:ea typeface="Arial" panose="020B0604020202020204" pitchFamily="34" charset="0"/>
              </a:rPr>
              <a:t>Good to Have Features</a:t>
            </a:r>
            <a:endParaRPr lang="en-US" sz="1600" b="1" dirty="0">
              <a:solidFill>
                <a:schemeClr val="tx1"/>
              </a:solidFill>
              <a:effectLst/>
              <a:latin typeface="Century" panose="02040604050505020304" pitchFamily="18" charset="0"/>
              <a:ea typeface="Arial" panose="020B0604020202020204" pitchFamily="34" charset="0"/>
            </a:endParaRPr>
          </a:p>
          <a:p>
            <a:pPr marR="0" lvl="0">
              <a:lnSpc>
                <a:spcPct val="115000"/>
              </a:lnSpc>
              <a:spcBef>
                <a:spcPts val="0"/>
              </a:spcBef>
              <a:spcAft>
                <a:spcPts val="0"/>
              </a:spcAft>
              <a:buFont typeface="Wingdings" panose="05000000000000000000" pitchFamily="2" charset="2"/>
              <a:buChar char="§"/>
            </a:pPr>
            <a:r>
              <a:rPr lang="en-GB" sz="1600" dirty="0">
                <a:solidFill>
                  <a:schemeClr val="tx1"/>
                </a:solidFill>
                <a:effectLst/>
                <a:latin typeface="Century" panose="02040604050505020304" pitchFamily="18" charset="0"/>
                <a:ea typeface="Arial" panose="020B0604020202020204" pitchFamily="34" charset="0"/>
              </a:rPr>
              <a:t>Ability to interpret distance from the approaching object based on noise, </a:t>
            </a:r>
            <a:r>
              <a:rPr lang="en-GB" sz="1600" dirty="0" err="1">
                <a:solidFill>
                  <a:schemeClr val="tx1"/>
                </a:solidFill>
                <a:effectLst/>
                <a:latin typeface="Century" panose="02040604050505020304" pitchFamily="18" charset="0"/>
                <a:ea typeface="Arial" panose="020B0604020202020204" pitchFamily="34" charset="0"/>
              </a:rPr>
              <a:t>eg</a:t>
            </a:r>
            <a:r>
              <a:rPr lang="en-GB" sz="1600" dirty="0">
                <a:solidFill>
                  <a:schemeClr val="tx1"/>
                </a:solidFill>
                <a:effectLst/>
                <a:latin typeface="Century" panose="02040604050505020304" pitchFamily="18" charset="0"/>
                <a:ea typeface="Arial" panose="020B0604020202020204" pitchFamily="34" charset="0"/>
              </a:rPr>
              <a:t>, approaching car from behind</a:t>
            </a:r>
            <a:endParaRPr lang="en-US" sz="1600" dirty="0">
              <a:solidFill>
                <a:schemeClr val="tx1"/>
              </a:solidFill>
              <a:effectLst/>
              <a:latin typeface="Century" panose="02040604050505020304" pitchFamily="18" charset="0"/>
              <a:ea typeface="Arial" panose="020B0604020202020204" pitchFamily="34" charset="0"/>
            </a:endParaRPr>
          </a:p>
          <a:p>
            <a:pPr marR="0" lvl="0">
              <a:lnSpc>
                <a:spcPct val="115000"/>
              </a:lnSpc>
              <a:spcBef>
                <a:spcPts val="0"/>
              </a:spcBef>
              <a:spcAft>
                <a:spcPts val="0"/>
              </a:spcAft>
              <a:buFont typeface="Wingdings" panose="05000000000000000000" pitchFamily="2" charset="2"/>
              <a:buChar char="§"/>
            </a:pPr>
            <a:r>
              <a:rPr lang="en-GB" sz="1600" dirty="0">
                <a:solidFill>
                  <a:schemeClr val="tx1"/>
                </a:solidFill>
                <a:effectLst/>
                <a:latin typeface="Century" panose="02040604050505020304" pitchFamily="18" charset="0"/>
                <a:ea typeface="Arial" panose="020B0604020202020204" pitchFamily="34" charset="0"/>
              </a:rPr>
              <a:t>Ability to “introduce” people to the app and recognize them and their gesture in future. </a:t>
            </a:r>
            <a:r>
              <a:rPr lang="en-GB" sz="1600" dirty="0" err="1">
                <a:solidFill>
                  <a:schemeClr val="tx1"/>
                </a:solidFill>
                <a:effectLst/>
                <a:latin typeface="Century" panose="02040604050505020304" pitchFamily="18" charset="0"/>
                <a:ea typeface="Arial" panose="020B0604020202020204" pitchFamily="34" charset="0"/>
              </a:rPr>
              <a:t>Eg.</a:t>
            </a:r>
            <a:r>
              <a:rPr lang="en-GB" sz="1600" dirty="0">
                <a:solidFill>
                  <a:schemeClr val="tx1"/>
                </a:solidFill>
                <a:effectLst/>
                <a:latin typeface="Century" panose="02040604050505020304" pitchFamily="18" charset="0"/>
                <a:ea typeface="Arial" panose="020B0604020202020204" pitchFamily="34" charset="0"/>
              </a:rPr>
              <a:t> Mr David waved Hello to you</a:t>
            </a:r>
          </a:p>
        </p:txBody>
      </p:sp>
    </p:spTree>
    <p:extLst>
      <p:ext uri="{BB962C8B-B14F-4D97-AF65-F5344CB8AC3E}">
        <p14:creationId xmlns:p14="http://schemas.microsoft.com/office/powerpoint/2010/main" val="407888129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F363A0-0929-44DA-B6E6-EE0CBF672ACD}"/>
              </a:ext>
            </a:extLst>
          </p:cNvPr>
          <p:cNvSpPr txBox="1"/>
          <p:nvPr/>
        </p:nvSpPr>
        <p:spPr>
          <a:xfrm>
            <a:off x="317292" y="712102"/>
            <a:ext cx="11557416" cy="5433795"/>
          </a:xfrm>
          <a:prstGeom prst="rect">
            <a:avLst/>
          </a:prstGeom>
          <a:noFill/>
        </p:spPr>
        <p:txBody>
          <a:bodyPr wrap="square">
            <a:spAutoFit/>
          </a:bodyPr>
          <a:lstStyle/>
          <a:p>
            <a:pPr indent="0" algn="ctr" hangingPunct="0">
              <a:lnSpc>
                <a:spcPct val="115000"/>
              </a:lnSpc>
              <a:spcBef>
                <a:spcPts val="1600"/>
              </a:spcBef>
              <a:buNone/>
            </a:pPr>
            <a:r>
              <a:rPr lang="en-US" sz="2400" b="1" dirty="0">
                <a:solidFill>
                  <a:schemeClr val="accent1"/>
                </a:solidFill>
                <a:latin typeface="Century" panose="02040604050505020304" pitchFamily="18" charset="0"/>
                <a:ea typeface="+mj-ea"/>
                <a:cs typeface="+mj-cs"/>
              </a:rPr>
              <a:t>PROBLEM STATEMENT &amp; EXPECTATIONS – VIRTUAL ASSIST CONTD.</a:t>
            </a:r>
            <a:endParaRPr lang="en-GB" sz="2400" b="1" dirty="0">
              <a:solidFill>
                <a:schemeClr val="accent1"/>
              </a:solidFill>
              <a:latin typeface="Century" panose="02040604050505020304" pitchFamily="18" charset="0"/>
              <a:ea typeface="+mj-ea"/>
              <a:cs typeface="+mj-cs"/>
            </a:endParaRPr>
          </a:p>
          <a:p>
            <a:pPr marL="0" marR="0" lvl="0" indent="0">
              <a:lnSpc>
                <a:spcPct val="115000"/>
              </a:lnSpc>
              <a:spcBef>
                <a:spcPts val="0"/>
              </a:spcBef>
              <a:spcAft>
                <a:spcPts val="0"/>
              </a:spcAft>
              <a:buNone/>
            </a:pPr>
            <a:endParaRPr lang="en-GB" sz="1500" b="1" dirty="0">
              <a:solidFill>
                <a:schemeClr val="tx1"/>
              </a:solidFill>
              <a:latin typeface="Century" panose="02040604050505020304" pitchFamily="18" charset="0"/>
            </a:endParaRPr>
          </a:p>
          <a:p>
            <a:pPr marL="0" marR="0" lvl="0" indent="0">
              <a:lnSpc>
                <a:spcPct val="115000"/>
              </a:lnSpc>
              <a:spcBef>
                <a:spcPts val="0"/>
              </a:spcBef>
              <a:spcAft>
                <a:spcPts val="0"/>
              </a:spcAft>
              <a:buNone/>
            </a:pPr>
            <a:r>
              <a:rPr lang="en-GB" sz="1500" b="1" dirty="0">
                <a:solidFill>
                  <a:schemeClr val="tx1"/>
                </a:solidFill>
                <a:latin typeface="Century" panose="02040604050505020304" pitchFamily="18" charset="0"/>
              </a:rPr>
              <a:t>References</a:t>
            </a:r>
          </a:p>
          <a:p>
            <a:pPr>
              <a:spcBef>
                <a:spcPts val="0"/>
              </a:spcBef>
              <a:spcAft>
                <a:spcPts val="0"/>
              </a:spcAft>
            </a:pPr>
            <a:endParaRPr lang="en-US" sz="1500" dirty="0">
              <a:effectLst/>
              <a:latin typeface="Century" panose="02040604050505020304" pitchFamily="18" charset="0"/>
            </a:endParaRPr>
          </a:p>
          <a:p>
            <a:pPr marL="742950" marR="0" lvl="1" indent="-285750">
              <a:spcBef>
                <a:spcPts val="0"/>
              </a:spcBef>
              <a:spcAft>
                <a:spcPts val="0"/>
              </a:spcAft>
              <a:buFont typeface="+mj-lt"/>
              <a:buAutoNum type="alphaLcPeriod"/>
            </a:pPr>
            <a:r>
              <a:rPr lang="en-US" sz="1500" dirty="0">
                <a:effectLst/>
                <a:latin typeface="Century" panose="02040604050505020304" pitchFamily="18" charset="0"/>
                <a:ea typeface="Times New Roman" panose="02020603050405020304" pitchFamily="18" charset="0"/>
              </a:rPr>
              <a:t>Datasets</a:t>
            </a:r>
            <a:endParaRPr lang="en-US" sz="1500" dirty="0">
              <a:effectLst/>
              <a:latin typeface="Century" panose="02040604050505020304" pitchFamily="18" charset="0"/>
              <a:ea typeface="Calibri" panose="020F0502020204030204" pitchFamily="34" charset="0"/>
            </a:endParaRPr>
          </a:p>
          <a:p>
            <a:pPr marL="1143000" marR="0" lvl="2" indent="-228600">
              <a:spcBef>
                <a:spcPts val="0"/>
              </a:spcBef>
              <a:spcAft>
                <a:spcPts val="0"/>
              </a:spcAft>
              <a:buFont typeface="+mj-lt"/>
              <a:buAutoNum type="romanLcPeriod"/>
            </a:pPr>
            <a:r>
              <a:rPr lang="en-US" sz="1500" dirty="0">
                <a:effectLst/>
                <a:latin typeface="Century" panose="02040604050505020304" pitchFamily="18" charset="0"/>
                <a:ea typeface="Calibri" panose="020F0502020204030204" pitchFamily="34" charset="0"/>
              </a:rPr>
              <a:t>India Driving Dataset </a:t>
            </a:r>
            <a:r>
              <a:rPr lang="en-US" sz="1500" u="sng" dirty="0">
                <a:solidFill>
                  <a:srgbClr val="0563C1"/>
                </a:solidFill>
                <a:effectLst/>
                <a:latin typeface="Century" panose="02040604050505020304" pitchFamily="18" charset="0"/>
                <a:ea typeface="Calibri" panose="020F0502020204030204" pitchFamily="34" charset="0"/>
                <a:hlinkClick r:id="rId2"/>
              </a:rPr>
              <a:t>https://idd.insaan.iiit.ac.in/dataset/details/</a:t>
            </a:r>
            <a:endParaRPr lang="en-US" sz="1500" u="sng" dirty="0">
              <a:solidFill>
                <a:srgbClr val="0563C1"/>
              </a:solidFill>
              <a:effectLst/>
              <a:latin typeface="Century" panose="02040604050505020304" pitchFamily="18" charset="0"/>
              <a:ea typeface="Calibri" panose="020F0502020204030204" pitchFamily="34" charset="0"/>
            </a:endParaRPr>
          </a:p>
          <a:p>
            <a:pPr marL="1143000" marR="0" lvl="2" indent="-228600">
              <a:spcBef>
                <a:spcPts val="0"/>
              </a:spcBef>
              <a:spcAft>
                <a:spcPts val="0"/>
              </a:spcAft>
              <a:buFont typeface="+mj-lt"/>
              <a:buAutoNum type="romanLcPeriod"/>
            </a:pPr>
            <a:endParaRPr lang="en-US" sz="1500" dirty="0">
              <a:effectLst/>
              <a:latin typeface="Century" panose="02040604050505020304" pitchFamily="18" charset="0"/>
              <a:ea typeface="Calibri" panose="020F0502020204030204" pitchFamily="34" charset="0"/>
            </a:endParaRPr>
          </a:p>
          <a:p>
            <a:pPr marL="1143000" marR="0" lvl="2" indent="-228600">
              <a:spcBef>
                <a:spcPts val="0"/>
              </a:spcBef>
              <a:spcAft>
                <a:spcPts val="0"/>
              </a:spcAft>
              <a:buFont typeface="+mj-lt"/>
              <a:buAutoNum type="romanLcPeriod"/>
            </a:pPr>
            <a:r>
              <a:rPr lang="en-US" sz="1500" dirty="0">
                <a:effectLst/>
                <a:latin typeface="Century" panose="02040604050505020304" pitchFamily="18" charset="0"/>
                <a:ea typeface="Calibri" panose="020F0502020204030204" pitchFamily="34" charset="0"/>
              </a:rPr>
              <a:t>Traffic Signs </a:t>
            </a:r>
            <a:r>
              <a:rPr lang="en-US" sz="1500" u="sng" dirty="0">
                <a:solidFill>
                  <a:srgbClr val="0563C1"/>
                </a:solidFill>
                <a:effectLst/>
                <a:latin typeface="Century" panose="02040604050505020304" pitchFamily="18" charset="0"/>
                <a:ea typeface="Calibri" panose="020F0502020204030204" pitchFamily="34" charset="0"/>
                <a:hlinkClick r:id="rId3"/>
              </a:rPr>
              <a:t>https://www.transport.telangana.gov.in/html/pdf/road-signs-english.pdf</a:t>
            </a:r>
            <a:endParaRPr lang="en-US" sz="1500" u="sng" dirty="0">
              <a:solidFill>
                <a:srgbClr val="0563C1"/>
              </a:solidFill>
              <a:effectLst/>
              <a:latin typeface="Century" panose="02040604050505020304" pitchFamily="18" charset="0"/>
              <a:ea typeface="Calibri" panose="020F0502020204030204" pitchFamily="34" charset="0"/>
            </a:endParaRPr>
          </a:p>
          <a:p>
            <a:pPr marL="1143000" marR="0" lvl="2" indent="-228600">
              <a:spcBef>
                <a:spcPts val="0"/>
              </a:spcBef>
              <a:spcAft>
                <a:spcPts val="0"/>
              </a:spcAft>
              <a:buFont typeface="+mj-lt"/>
              <a:buAutoNum type="romanLcPeriod"/>
            </a:pPr>
            <a:endParaRPr lang="en-US" sz="1500" dirty="0">
              <a:effectLst/>
              <a:latin typeface="Century" panose="02040604050505020304" pitchFamily="18" charset="0"/>
              <a:ea typeface="Calibri" panose="020F0502020204030204" pitchFamily="34" charset="0"/>
            </a:endParaRPr>
          </a:p>
          <a:p>
            <a:pPr marL="1143000" marR="0" lvl="2" indent="-228600">
              <a:spcBef>
                <a:spcPts val="0"/>
              </a:spcBef>
              <a:spcAft>
                <a:spcPts val="0"/>
              </a:spcAft>
              <a:buFont typeface="+mj-lt"/>
              <a:buAutoNum type="romanLcPeriod"/>
            </a:pPr>
            <a:r>
              <a:rPr lang="en-US" sz="1500" dirty="0">
                <a:effectLst/>
                <a:latin typeface="Century" panose="02040604050505020304" pitchFamily="18" charset="0"/>
                <a:ea typeface="Calibri" panose="020F0502020204030204" pitchFamily="34" charset="0"/>
              </a:rPr>
              <a:t>MS COCO </a:t>
            </a:r>
            <a:r>
              <a:rPr lang="en-US" sz="1500" u="sng" dirty="0">
                <a:solidFill>
                  <a:srgbClr val="0563C1"/>
                </a:solidFill>
                <a:effectLst/>
                <a:latin typeface="Century" panose="02040604050505020304" pitchFamily="18" charset="0"/>
                <a:ea typeface="Calibri" panose="020F0502020204030204" pitchFamily="34" charset="0"/>
                <a:hlinkClick r:id="rId4"/>
              </a:rPr>
              <a:t>https://cocodataset.org/</a:t>
            </a:r>
            <a:endParaRPr lang="en-US" sz="1500" u="sng" dirty="0">
              <a:solidFill>
                <a:srgbClr val="0563C1"/>
              </a:solidFill>
              <a:effectLst/>
              <a:latin typeface="Century" panose="02040604050505020304" pitchFamily="18" charset="0"/>
              <a:ea typeface="Calibri" panose="020F0502020204030204" pitchFamily="34" charset="0"/>
            </a:endParaRPr>
          </a:p>
          <a:p>
            <a:pPr marL="1143000" marR="0" lvl="2" indent="-228600">
              <a:spcBef>
                <a:spcPts val="0"/>
              </a:spcBef>
              <a:spcAft>
                <a:spcPts val="0"/>
              </a:spcAft>
              <a:buFont typeface="+mj-lt"/>
              <a:buAutoNum type="romanLcPeriod"/>
            </a:pPr>
            <a:endParaRPr lang="en-US" sz="1500" dirty="0">
              <a:effectLst/>
              <a:latin typeface="Century" panose="02040604050505020304" pitchFamily="18" charset="0"/>
              <a:ea typeface="Calibri" panose="020F0502020204030204" pitchFamily="34" charset="0"/>
            </a:endParaRPr>
          </a:p>
          <a:p>
            <a:pPr marL="742950" marR="0" lvl="1" indent="-285750">
              <a:spcBef>
                <a:spcPts val="0"/>
              </a:spcBef>
              <a:spcAft>
                <a:spcPts val="0"/>
              </a:spcAft>
              <a:buFont typeface="+mj-lt"/>
              <a:buAutoNum type="alphaLcPeriod"/>
            </a:pPr>
            <a:r>
              <a:rPr lang="en-US" sz="1500" dirty="0">
                <a:effectLst/>
                <a:latin typeface="Century" panose="02040604050505020304" pitchFamily="18" charset="0"/>
                <a:ea typeface="Times New Roman" panose="02020603050405020304" pitchFamily="18" charset="0"/>
              </a:rPr>
              <a:t>References</a:t>
            </a:r>
            <a:endParaRPr lang="en-US" sz="1500" dirty="0">
              <a:effectLst/>
              <a:latin typeface="Century" panose="02040604050505020304" pitchFamily="18" charset="0"/>
              <a:ea typeface="Calibri" panose="020F0502020204030204" pitchFamily="34" charset="0"/>
            </a:endParaRPr>
          </a:p>
          <a:p>
            <a:pPr marL="1143000" marR="0" lvl="2" indent="-228600">
              <a:spcBef>
                <a:spcPts val="0"/>
              </a:spcBef>
              <a:spcAft>
                <a:spcPts val="0"/>
              </a:spcAft>
              <a:buFont typeface="+mj-lt"/>
              <a:buAutoNum type="romanLcPeriod"/>
            </a:pPr>
            <a:r>
              <a:rPr lang="en-US" sz="1500" dirty="0">
                <a:effectLst/>
                <a:latin typeface="Century" panose="02040604050505020304" pitchFamily="18" charset="0"/>
                <a:ea typeface="Calibri" panose="020F0502020204030204" pitchFamily="34" charset="0"/>
              </a:rPr>
              <a:t>Deep Learning on Android </a:t>
            </a:r>
            <a:r>
              <a:rPr lang="en-US" sz="1500" u="sng" dirty="0">
                <a:solidFill>
                  <a:srgbClr val="0563C1"/>
                </a:solidFill>
                <a:effectLst/>
                <a:latin typeface="Century" panose="02040604050505020304" pitchFamily="18" charset="0"/>
                <a:ea typeface="Calibri" panose="020F0502020204030204" pitchFamily="34" charset="0"/>
                <a:hlinkClick r:id="rId5"/>
              </a:rPr>
              <a:t>https://www.tensorflow.org/lite/guide/android</a:t>
            </a:r>
            <a:endParaRPr lang="en-US" sz="1500" u="sng" dirty="0">
              <a:solidFill>
                <a:srgbClr val="0563C1"/>
              </a:solidFill>
              <a:effectLst/>
              <a:latin typeface="Century" panose="02040604050505020304" pitchFamily="18" charset="0"/>
              <a:ea typeface="Calibri" panose="020F0502020204030204" pitchFamily="34" charset="0"/>
            </a:endParaRPr>
          </a:p>
          <a:p>
            <a:pPr marL="1143000" marR="0" lvl="2" indent="-228600">
              <a:spcBef>
                <a:spcPts val="0"/>
              </a:spcBef>
              <a:spcAft>
                <a:spcPts val="0"/>
              </a:spcAft>
              <a:buFont typeface="+mj-lt"/>
              <a:buAutoNum type="romanLcPeriod"/>
            </a:pPr>
            <a:endParaRPr lang="en-US" sz="1500" dirty="0">
              <a:effectLst/>
              <a:latin typeface="Century" panose="02040604050505020304" pitchFamily="18" charset="0"/>
              <a:ea typeface="Calibri" panose="020F0502020204030204" pitchFamily="34" charset="0"/>
            </a:endParaRPr>
          </a:p>
          <a:p>
            <a:pPr marL="1143000" marR="0" lvl="2" indent="-228600">
              <a:spcBef>
                <a:spcPts val="0"/>
              </a:spcBef>
              <a:spcAft>
                <a:spcPts val="0"/>
              </a:spcAft>
              <a:buFont typeface="+mj-lt"/>
              <a:buAutoNum type="romanLcPeriod"/>
            </a:pPr>
            <a:r>
              <a:rPr lang="en-US" sz="1500" dirty="0">
                <a:effectLst/>
                <a:latin typeface="Century" panose="02040604050505020304" pitchFamily="18" charset="0"/>
                <a:ea typeface="Calibri" panose="020F0502020204030204" pitchFamily="34" charset="0"/>
              </a:rPr>
              <a:t>Audio Recognition </a:t>
            </a:r>
            <a:r>
              <a:rPr lang="en-US" sz="1500" u="sng" dirty="0">
                <a:solidFill>
                  <a:srgbClr val="0563C1"/>
                </a:solidFill>
                <a:effectLst/>
                <a:latin typeface="Century" panose="02040604050505020304" pitchFamily="18" charset="0"/>
                <a:ea typeface="Calibri" panose="020F0502020204030204" pitchFamily="34" charset="0"/>
                <a:hlinkClick r:id="rId6"/>
              </a:rPr>
              <a:t>https://www.tensorflow.org/tutorials/audio/simple_audio</a:t>
            </a:r>
            <a:endParaRPr lang="en-US" sz="1500" u="sng" dirty="0">
              <a:solidFill>
                <a:srgbClr val="0563C1"/>
              </a:solidFill>
              <a:effectLst/>
              <a:latin typeface="Century" panose="02040604050505020304" pitchFamily="18" charset="0"/>
              <a:ea typeface="Calibri" panose="020F0502020204030204" pitchFamily="34" charset="0"/>
            </a:endParaRPr>
          </a:p>
          <a:p>
            <a:pPr marL="1143000" marR="0" lvl="2" indent="-228600">
              <a:spcBef>
                <a:spcPts val="0"/>
              </a:spcBef>
              <a:spcAft>
                <a:spcPts val="0"/>
              </a:spcAft>
              <a:buFont typeface="+mj-lt"/>
              <a:buAutoNum type="romanLcPeriod"/>
            </a:pPr>
            <a:endParaRPr lang="en-US" sz="1500" dirty="0">
              <a:effectLst/>
              <a:latin typeface="Century" panose="02040604050505020304" pitchFamily="18" charset="0"/>
              <a:ea typeface="Calibri" panose="020F0502020204030204" pitchFamily="34" charset="0"/>
            </a:endParaRPr>
          </a:p>
          <a:p>
            <a:pPr marL="1143000" marR="0" lvl="2" indent="-228600">
              <a:spcBef>
                <a:spcPts val="0"/>
              </a:spcBef>
              <a:spcAft>
                <a:spcPts val="0"/>
              </a:spcAft>
              <a:buFont typeface="+mj-lt"/>
              <a:buAutoNum type="romanLcPeriod"/>
            </a:pPr>
            <a:r>
              <a:rPr lang="en-US" sz="1500" dirty="0">
                <a:effectLst/>
                <a:latin typeface="Century" panose="02040604050505020304" pitchFamily="18" charset="0"/>
                <a:ea typeface="Calibri" panose="020F0502020204030204" pitchFamily="34" charset="0"/>
              </a:rPr>
              <a:t>Sound Classification </a:t>
            </a:r>
            <a:r>
              <a:rPr lang="en-US" sz="1500" u="sng" dirty="0">
                <a:solidFill>
                  <a:srgbClr val="0563C1"/>
                </a:solidFill>
                <a:effectLst/>
                <a:latin typeface="Century" panose="02040604050505020304" pitchFamily="18" charset="0"/>
                <a:ea typeface="Calibri" panose="020F0502020204030204" pitchFamily="34" charset="0"/>
                <a:hlinkClick r:id="rId7"/>
              </a:rPr>
              <a:t>https://mikesmales.medium.com/sound-classification-using-deep-learning-8bc2aa1990b7</a:t>
            </a:r>
            <a:endParaRPr lang="en-US" sz="1500" u="sng" dirty="0">
              <a:solidFill>
                <a:srgbClr val="0563C1"/>
              </a:solidFill>
              <a:effectLst/>
              <a:latin typeface="Century" panose="02040604050505020304" pitchFamily="18" charset="0"/>
              <a:ea typeface="Calibri" panose="020F0502020204030204" pitchFamily="34" charset="0"/>
            </a:endParaRPr>
          </a:p>
          <a:p>
            <a:pPr marL="1143000" marR="0" lvl="2" indent="-228600">
              <a:spcBef>
                <a:spcPts val="0"/>
              </a:spcBef>
              <a:spcAft>
                <a:spcPts val="0"/>
              </a:spcAft>
              <a:buFont typeface="+mj-lt"/>
              <a:buAutoNum type="romanLcPeriod"/>
            </a:pPr>
            <a:endParaRPr lang="en-US" sz="1500" dirty="0">
              <a:effectLst/>
              <a:latin typeface="Century" panose="02040604050505020304" pitchFamily="18" charset="0"/>
              <a:ea typeface="Calibri" panose="020F0502020204030204" pitchFamily="34" charset="0"/>
            </a:endParaRPr>
          </a:p>
          <a:p>
            <a:pPr marL="1143000" marR="0" lvl="2" indent="-228600">
              <a:spcBef>
                <a:spcPts val="0"/>
              </a:spcBef>
              <a:spcAft>
                <a:spcPts val="0"/>
              </a:spcAft>
              <a:buFont typeface="+mj-lt"/>
              <a:buAutoNum type="romanLcPeriod"/>
            </a:pPr>
            <a:r>
              <a:rPr lang="en-US" sz="1500" dirty="0">
                <a:effectLst/>
                <a:latin typeface="Century" panose="02040604050505020304" pitchFamily="18" charset="0"/>
                <a:ea typeface="Calibri" panose="020F0502020204030204" pitchFamily="34" charset="0"/>
              </a:rPr>
              <a:t>Google </a:t>
            </a:r>
            <a:r>
              <a:rPr lang="en-US" sz="1500" dirty="0" err="1">
                <a:effectLst/>
                <a:latin typeface="Century" panose="02040604050505020304" pitchFamily="18" charset="0"/>
                <a:ea typeface="Calibri" panose="020F0502020204030204" pitchFamily="34" charset="0"/>
              </a:rPr>
              <a:t>Colab</a:t>
            </a:r>
            <a:r>
              <a:rPr lang="en-US" sz="1500" dirty="0">
                <a:effectLst/>
                <a:latin typeface="Century" panose="02040604050505020304" pitchFamily="18" charset="0"/>
                <a:ea typeface="Calibri" panose="020F0502020204030204" pitchFamily="34" charset="0"/>
              </a:rPr>
              <a:t> </a:t>
            </a:r>
            <a:r>
              <a:rPr lang="en-US" sz="1500" u="sng" dirty="0">
                <a:solidFill>
                  <a:srgbClr val="0563C1"/>
                </a:solidFill>
                <a:effectLst/>
                <a:latin typeface="Century" panose="02040604050505020304" pitchFamily="18" charset="0"/>
                <a:ea typeface="Calibri" panose="020F0502020204030204" pitchFamily="34" charset="0"/>
                <a:hlinkClick r:id="rId8"/>
              </a:rPr>
              <a:t>https://colab.research.google.com/</a:t>
            </a:r>
            <a:r>
              <a:rPr lang="en-IN" sz="1500" dirty="0">
                <a:effectLst/>
                <a:latin typeface="Century" panose="02040604050505020304" pitchFamily="18" charset="0"/>
                <a:ea typeface="Calibri" panose="020F0502020204030204" pitchFamily="34" charset="0"/>
              </a:rPr>
              <a:t> (How to run server on Google </a:t>
            </a:r>
            <a:r>
              <a:rPr lang="en-IN" sz="1500" dirty="0" err="1">
                <a:effectLst/>
                <a:latin typeface="Century" panose="02040604050505020304" pitchFamily="18" charset="0"/>
                <a:ea typeface="Calibri" panose="020F0502020204030204" pitchFamily="34" charset="0"/>
              </a:rPr>
              <a:t>Colab</a:t>
            </a:r>
            <a:r>
              <a:rPr lang="en-IN" sz="1500" dirty="0">
                <a:effectLst/>
                <a:latin typeface="Century" panose="02040604050505020304" pitchFamily="18" charset="0"/>
                <a:ea typeface="Calibri" panose="020F0502020204030204" pitchFamily="34" charset="0"/>
              </a:rPr>
              <a:t> </a:t>
            </a:r>
            <a:r>
              <a:rPr lang="en-IN" sz="1500" u="sng" dirty="0">
                <a:solidFill>
                  <a:srgbClr val="0563C1"/>
                </a:solidFill>
                <a:effectLst/>
                <a:latin typeface="Century" panose="02040604050505020304" pitchFamily="18" charset="0"/>
                <a:ea typeface="Calibri" panose="020F0502020204030204" pitchFamily="34" charset="0"/>
                <a:hlinkClick r:id="rId9"/>
              </a:rPr>
              <a:t>https://stackoverflow.com/questions/63833593/how-to-run-fastapi-uvicorn-in-google-colab</a:t>
            </a:r>
            <a:r>
              <a:rPr lang="en-IN" sz="1500" dirty="0">
                <a:effectLst/>
                <a:latin typeface="Century" panose="02040604050505020304" pitchFamily="18" charset="0"/>
                <a:ea typeface="Calibri" panose="020F0502020204030204" pitchFamily="34" charset="0"/>
              </a:rPr>
              <a:t>, </a:t>
            </a:r>
            <a:r>
              <a:rPr lang="en-IN" sz="1500" u="sng" dirty="0">
                <a:solidFill>
                  <a:srgbClr val="0563C1"/>
                </a:solidFill>
                <a:effectLst/>
                <a:latin typeface="Century" panose="02040604050505020304" pitchFamily="18" charset="0"/>
                <a:ea typeface="Calibri" panose="020F0502020204030204" pitchFamily="34" charset="0"/>
                <a:hlinkClick r:id="rId10"/>
              </a:rPr>
              <a:t>https://www.geeksforgeeks.org/how-to-run-flask-app-on-google-colab/</a:t>
            </a:r>
            <a:r>
              <a:rPr lang="en-IN" sz="1500" dirty="0">
                <a:effectLst/>
                <a:latin typeface="Century" panose="02040604050505020304" pitchFamily="18" charset="0"/>
                <a:ea typeface="Calibri" panose="020F0502020204030204" pitchFamily="34" charset="0"/>
              </a:rPr>
              <a:t> , </a:t>
            </a:r>
            <a:r>
              <a:rPr lang="en-IN" sz="1500" u="sng" dirty="0">
                <a:solidFill>
                  <a:srgbClr val="0563C1"/>
                </a:solidFill>
                <a:effectLst/>
                <a:latin typeface="Century" panose="02040604050505020304" pitchFamily="18" charset="0"/>
                <a:ea typeface="Calibri" panose="020F0502020204030204" pitchFamily="34" charset="0"/>
                <a:hlinkClick r:id="rId11"/>
              </a:rPr>
              <a:t>https://medium.com/@kshitijvijay271199/flask-on-google-colab-f6525986797b</a:t>
            </a:r>
            <a:r>
              <a:rPr lang="en-IN" sz="1500" dirty="0">
                <a:effectLst/>
                <a:latin typeface="Century" panose="02040604050505020304" pitchFamily="18" charset="0"/>
                <a:ea typeface="Calibri" panose="020F0502020204030204" pitchFamily="34" charset="0"/>
              </a:rPr>
              <a:t>  )</a:t>
            </a:r>
            <a:endParaRPr lang="en-US" sz="1500" dirty="0">
              <a:effectLst/>
              <a:latin typeface="Century" panose="02040604050505020304" pitchFamily="18" charset="0"/>
              <a:ea typeface="Calibri" panose="020F0502020204030204" pitchFamily="34" charset="0"/>
            </a:endParaRPr>
          </a:p>
        </p:txBody>
      </p:sp>
    </p:spTree>
    <p:extLst>
      <p:ext uri="{BB962C8B-B14F-4D97-AF65-F5344CB8AC3E}">
        <p14:creationId xmlns:p14="http://schemas.microsoft.com/office/powerpoint/2010/main" val="367319215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DAF1457-34D6-49AD-B35E-044D30B4F70A}"/>
              </a:ext>
            </a:extLst>
          </p:cNvPr>
          <p:cNvSpPr txBox="1"/>
          <p:nvPr/>
        </p:nvSpPr>
        <p:spPr>
          <a:xfrm>
            <a:off x="1781321" y="2736179"/>
            <a:ext cx="8629358" cy="1403231"/>
          </a:xfrm>
          <a:prstGeom prst="rect">
            <a:avLst/>
          </a:prstGeom>
        </p:spPr>
        <p:txBody>
          <a:bodyPr vert="horz" lIns="91440" tIns="45720" rIns="91440" bIns="45720" rtlCol="0" anchor="ctr">
            <a:noAutofit/>
          </a:bodyPr>
          <a:lstStyle/>
          <a:p>
            <a:pPr algn="ctr">
              <a:lnSpc>
                <a:spcPct val="90000"/>
              </a:lnSpc>
              <a:spcBef>
                <a:spcPct val="0"/>
              </a:spcBef>
              <a:spcAft>
                <a:spcPts val="600"/>
              </a:spcAft>
            </a:pPr>
            <a:r>
              <a:rPr lang="en-US" sz="3200" b="1" kern="1200" dirty="0">
                <a:solidFill>
                  <a:schemeClr val="accent1"/>
                </a:solidFill>
                <a:latin typeface="Century" panose="02040604050505020304" pitchFamily="18" charset="0"/>
                <a:ea typeface="+mj-ea"/>
                <a:cs typeface="+mj-cs"/>
              </a:rPr>
              <a:t>LET THE CODING BE</a:t>
            </a:r>
            <a:r>
              <a:rPr lang="en-US" sz="3200" b="1" dirty="0">
                <a:solidFill>
                  <a:schemeClr val="accent1"/>
                </a:solidFill>
                <a:latin typeface="Century" panose="02040604050505020304" pitchFamily="18" charset="0"/>
                <a:ea typeface="+mj-ea"/>
                <a:cs typeface="+mj-cs"/>
              </a:rPr>
              <a:t>GIN!</a:t>
            </a:r>
            <a:endParaRPr lang="en-US" sz="3200" b="1" kern="1200" dirty="0">
              <a:solidFill>
                <a:schemeClr val="accent1"/>
              </a:solidFill>
              <a:latin typeface="Century" panose="02040604050505020304" pitchFamily="18" charset="0"/>
              <a:ea typeface="+mj-ea"/>
              <a:cs typeface="+mj-cs"/>
            </a:endParaRPr>
          </a:p>
        </p:txBody>
      </p:sp>
      <p:sp>
        <p:nvSpPr>
          <p:cNvPr id="8" name="Slide Number Placeholder 7">
            <a:extLst>
              <a:ext uri="{FF2B5EF4-FFF2-40B4-BE49-F238E27FC236}">
                <a16:creationId xmlns:a16="http://schemas.microsoft.com/office/drawing/2014/main" id="{9BD3D665-57BB-4761-8857-2D952002636B}"/>
              </a:ext>
            </a:extLst>
          </p:cNvPr>
          <p:cNvSpPr>
            <a:spLocks noGrp="1"/>
          </p:cNvSpPr>
          <p:nvPr>
            <p:ph type="sldNum" sz="quarter" idx="2"/>
          </p:nvPr>
        </p:nvSpPr>
        <p:spPr>
          <a:xfrm>
            <a:off x="8610600" y="6356350"/>
            <a:ext cx="2743200" cy="365125"/>
          </a:xfrm>
        </p:spPr>
        <p:txBody>
          <a:bodyPr vert="horz" lIns="91440" tIns="45720" rIns="91440" bIns="45720" rtlCol="0" anchor="ctr">
            <a:normAutofit/>
          </a:bodyPr>
          <a:lstStyle/>
          <a:p>
            <a:pPr>
              <a:spcAft>
                <a:spcPts val="600"/>
              </a:spcAft>
            </a:pPr>
            <a:fld id="{86CB4B4D-7CA3-9044-876B-883B54F8677D}" type="slidenum">
              <a:rPr lang="en-US" smtClean="0"/>
              <a:pPr>
                <a:spcAft>
                  <a:spcPts val="600"/>
                </a:spcAft>
              </a:pPr>
              <a:t>19</a:t>
            </a:fld>
            <a:endParaRPr lang="en-US"/>
          </a:p>
        </p:txBody>
      </p:sp>
      <p:sp>
        <p:nvSpPr>
          <p:cNvPr id="6" name="Rectangle 5">
            <a:extLst>
              <a:ext uri="{FF2B5EF4-FFF2-40B4-BE49-F238E27FC236}">
                <a16:creationId xmlns:a16="http://schemas.microsoft.com/office/drawing/2014/main" id="{7A21C939-7277-4B17-8670-3253DCFF8721}"/>
              </a:ext>
            </a:extLst>
          </p:cNvPr>
          <p:cNvSpPr txBox="1"/>
          <p:nvPr/>
        </p:nvSpPr>
        <p:spPr>
          <a:xfrm>
            <a:off x="2474258" y="1273653"/>
            <a:ext cx="7243484" cy="553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0" algn="ctr" hangingPunct="0">
              <a:lnSpc>
                <a:spcPts val="3600"/>
              </a:lnSpc>
              <a:spcBef>
                <a:spcPts val="800"/>
              </a:spcBef>
              <a:defRPr sz="3400" b="1">
                <a:solidFill>
                  <a:srgbClr val="FFFFFF"/>
                </a:solidFill>
                <a:latin typeface="Arial"/>
                <a:ea typeface="Arial"/>
                <a:cs typeface="Arial"/>
                <a:sym typeface="Arial"/>
              </a:defRPr>
            </a:pPr>
            <a:endParaRPr lang="en-US" sz="3600" b="1" kern="0">
              <a:solidFill>
                <a:srgbClr val="FFFFFF"/>
              </a:solidFill>
              <a:latin typeface="Arial"/>
              <a:cs typeface="Arial"/>
              <a:sym typeface="Arial"/>
            </a:endParaRPr>
          </a:p>
        </p:txBody>
      </p:sp>
      <p:pic>
        <p:nvPicPr>
          <p:cNvPr id="5" name="Picture 4">
            <a:extLst>
              <a:ext uri="{FF2B5EF4-FFF2-40B4-BE49-F238E27FC236}">
                <a16:creationId xmlns:a16="http://schemas.microsoft.com/office/drawing/2014/main" id="{43E7F2FB-2BF7-49E9-AA03-F7C16348DCA8}"/>
              </a:ext>
            </a:extLst>
          </p:cNvPr>
          <p:cNvPicPr>
            <a:picLocks noChangeAspect="1"/>
          </p:cNvPicPr>
          <p:nvPr/>
        </p:nvPicPr>
        <p:blipFill>
          <a:blip r:embed="rId3"/>
          <a:stretch>
            <a:fillRect/>
          </a:stretch>
        </p:blipFill>
        <p:spPr>
          <a:xfrm>
            <a:off x="9982200" y="219129"/>
            <a:ext cx="2004483" cy="711591"/>
          </a:xfrm>
          <a:prstGeom prst="rect">
            <a:avLst/>
          </a:prstGeom>
        </p:spPr>
      </p:pic>
      <p:sp>
        <p:nvSpPr>
          <p:cNvPr id="7" name="Title 1">
            <a:extLst>
              <a:ext uri="{FF2B5EF4-FFF2-40B4-BE49-F238E27FC236}">
                <a16:creationId xmlns:a16="http://schemas.microsoft.com/office/drawing/2014/main" id="{A0FC49E5-3549-4DD0-BAD8-44F999EB9178}"/>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pic>
        <p:nvPicPr>
          <p:cNvPr id="11" name="Graphic 10" descr="Balloons">
            <a:extLst>
              <a:ext uri="{FF2B5EF4-FFF2-40B4-BE49-F238E27FC236}">
                <a16:creationId xmlns:a16="http://schemas.microsoft.com/office/drawing/2014/main" id="{C3645817-1B30-4285-A336-F64048C2E0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1" y="864853"/>
            <a:ext cx="1245432" cy="1155492"/>
          </a:xfrm>
          <a:prstGeom prst="rect">
            <a:avLst/>
          </a:prstGeom>
        </p:spPr>
      </p:pic>
      <p:pic>
        <p:nvPicPr>
          <p:cNvPr id="12" name="Graphic 11" descr="Balloons">
            <a:extLst>
              <a:ext uri="{FF2B5EF4-FFF2-40B4-BE49-F238E27FC236}">
                <a16:creationId xmlns:a16="http://schemas.microsoft.com/office/drawing/2014/main" id="{4D93819A-B3BE-4785-B1E7-EFAA63FBAE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87963" y="4670134"/>
            <a:ext cx="1245432" cy="1155492"/>
          </a:xfrm>
          <a:prstGeom prst="rect">
            <a:avLst/>
          </a:prstGeom>
        </p:spPr>
      </p:pic>
    </p:spTree>
    <p:extLst>
      <p:ext uri="{BB962C8B-B14F-4D97-AF65-F5344CB8AC3E}">
        <p14:creationId xmlns:p14="http://schemas.microsoft.com/office/powerpoint/2010/main" val="22422112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700"/>
                                        <p:tgtEl>
                                          <p:spTgt spid="11"/>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12"/>
                                        </p:tgtEl>
                                        <p:attrNameLst>
                                          <p:attrName>style.visibility</p:attrName>
                                        </p:attrNameLst>
                                      </p:cBhvr>
                                      <p:to>
                                        <p:strVal val="visible"/>
                                      </p:to>
                                    </p:set>
                                    <p:animEffect transition="in" filter="fade">
                                      <p:cBhvr>
                                        <p:cTn id="10" dur="7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4537A21-48FE-4EF1-8247-68BAD663A533}"/>
              </a:ext>
            </a:extLst>
          </p:cNvPr>
          <p:cNvSpPr/>
          <p:nvPr/>
        </p:nvSpPr>
        <p:spPr>
          <a:xfrm>
            <a:off x="500327" y="-3073"/>
            <a:ext cx="3237875"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02B5256-DCFA-4C02-9FE0-DEBBDEBC4B68}"/>
              </a:ext>
            </a:extLst>
          </p:cNvPr>
          <p:cNvPicPr>
            <a:picLocks noChangeAspect="1"/>
          </p:cNvPicPr>
          <p:nvPr/>
        </p:nvPicPr>
        <p:blipFill>
          <a:blip r:embed="rId3"/>
          <a:stretch>
            <a:fillRect/>
          </a:stretch>
        </p:blipFill>
        <p:spPr>
          <a:xfrm>
            <a:off x="4672450" y="2239986"/>
            <a:ext cx="6681350" cy="2371879"/>
          </a:xfrm>
          <a:prstGeom prst="rect">
            <a:avLst/>
          </a:prstGeom>
        </p:spPr>
      </p:pic>
      <p:sp>
        <p:nvSpPr>
          <p:cNvPr id="8" name="Slide Number Placeholder 7">
            <a:extLst>
              <a:ext uri="{FF2B5EF4-FFF2-40B4-BE49-F238E27FC236}">
                <a16:creationId xmlns:a16="http://schemas.microsoft.com/office/drawing/2014/main" id="{9BD3D665-57BB-4761-8857-2D952002636B}"/>
              </a:ext>
            </a:extLst>
          </p:cNvPr>
          <p:cNvSpPr>
            <a:spLocks noGrp="1"/>
          </p:cNvSpPr>
          <p:nvPr>
            <p:ph type="sldNum" sz="quarter" idx="2"/>
          </p:nvPr>
        </p:nvSpPr>
        <p:spPr>
          <a:xfrm>
            <a:off x="8610600" y="6356350"/>
            <a:ext cx="2743200" cy="365125"/>
          </a:xfrm>
        </p:spPr>
        <p:txBody>
          <a:bodyPr vert="horz" lIns="91440" tIns="45720" rIns="91440" bIns="45720" rtlCol="0" anchor="ctr">
            <a:normAutofit/>
          </a:bodyPr>
          <a:lstStyle/>
          <a:p>
            <a:pPr>
              <a:spcAft>
                <a:spcPts val="600"/>
              </a:spcAft>
            </a:pPr>
            <a:fld id="{86CB4B4D-7CA3-9044-876B-883B54F8677D}" type="slidenum">
              <a:rPr lang="en-US"/>
              <a:pPr>
                <a:spcAft>
                  <a:spcPts val="600"/>
                </a:spcAft>
              </a:pPr>
              <a:t>2</a:t>
            </a:fld>
            <a:endParaRPr lang="en-US"/>
          </a:p>
        </p:txBody>
      </p:sp>
      <p:sp>
        <p:nvSpPr>
          <p:cNvPr id="6" name="Rectangle 5">
            <a:extLst>
              <a:ext uri="{FF2B5EF4-FFF2-40B4-BE49-F238E27FC236}">
                <a16:creationId xmlns:a16="http://schemas.microsoft.com/office/drawing/2014/main" id="{7A21C939-7277-4B17-8670-3253DCFF8721}"/>
              </a:ext>
            </a:extLst>
          </p:cNvPr>
          <p:cNvSpPr txBox="1"/>
          <p:nvPr/>
        </p:nvSpPr>
        <p:spPr>
          <a:xfrm>
            <a:off x="2474258" y="1273653"/>
            <a:ext cx="7243484" cy="553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0" algn="ctr" hangingPunct="0">
              <a:lnSpc>
                <a:spcPts val="3600"/>
              </a:lnSpc>
              <a:spcBef>
                <a:spcPts val="800"/>
              </a:spcBef>
              <a:defRPr sz="3400" b="1">
                <a:solidFill>
                  <a:srgbClr val="FFFFFF"/>
                </a:solidFill>
                <a:latin typeface="Arial"/>
                <a:ea typeface="Arial"/>
                <a:cs typeface="Arial"/>
                <a:sym typeface="Arial"/>
              </a:defRPr>
            </a:pPr>
            <a:endParaRPr lang="en-US" sz="3600" b="1" kern="0">
              <a:solidFill>
                <a:srgbClr val="FFFFFF"/>
              </a:solidFill>
              <a:latin typeface="Arial"/>
              <a:cs typeface="Arial"/>
              <a:sym typeface="Arial"/>
            </a:endParaRPr>
          </a:p>
        </p:txBody>
      </p:sp>
      <p:sp>
        <p:nvSpPr>
          <p:cNvPr id="15" name="TextBox 14">
            <a:extLst>
              <a:ext uri="{FF2B5EF4-FFF2-40B4-BE49-F238E27FC236}">
                <a16:creationId xmlns:a16="http://schemas.microsoft.com/office/drawing/2014/main" id="{92123C67-5328-4A0B-808D-5421AAAA5E3E}"/>
              </a:ext>
            </a:extLst>
          </p:cNvPr>
          <p:cNvSpPr txBox="1"/>
          <p:nvPr/>
        </p:nvSpPr>
        <p:spPr>
          <a:xfrm>
            <a:off x="284956" y="2087097"/>
            <a:ext cx="3668616" cy="2677656"/>
          </a:xfrm>
          <a:prstGeom prst="rect">
            <a:avLst/>
          </a:prstGeom>
          <a:noFill/>
        </p:spPr>
        <p:txBody>
          <a:bodyPr wrap="square" rtlCol="0">
            <a:spAutoFit/>
          </a:bodyPr>
          <a:lstStyle/>
          <a:p>
            <a:pPr algn="ctr"/>
            <a:r>
              <a:rPr lang="en-US" sz="2400" b="1" dirty="0">
                <a:solidFill>
                  <a:schemeClr val="bg1"/>
                </a:solidFill>
                <a:latin typeface="Century" panose="02040604050505020304" pitchFamily="18" charset="0"/>
              </a:rPr>
              <a:t>HACKATHON EXPECTATION SETTING </a:t>
            </a:r>
          </a:p>
          <a:p>
            <a:pPr algn="ctr"/>
            <a:r>
              <a:rPr lang="en-US" sz="2400" b="1" dirty="0">
                <a:solidFill>
                  <a:schemeClr val="bg1"/>
                </a:solidFill>
                <a:latin typeface="Century" panose="02040604050505020304" pitchFamily="18" charset="0"/>
              </a:rPr>
              <a:t>AND</a:t>
            </a:r>
          </a:p>
          <a:p>
            <a:pPr algn="ctr"/>
            <a:r>
              <a:rPr lang="en-US" sz="2400" b="1" dirty="0">
                <a:solidFill>
                  <a:schemeClr val="bg1"/>
                </a:solidFill>
                <a:latin typeface="Century" panose="02040604050505020304" pitchFamily="18" charset="0"/>
              </a:rPr>
              <a:t> PROBLEM STATEMENT ANNOUNCEMENT</a:t>
            </a:r>
          </a:p>
        </p:txBody>
      </p:sp>
    </p:spTree>
    <p:extLst>
      <p:ext uri="{BB962C8B-B14F-4D97-AF65-F5344CB8AC3E}">
        <p14:creationId xmlns:p14="http://schemas.microsoft.com/office/powerpoint/2010/main" val="310494611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2E32A5-DEFA-49FF-A539-6221555C9B5D}"/>
              </a:ext>
            </a:extLst>
          </p:cNvPr>
          <p:cNvSpPr txBox="1"/>
          <p:nvPr/>
        </p:nvSpPr>
        <p:spPr>
          <a:xfrm>
            <a:off x="594609" y="535900"/>
            <a:ext cx="11002781" cy="5786199"/>
          </a:xfrm>
          <a:prstGeom prst="rect">
            <a:avLst/>
          </a:prstGeom>
          <a:noFill/>
        </p:spPr>
        <p:txBody>
          <a:bodyPr wrap="square" rtlCol="0">
            <a:spAutoFit/>
          </a:bodyPr>
          <a:lstStyle/>
          <a:p>
            <a:pPr algn="ctr" hangingPunct="0">
              <a:spcBef>
                <a:spcPts val="0"/>
              </a:spcBef>
            </a:pPr>
            <a:r>
              <a:rPr lang="en-US" sz="2800" b="1" kern="1200" dirty="0">
                <a:solidFill>
                  <a:schemeClr val="accent1"/>
                </a:solidFill>
                <a:latin typeface="Century" panose="02040604050505020304" pitchFamily="18" charset="0"/>
                <a:ea typeface="+mj-ea"/>
                <a:cs typeface="+mj-cs"/>
              </a:rPr>
              <a:t>HACKATHON RULES</a:t>
            </a:r>
            <a:endParaRPr lang="en-US" sz="2800" dirty="0">
              <a:solidFill>
                <a:srgbClr val="000000"/>
              </a:solidFill>
              <a:latin typeface="+mn-lt"/>
            </a:endParaRPr>
          </a:p>
          <a:p>
            <a:pPr marL="285750" indent="-285750" hangingPunct="0">
              <a:spcBef>
                <a:spcPts val="0"/>
              </a:spcBef>
              <a:buFont typeface="Arial" panose="020B0604020202020204" pitchFamily="34" charset="0"/>
              <a:buChar char="•"/>
            </a:pPr>
            <a:endParaRPr lang="en-US" dirty="0">
              <a:solidFill>
                <a:srgbClr val="000000"/>
              </a:solidFill>
            </a:endParaRPr>
          </a:p>
          <a:p>
            <a:pPr marL="285750" indent="-285750" hangingPunct="0">
              <a:spcBef>
                <a:spcPts val="0"/>
              </a:spcBef>
              <a:buFont typeface="Arial" panose="020B0604020202020204" pitchFamily="34" charset="0"/>
              <a:buChar char="•"/>
            </a:pPr>
            <a:r>
              <a:rPr lang="en-US" dirty="0">
                <a:solidFill>
                  <a:srgbClr val="000000"/>
                </a:solidFill>
                <a:latin typeface="Century" panose="02040604050505020304" pitchFamily="18" charset="0"/>
              </a:rPr>
              <a:t>Team Size: 4-5 coders &amp; 1 Mentor per team</a:t>
            </a:r>
          </a:p>
          <a:p>
            <a:pPr marL="285750" indent="-285750" hangingPunct="0">
              <a:spcBef>
                <a:spcPts val="0"/>
              </a:spcBef>
              <a:buFont typeface="Arial" panose="020B0604020202020204" pitchFamily="34" charset="0"/>
              <a:buChar char="•"/>
            </a:pPr>
            <a:endParaRPr lang="en-US" dirty="0">
              <a:solidFill>
                <a:srgbClr val="000000"/>
              </a:solidFill>
              <a:latin typeface="Century" panose="02040604050505020304" pitchFamily="18" charset="0"/>
            </a:endParaRPr>
          </a:p>
          <a:p>
            <a:pPr marL="285750" indent="-285750" hangingPunct="0">
              <a:spcBef>
                <a:spcPts val="0"/>
              </a:spcBef>
              <a:buFont typeface="Arial" panose="020B0604020202020204" pitchFamily="34" charset="0"/>
              <a:buChar char="•"/>
            </a:pPr>
            <a:r>
              <a:rPr lang="en-US" dirty="0">
                <a:solidFill>
                  <a:srgbClr val="000000"/>
                </a:solidFill>
                <a:latin typeface="Century" panose="02040604050505020304" pitchFamily="18" charset="0"/>
              </a:rPr>
              <a:t>Fresh code only</a:t>
            </a:r>
          </a:p>
          <a:p>
            <a:pPr marL="285750" indent="-285750" hangingPunct="0">
              <a:spcBef>
                <a:spcPts val="0"/>
              </a:spcBef>
              <a:buFont typeface="Arial" panose="020B0604020202020204" pitchFamily="34" charset="0"/>
              <a:buChar char="•"/>
            </a:pPr>
            <a:endParaRPr lang="en-US" dirty="0">
              <a:latin typeface="Century" panose="02040604050505020304" pitchFamily="18" charset="0"/>
            </a:endParaRPr>
          </a:p>
          <a:p>
            <a:pPr marL="285750" indent="-285750" hangingPunct="0">
              <a:spcBef>
                <a:spcPts val="0"/>
              </a:spcBef>
              <a:buFont typeface="Arial" panose="020B0604020202020204" pitchFamily="34" charset="0"/>
              <a:buChar char="•"/>
            </a:pPr>
            <a:r>
              <a:rPr lang="en-US" dirty="0">
                <a:solidFill>
                  <a:srgbClr val="000000"/>
                </a:solidFill>
                <a:latin typeface="Century" panose="02040604050505020304" pitchFamily="18" charset="0"/>
              </a:rPr>
              <a:t>Code Quality and Review</a:t>
            </a:r>
          </a:p>
          <a:p>
            <a:pPr marL="285750" indent="-285750" hangingPunct="0">
              <a:spcBef>
                <a:spcPts val="0"/>
              </a:spcBef>
              <a:buFont typeface="Arial" panose="020B0604020202020204" pitchFamily="34" charset="0"/>
              <a:buChar char="•"/>
            </a:pPr>
            <a:endParaRPr lang="en-US" dirty="0">
              <a:latin typeface="Century" panose="02040604050505020304" pitchFamily="18" charset="0"/>
            </a:endParaRPr>
          </a:p>
          <a:p>
            <a:pPr marL="285750" indent="-285750" hangingPunct="0">
              <a:spcBef>
                <a:spcPts val="0"/>
              </a:spcBef>
              <a:buFont typeface="Arial" panose="020B0604020202020204" pitchFamily="34" charset="0"/>
              <a:buChar char="•"/>
            </a:pPr>
            <a:r>
              <a:rPr lang="en-US" dirty="0">
                <a:latin typeface="Century" panose="02040604050505020304" pitchFamily="18" charset="0"/>
              </a:rPr>
              <a:t>Reach out to the mentor for any clarifications at any point</a:t>
            </a:r>
          </a:p>
          <a:p>
            <a:pPr algn="ctr" hangingPunct="0">
              <a:spcBef>
                <a:spcPts val="0"/>
              </a:spcBef>
            </a:pPr>
            <a:endParaRPr lang="en-US" dirty="0">
              <a:latin typeface="Century" panose="02040604050505020304" pitchFamily="18" charset="0"/>
            </a:endParaRPr>
          </a:p>
          <a:p>
            <a:pPr marL="285750" indent="-285750" hangingPunct="0">
              <a:spcBef>
                <a:spcPts val="0"/>
              </a:spcBef>
              <a:buFont typeface="Arial" panose="020B0604020202020204" pitchFamily="34" charset="0"/>
              <a:buChar char="•"/>
            </a:pPr>
            <a:r>
              <a:rPr lang="en-US" dirty="0">
                <a:solidFill>
                  <a:srgbClr val="000000"/>
                </a:solidFill>
                <a:latin typeface="Century" panose="02040604050505020304" pitchFamily="18" charset="0"/>
              </a:rPr>
              <a:t>Utilize the pitstops to get feedback on your progress</a:t>
            </a:r>
          </a:p>
          <a:p>
            <a:pPr marL="285750" indent="-285750" hangingPunct="0">
              <a:spcBef>
                <a:spcPts val="0"/>
              </a:spcBef>
              <a:buFont typeface="Arial" panose="020B0604020202020204" pitchFamily="34" charset="0"/>
              <a:buChar char="•"/>
            </a:pPr>
            <a:endParaRPr lang="en-US" dirty="0">
              <a:solidFill>
                <a:srgbClr val="000000"/>
              </a:solidFill>
              <a:latin typeface="Century" panose="02040604050505020304" pitchFamily="18" charset="0"/>
            </a:endParaRPr>
          </a:p>
          <a:p>
            <a:pPr marL="285750" indent="-285750" hangingPunct="0">
              <a:spcBef>
                <a:spcPts val="0"/>
              </a:spcBef>
              <a:buFont typeface="Arial" panose="020B0604020202020204" pitchFamily="34" charset="0"/>
              <a:buChar char="•"/>
            </a:pPr>
            <a:r>
              <a:rPr lang="en-US" dirty="0">
                <a:solidFill>
                  <a:srgbClr val="000000"/>
                </a:solidFill>
                <a:latin typeface="Century" panose="02040604050505020304" pitchFamily="18" charset="0"/>
              </a:rPr>
              <a:t>Adhere to the timelines and attend the scheduled events</a:t>
            </a:r>
          </a:p>
          <a:p>
            <a:pPr marL="285750" indent="-285750" hangingPunct="0">
              <a:spcBef>
                <a:spcPts val="0"/>
              </a:spcBef>
              <a:buFont typeface="Arial" panose="020B0604020202020204" pitchFamily="34" charset="0"/>
              <a:buChar char="•"/>
            </a:pPr>
            <a:endParaRPr lang="en-US" dirty="0">
              <a:solidFill>
                <a:srgbClr val="000000"/>
              </a:solidFill>
              <a:latin typeface="Century" panose="02040604050505020304" pitchFamily="18" charset="0"/>
            </a:endParaRPr>
          </a:p>
          <a:p>
            <a:pPr marL="285750" indent="-285750" hangingPunct="0">
              <a:spcBef>
                <a:spcPts val="0"/>
              </a:spcBef>
              <a:buFont typeface="Arial" panose="020B0604020202020204" pitchFamily="34" charset="0"/>
              <a:buChar char="•"/>
            </a:pPr>
            <a:r>
              <a:rPr lang="en-US" dirty="0">
                <a:solidFill>
                  <a:srgbClr val="000000"/>
                </a:solidFill>
                <a:latin typeface="Century" panose="02040604050505020304" pitchFamily="18" charset="0"/>
              </a:rPr>
              <a:t>Ensure all the code that is being run for final demo is checked-in to GIT repo.</a:t>
            </a:r>
          </a:p>
          <a:p>
            <a:pPr marL="285750" indent="-285750" hangingPunct="0">
              <a:spcBef>
                <a:spcPts val="0"/>
              </a:spcBef>
              <a:buFont typeface="Arial" panose="020B0604020202020204" pitchFamily="34" charset="0"/>
              <a:buChar char="•"/>
            </a:pPr>
            <a:endParaRPr lang="en-US" dirty="0">
              <a:latin typeface="Century" panose="02040604050505020304" pitchFamily="18" charset="0"/>
            </a:endParaRPr>
          </a:p>
          <a:p>
            <a:pPr marL="285750" indent="-285750" hangingPunct="0">
              <a:spcBef>
                <a:spcPts val="0"/>
              </a:spcBef>
              <a:buFont typeface="Arial" panose="020B0604020202020204" pitchFamily="34" charset="0"/>
              <a:buChar char="•"/>
            </a:pPr>
            <a:r>
              <a:rPr lang="en-US" dirty="0">
                <a:solidFill>
                  <a:srgbClr val="000000"/>
                </a:solidFill>
                <a:latin typeface="Century" panose="02040604050505020304" pitchFamily="18" charset="0"/>
              </a:rPr>
              <a:t>Work as an inclusive team and utilize everybody’s skills</a:t>
            </a:r>
          </a:p>
          <a:p>
            <a:pPr marL="285750" indent="-285750" hangingPunct="0">
              <a:spcBef>
                <a:spcPts val="0"/>
              </a:spcBef>
              <a:buFont typeface="Arial" panose="020B0604020202020204" pitchFamily="34" charset="0"/>
              <a:buChar char="•"/>
            </a:pPr>
            <a:endParaRPr lang="en-US" dirty="0">
              <a:solidFill>
                <a:srgbClr val="000000"/>
              </a:solidFill>
              <a:latin typeface="Century" panose="02040604050505020304" pitchFamily="18" charset="0"/>
            </a:endParaRPr>
          </a:p>
          <a:p>
            <a:pPr marL="285750" indent="-285750" hangingPunct="0">
              <a:spcBef>
                <a:spcPts val="0"/>
              </a:spcBef>
              <a:buFont typeface="Arial" panose="020B0604020202020204" pitchFamily="34" charset="0"/>
              <a:buChar char="•"/>
            </a:pPr>
            <a:r>
              <a:rPr lang="en-US" dirty="0">
                <a:solidFill>
                  <a:srgbClr val="000000"/>
                </a:solidFill>
                <a:latin typeface="Century" panose="02040604050505020304" pitchFamily="18" charset="0"/>
              </a:rPr>
              <a:t>Enjoy the Experience and make full use of time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9298146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4EB4C1-FE29-4C6F-ADDD-961435AF0D3D}"/>
              </a:ext>
            </a:extLst>
          </p:cNvPr>
          <p:cNvSpPr txBox="1"/>
          <p:nvPr/>
        </p:nvSpPr>
        <p:spPr>
          <a:xfrm>
            <a:off x="794479" y="422436"/>
            <a:ext cx="10568065" cy="523220"/>
          </a:xfrm>
          <a:prstGeom prst="rect">
            <a:avLst/>
          </a:prstGeom>
          <a:noFill/>
        </p:spPr>
        <p:txBody>
          <a:bodyPr wrap="square">
            <a:spAutoFit/>
          </a:bodyPr>
          <a:lstStyle/>
          <a:p>
            <a:pPr algn="ctr" hangingPunct="0">
              <a:spcBef>
                <a:spcPts val="0"/>
              </a:spcBef>
            </a:pPr>
            <a:r>
              <a:rPr lang="en-US" sz="2800" b="1" kern="1200" dirty="0">
                <a:solidFill>
                  <a:schemeClr val="accent1"/>
                </a:solidFill>
                <a:latin typeface="Century" panose="02040604050505020304" pitchFamily="18" charset="0"/>
                <a:ea typeface="+mj-ea"/>
                <a:cs typeface="+mj-cs"/>
              </a:rPr>
              <a:t>JUDGING CRITERIA</a:t>
            </a:r>
          </a:p>
        </p:txBody>
      </p:sp>
      <p:graphicFrame>
        <p:nvGraphicFramePr>
          <p:cNvPr id="6" name="Table 5">
            <a:extLst>
              <a:ext uri="{FF2B5EF4-FFF2-40B4-BE49-F238E27FC236}">
                <a16:creationId xmlns:a16="http://schemas.microsoft.com/office/drawing/2014/main" id="{F3F3535F-8F69-40EA-B9DF-1C35DCB81EB8}"/>
              </a:ext>
            </a:extLst>
          </p:cNvPr>
          <p:cNvGraphicFramePr>
            <a:graphicFrameLocks noGrp="1"/>
          </p:cNvGraphicFramePr>
          <p:nvPr/>
        </p:nvGraphicFramePr>
        <p:xfrm>
          <a:off x="595361" y="1086627"/>
          <a:ext cx="11001277" cy="3343936"/>
        </p:xfrm>
        <a:graphic>
          <a:graphicData uri="http://schemas.openxmlformats.org/drawingml/2006/table">
            <a:tbl>
              <a:tblPr firstRow="1" firstCol="1" bandRow="1"/>
              <a:tblGrid>
                <a:gridCol w="3261440">
                  <a:extLst>
                    <a:ext uri="{9D8B030D-6E8A-4147-A177-3AD203B41FA5}">
                      <a16:colId xmlns:a16="http://schemas.microsoft.com/office/drawing/2014/main" val="2776284850"/>
                    </a:ext>
                  </a:extLst>
                </a:gridCol>
                <a:gridCol w="6295716">
                  <a:extLst>
                    <a:ext uri="{9D8B030D-6E8A-4147-A177-3AD203B41FA5}">
                      <a16:colId xmlns:a16="http://schemas.microsoft.com/office/drawing/2014/main" val="23111259"/>
                    </a:ext>
                  </a:extLst>
                </a:gridCol>
                <a:gridCol w="1444121">
                  <a:extLst>
                    <a:ext uri="{9D8B030D-6E8A-4147-A177-3AD203B41FA5}">
                      <a16:colId xmlns:a16="http://schemas.microsoft.com/office/drawing/2014/main" val="969655970"/>
                    </a:ext>
                  </a:extLst>
                </a:gridCol>
              </a:tblGrid>
              <a:tr h="477604">
                <a:tc>
                  <a:txBody>
                    <a:bodyPr/>
                    <a:lstStyle/>
                    <a:p>
                      <a:pPr marL="0" marR="0" algn="ctr">
                        <a:spcBef>
                          <a:spcPts val="0"/>
                        </a:spcBef>
                        <a:spcAft>
                          <a:spcPts val="0"/>
                        </a:spcAft>
                      </a:pPr>
                      <a:r>
                        <a:rPr lang="en-US" sz="1400" b="1" dirty="0">
                          <a:solidFill>
                            <a:schemeClr val="bg1"/>
                          </a:solidFill>
                          <a:effectLst/>
                          <a:latin typeface="Century" panose="02040604050505020304" pitchFamily="18" charset="0"/>
                          <a:ea typeface="Calibri" panose="020F0502020204030204" pitchFamily="34" charset="0"/>
                        </a:rPr>
                        <a:t>Criteria</a:t>
                      </a:r>
                      <a:endParaRPr lang="en-US" sz="1400" dirty="0">
                        <a:solidFill>
                          <a:schemeClr val="bg1"/>
                        </a:solidFill>
                        <a:effectLst/>
                        <a:latin typeface="Century" panose="02040604050505020304" pitchFamily="18" charset="0"/>
                        <a:ea typeface="Calibri" panose="020F0502020204030204" pitchFamily="34" charset="0"/>
                      </a:endParaRPr>
                    </a:p>
                  </a:txBody>
                  <a:tcPr marL="111671" marR="111671" marT="55835" marB="558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400" b="1" dirty="0">
                          <a:solidFill>
                            <a:schemeClr val="bg1"/>
                          </a:solidFill>
                          <a:effectLst/>
                          <a:latin typeface="Century" panose="02040604050505020304" pitchFamily="18" charset="0"/>
                          <a:ea typeface="Calibri" panose="020F0502020204030204" pitchFamily="34" charset="0"/>
                        </a:rPr>
                        <a:t>Description</a:t>
                      </a:r>
                      <a:endParaRPr lang="en-US" sz="1400" dirty="0">
                        <a:solidFill>
                          <a:schemeClr val="bg1"/>
                        </a:solidFill>
                        <a:effectLst/>
                        <a:latin typeface="Century" panose="02040604050505020304" pitchFamily="18" charset="0"/>
                        <a:ea typeface="Calibri" panose="020F0502020204030204" pitchFamily="34" charset="0"/>
                      </a:endParaRPr>
                    </a:p>
                  </a:txBody>
                  <a:tcPr marL="111671" marR="111671" marT="55835" marB="558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400" b="1" dirty="0">
                          <a:solidFill>
                            <a:schemeClr val="bg1"/>
                          </a:solidFill>
                          <a:effectLst/>
                          <a:latin typeface="Century" panose="02040604050505020304" pitchFamily="18" charset="0"/>
                          <a:ea typeface="Calibri" panose="020F0502020204030204" pitchFamily="34" charset="0"/>
                        </a:rPr>
                        <a:t>Weight</a:t>
                      </a:r>
                      <a:endParaRPr lang="en-US" sz="1400" dirty="0">
                        <a:solidFill>
                          <a:schemeClr val="bg1"/>
                        </a:solidFill>
                        <a:effectLst/>
                        <a:latin typeface="Century" panose="02040604050505020304" pitchFamily="18" charset="0"/>
                        <a:ea typeface="Calibri" panose="020F0502020204030204" pitchFamily="34" charset="0"/>
                      </a:endParaRPr>
                    </a:p>
                  </a:txBody>
                  <a:tcPr marL="111671" marR="111671" marT="55835" marB="558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1051396660"/>
                  </a:ext>
                </a:extLst>
              </a:tr>
              <a:tr h="841411">
                <a:tc>
                  <a:txBody>
                    <a:bodyPr/>
                    <a:lstStyle/>
                    <a:p>
                      <a:pPr marL="0" marR="0">
                        <a:spcBef>
                          <a:spcPts val="0"/>
                        </a:spcBef>
                        <a:spcAft>
                          <a:spcPts val="0"/>
                        </a:spcAft>
                      </a:pPr>
                      <a:r>
                        <a:rPr lang="en-US" sz="1400" dirty="0">
                          <a:solidFill>
                            <a:srgbClr val="002060"/>
                          </a:solidFill>
                          <a:effectLst/>
                          <a:latin typeface="Century" panose="02040604050505020304" pitchFamily="18" charset="0"/>
                          <a:ea typeface="Calibri" panose="020F0502020204030204" pitchFamily="34" charset="0"/>
                        </a:rPr>
                        <a:t>Creativity</a:t>
                      </a:r>
                      <a:endParaRPr lang="en-US" sz="1400" dirty="0">
                        <a:effectLst/>
                        <a:latin typeface="Century" panose="02040604050505020304" pitchFamily="18" charset="0"/>
                        <a:ea typeface="Calibri" panose="020F0502020204030204" pitchFamily="34" charset="0"/>
                      </a:endParaRPr>
                    </a:p>
                  </a:txBody>
                  <a:tcPr marL="121920" marR="121920" marT="60960" marB="609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spcBef>
                          <a:spcPts val="0"/>
                        </a:spcBef>
                        <a:spcAft>
                          <a:spcPts val="0"/>
                        </a:spcAft>
                      </a:pPr>
                      <a:r>
                        <a:rPr lang="en-US" sz="1400" dirty="0">
                          <a:solidFill>
                            <a:srgbClr val="002060"/>
                          </a:solidFill>
                          <a:effectLst/>
                          <a:latin typeface="Century" panose="02040604050505020304" pitchFamily="18" charset="0"/>
                          <a:ea typeface="Calibri" panose="020F0502020204030204" pitchFamily="34" charset="0"/>
                        </a:rPr>
                        <a:t>How creative or innovative is the approach adopted for the given idea/ challenge? (architecture, design and implementation)?</a:t>
                      </a:r>
                      <a:endParaRPr lang="en-US" sz="1400" dirty="0">
                        <a:effectLst/>
                        <a:latin typeface="Century" panose="02040604050505020304" pitchFamily="18" charset="0"/>
                        <a:ea typeface="Calibri" panose="020F0502020204030204" pitchFamily="34" charset="0"/>
                      </a:endParaRPr>
                    </a:p>
                  </a:txBody>
                  <a:tcPr marL="121920" marR="121920" marT="60960" marB="609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spcBef>
                          <a:spcPts val="0"/>
                        </a:spcBef>
                        <a:spcAft>
                          <a:spcPts val="0"/>
                        </a:spcAft>
                      </a:pPr>
                      <a:r>
                        <a:rPr lang="en-US" sz="1400">
                          <a:solidFill>
                            <a:srgbClr val="002060"/>
                          </a:solidFill>
                          <a:effectLst/>
                          <a:latin typeface="Century" panose="02040604050505020304" pitchFamily="18" charset="0"/>
                          <a:ea typeface="Calibri" panose="020F0502020204030204" pitchFamily="34" charset="0"/>
                        </a:rPr>
                        <a:t>20%</a:t>
                      </a:r>
                      <a:endParaRPr lang="en-US" sz="1400">
                        <a:effectLst/>
                        <a:latin typeface="Century" panose="02040604050505020304" pitchFamily="18" charset="0"/>
                        <a:ea typeface="Calibri" panose="020F0502020204030204" pitchFamily="34" charset="0"/>
                      </a:endParaRPr>
                    </a:p>
                  </a:txBody>
                  <a:tcPr marL="121920" marR="121920" marT="60960" marB="609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584518282"/>
                  </a:ext>
                </a:extLst>
              </a:tr>
              <a:tr h="550882">
                <a:tc>
                  <a:txBody>
                    <a:bodyPr/>
                    <a:lstStyle/>
                    <a:p>
                      <a:pPr marL="0" marR="0">
                        <a:spcBef>
                          <a:spcPts val="0"/>
                        </a:spcBef>
                        <a:spcAft>
                          <a:spcPts val="0"/>
                        </a:spcAft>
                      </a:pPr>
                      <a:r>
                        <a:rPr lang="en-US" sz="1400">
                          <a:solidFill>
                            <a:srgbClr val="002060"/>
                          </a:solidFill>
                          <a:effectLst/>
                          <a:latin typeface="Century" panose="02040604050505020304" pitchFamily="18" charset="0"/>
                          <a:ea typeface="Calibri" panose="020F0502020204030204" pitchFamily="34" charset="0"/>
                        </a:rPr>
                        <a:t>Innovative Technology </a:t>
                      </a:r>
                      <a:endParaRPr lang="en-US" sz="1400">
                        <a:effectLst/>
                        <a:latin typeface="Century" panose="02040604050505020304" pitchFamily="18" charset="0"/>
                        <a:ea typeface="Calibri" panose="020F0502020204030204" pitchFamily="34" charset="0"/>
                      </a:endParaRPr>
                    </a:p>
                  </a:txBody>
                  <a:tcPr marL="121920" marR="121920" marT="60960" marB="609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2060"/>
                          </a:solidFill>
                          <a:effectLst/>
                          <a:latin typeface="Century" panose="02040604050505020304" pitchFamily="18" charset="0"/>
                          <a:ea typeface="Calibri" panose="020F0502020204030204" pitchFamily="34" charset="0"/>
                        </a:rPr>
                        <a:t>How have you utilized the existing technologies to the solution?</a:t>
                      </a:r>
                      <a:endParaRPr lang="en-US" sz="1400">
                        <a:effectLst/>
                        <a:latin typeface="Century" panose="02040604050505020304" pitchFamily="18" charset="0"/>
                        <a:ea typeface="Calibri" panose="020F0502020204030204" pitchFamily="34" charset="0"/>
                      </a:endParaRPr>
                    </a:p>
                  </a:txBody>
                  <a:tcPr marL="121920" marR="121920" marT="60960" marB="609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2060"/>
                          </a:solidFill>
                          <a:effectLst/>
                          <a:latin typeface="Century" panose="02040604050505020304" pitchFamily="18" charset="0"/>
                          <a:ea typeface="Calibri" panose="020F0502020204030204" pitchFamily="34" charset="0"/>
                        </a:rPr>
                        <a:t>20%</a:t>
                      </a:r>
                      <a:endParaRPr lang="en-US" sz="1400">
                        <a:effectLst/>
                        <a:latin typeface="Century" panose="02040604050505020304" pitchFamily="18" charset="0"/>
                        <a:ea typeface="Calibri" panose="020F0502020204030204" pitchFamily="34" charset="0"/>
                      </a:endParaRPr>
                    </a:p>
                  </a:txBody>
                  <a:tcPr marL="121920" marR="121920" marT="60960" marB="609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4890436"/>
                  </a:ext>
                </a:extLst>
              </a:tr>
              <a:tr h="344841">
                <a:tc>
                  <a:txBody>
                    <a:bodyPr/>
                    <a:lstStyle/>
                    <a:p>
                      <a:pPr marL="0" marR="0">
                        <a:spcBef>
                          <a:spcPts val="0"/>
                        </a:spcBef>
                        <a:spcAft>
                          <a:spcPts val="0"/>
                        </a:spcAft>
                      </a:pPr>
                      <a:r>
                        <a:rPr lang="en-US" sz="1400" dirty="0">
                          <a:solidFill>
                            <a:srgbClr val="002060"/>
                          </a:solidFill>
                          <a:effectLst/>
                          <a:latin typeface="Century" panose="02040604050505020304" pitchFamily="18" charset="0"/>
                          <a:ea typeface="Calibri" panose="020F0502020204030204" pitchFamily="34" charset="0"/>
                        </a:rPr>
                        <a:t>User experience and functionality</a:t>
                      </a:r>
                      <a:endParaRPr lang="en-US" sz="1400" dirty="0">
                        <a:effectLst/>
                        <a:latin typeface="Century" panose="02040604050505020304" pitchFamily="18" charset="0"/>
                        <a:ea typeface="Calibri" panose="020F0502020204030204" pitchFamily="34" charset="0"/>
                      </a:endParaRPr>
                    </a:p>
                  </a:txBody>
                  <a:tcPr marL="121920" marR="121920" marT="60960" marB="609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spcBef>
                          <a:spcPts val="0"/>
                        </a:spcBef>
                        <a:spcAft>
                          <a:spcPts val="0"/>
                        </a:spcAft>
                      </a:pPr>
                      <a:r>
                        <a:rPr lang="en-US" sz="1400" dirty="0">
                          <a:solidFill>
                            <a:srgbClr val="002060"/>
                          </a:solidFill>
                          <a:effectLst/>
                          <a:latin typeface="Century" panose="02040604050505020304" pitchFamily="18" charset="0"/>
                          <a:ea typeface="Calibri" panose="020F0502020204030204" pitchFamily="34" charset="0"/>
                        </a:rPr>
                        <a:t>Is the overall user experience intuitive? Does the flow make sense?</a:t>
                      </a:r>
                      <a:endParaRPr lang="en-US" sz="1400" dirty="0">
                        <a:effectLst/>
                        <a:latin typeface="Century" panose="02040604050505020304" pitchFamily="18" charset="0"/>
                        <a:ea typeface="Calibri" panose="020F0502020204030204" pitchFamily="34" charset="0"/>
                      </a:endParaRPr>
                    </a:p>
                  </a:txBody>
                  <a:tcPr marL="121920" marR="121920" marT="60960" marB="609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spcBef>
                          <a:spcPts val="0"/>
                        </a:spcBef>
                        <a:spcAft>
                          <a:spcPts val="0"/>
                        </a:spcAft>
                      </a:pPr>
                      <a:r>
                        <a:rPr lang="en-US" sz="1400">
                          <a:solidFill>
                            <a:srgbClr val="002060"/>
                          </a:solidFill>
                          <a:effectLst/>
                          <a:latin typeface="Century" panose="02040604050505020304" pitchFamily="18" charset="0"/>
                          <a:ea typeface="Calibri" panose="020F0502020204030204" pitchFamily="34" charset="0"/>
                        </a:rPr>
                        <a:t>15%</a:t>
                      </a:r>
                      <a:endParaRPr lang="en-US" sz="1400">
                        <a:effectLst/>
                        <a:latin typeface="Century" panose="02040604050505020304" pitchFamily="18" charset="0"/>
                        <a:ea typeface="Calibri" panose="020F0502020204030204" pitchFamily="34" charset="0"/>
                      </a:endParaRPr>
                    </a:p>
                  </a:txBody>
                  <a:tcPr marL="121920" marR="121920" marT="60960" marB="609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2879821347"/>
                  </a:ext>
                </a:extLst>
              </a:tr>
              <a:tr h="331047">
                <a:tc>
                  <a:txBody>
                    <a:bodyPr/>
                    <a:lstStyle/>
                    <a:p>
                      <a:pPr marL="0" marR="0">
                        <a:spcBef>
                          <a:spcPts val="0"/>
                        </a:spcBef>
                        <a:spcAft>
                          <a:spcPts val="0"/>
                        </a:spcAft>
                      </a:pPr>
                      <a:r>
                        <a:rPr lang="en-US" sz="1400">
                          <a:solidFill>
                            <a:srgbClr val="002060"/>
                          </a:solidFill>
                          <a:effectLst/>
                          <a:latin typeface="Century" panose="02040604050505020304" pitchFamily="18" charset="0"/>
                          <a:ea typeface="Calibri" panose="020F0502020204030204" pitchFamily="34" charset="0"/>
                        </a:rPr>
                        <a:t>Simplicity</a:t>
                      </a:r>
                      <a:endParaRPr lang="en-US" sz="1400">
                        <a:effectLst/>
                        <a:latin typeface="Century" panose="02040604050505020304" pitchFamily="18" charset="0"/>
                        <a:ea typeface="Calibri" panose="020F0502020204030204" pitchFamily="34" charset="0"/>
                      </a:endParaRPr>
                    </a:p>
                  </a:txBody>
                  <a:tcPr marL="121920" marR="121920" marT="60960" marB="609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2060"/>
                          </a:solidFill>
                          <a:effectLst/>
                          <a:latin typeface="Century" panose="02040604050505020304" pitchFamily="18" charset="0"/>
                          <a:ea typeface="Calibri" panose="020F0502020204030204" pitchFamily="34" charset="0"/>
                        </a:rPr>
                        <a:t>How elegantly does it solve the problem (smart vs harder)?</a:t>
                      </a:r>
                      <a:endParaRPr lang="en-US" sz="1400">
                        <a:effectLst/>
                        <a:latin typeface="Century" panose="02040604050505020304" pitchFamily="18" charset="0"/>
                        <a:ea typeface="Calibri" panose="020F0502020204030204" pitchFamily="34" charset="0"/>
                      </a:endParaRPr>
                    </a:p>
                  </a:txBody>
                  <a:tcPr marL="121920" marR="121920" marT="60960" marB="609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2060"/>
                          </a:solidFill>
                          <a:effectLst/>
                          <a:latin typeface="Century" panose="02040604050505020304" pitchFamily="18" charset="0"/>
                          <a:ea typeface="Calibri" panose="020F0502020204030204" pitchFamily="34" charset="0"/>
                        </a:rPr>
                        <a:t>15%</a:t>
                      </a:r>
                      <a:endParaRPr lang="en-US" sz="1400">
                        <a:effectLst/>
                        <a:latin typeface="Century" panose="02040604050505020304" pitchFamily="18" charset="0"/>
                        <a:ea typeface="Calibri" panose="020F0502020204030204" pitchFamily="34" charset="0"/>
                      </a:endParaRPr>
                    </a:p>
                  </a:txBody>
                  <a:tcPr marL="121920" marR="121920" marT="60960" marB="609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4931673"/>
                  </a:ext>
                </a:extLst>
              </a:tr>
              <a:tr h="331047">
                <a:tc>
                  <a:txBody>
                    <a:bodyPr/>
                    <a:lstStyle/>
                    <a:p>
                      <a:pPr marL="0" marR="0">
                        <a:spcBef>
                          <a:spcPts val="0"/>
                        </a:spcBef>
                        <a:spcAft>
                          <a:spcPts val="0"/>
                        </a:spcAft>
                      </a:pPr>
                      <a:r>
                        <a:rPr lang="en-US" sz="1400">
                          <a:solidFill>
                            <a:srgbClr val="002060"/>
                          </a:solidFill>
                          <a:effectLst/>
                          <a:latin typeface="Century" panose="02040604050505020304" pitchFamily="18" charset="0"/>
                          <a:ea typeface="Calibri" panose="020F0502020204030204" pitchFamily="34" charset="0"/>
                        </a:rPr>
                        <a:t>Completeness</a:t>
                      </a:r>
                      <a:endParaRPr lang="en-US" sz="1400">
                        <a:effectLst/>
                        <a:latin typeface="Century" panose="02040604050505020304" pitchFamily="18" charset="0"/>
                        <a:ea typeface="Calibri" panose="020F0502020204030204" pitchFamily="34" charset="0"/>
                      </a:endParaRPr>
                    </a:p>
                  </a:txBody>
                  <a:tcPr marL="121920" marR="121920" marT="60960" marB="609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2060"/>
                          </a:solidFill>
                          <a:effectLst/>
                          <a:latin typeface="Century" panose="02040604050505020304" pitchFamily="18" charset="0"/>
                          <a:ea typeface="Calibri" panose="020F0502020204030204" pitchFamily="34" charset="0"/>
                        </a:rPr>
                        <a:t>How much was accomplished in two days?</a:t>
                      </a:r>
                      <a:endParaRPr lang="en-US" sz="1400">
                        <a:effectLst/>
                        <a:latin typeface="Century" panose="02040604050505020304" pitchFamily="18" charset="0"/>
                        <a:ea typeface="Calibri" panose="020F0502020204030204" pitchFamily="34" charset="0"/>
                      </a:endParaRPr>
                    </a:p>
                  </a:txBody>
                  <a:tcPr marL="121920" marR="121920" marT="60960" marB="609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2060"/>
                          </a:solidFill>
                          <a:effectLst/>
                          <a:latin typeface="Century" panose="02040604050505020304" pitchFamily="18" charset="0"/>
                          <a:ea typeface="Calibri" panose="020F0502020204030204" pitchFamily="34" charset="0"/>
                        </a:rPr>
                        <a:t>15%</a:t>
                      </a:r>
                      <a:endParaRPr lang="en-US" sz="1400">
                        <a:effectLst/>
                        <a:latin typeface="Century" panose="02040604050505020304" pitchFamily="18" charset="0"/>
                        <a:ea typeface="Calibri" panose="020F0502020204030204" pitchFamily="34" charset="0"/>
                      </a:endParaRPr>
                    </a:p>
                  </a:txBody>
                  <a:tcPr marL="121920" marR="121920" marT="60960" marB="609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7670190"/>
                  </a:ext>
                </a:extLst>
              </a:tr>
              <a:tr h="458638">
                <a:tc>
                  <a:txBody>
                    <a:bodyPr/>
                    <a:lstStyle/>
                    <a:p>
                      <a:pPr marL="0" marR="0">
                        <a:spcBef>
                          <a:spcPts val="0"/>
                        </a:spcBef>
                        <a:spcAft>
                          <a:spcPts val="0"/>
                        </a:spcAft>
                      </a:pPr>
                      <a:r>
                        <a:rPr lang="en-US" sz="1400">
                          <a:solidFill>
                            <a:srgbClr val="002060"/>
                          </a:solidFill>
                          <a:effectLst/>
                          <a:latin typeface="Century" panose="02040604050505020304" pitchFamily="18" charset="0"/>
                          <a:ea typeface="Calibri" panose="020F0502020204030204" pitchFamily="34" charset="0"/>
                        </a:rPr>
                        <a:t>Demo &amp; Presentation</a:t>
                      </a:r>
                      <a:endParaRPr lang="en-US" sz="1400">
                        <a:effectLst/>
                        <a:latin typeface="Century" panose="02040604050505020304" pitchFamily="18" charset="0"/>
                        <a:ea typeface="Calibri" panose="020F0502020204030204" pitchFamily="34" charset="0"/>
                      </a:endParaRPr>
                    </a:p>
                  </a:txBody>
                  <a:tcPr marL="121920" marR="121920" marT="60960" marB="609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spcBef>
                          <a:spcPts val="0"/>
                        </a:spcBef>
                        <a:spcAft>
                          <a:spcPts val="0"/>
                        </a:spcAft>
                      </a:pPr>
                      <a:r>
                        <a:rPr lang="en-US" sz="1400" dirty="0">
                          <a:solidFill>
                            <a:srgbClr val="002060"/>
                          </a:solidFill>
                          <a:effectLst/>
                          <a:latin typeface="Century" panose="02040604050505020304" pitchFamily="18" charset="0"/>
                          <a:ea typeface="Calibri" panose="020F0502020204030204" pitchFamily="34" charset="0"/>
                        </a:rPr>
                        <a:t>How well did the team present? </a:t>
                      </a:r>
                      <a:endParaRPr lang="en-US" sz="1400" dirty="0">
                        <a:effectLst/>
                        <a:latin typeface="Century" panose="02040604050505020304" pitchFamily="18" charset="0"/>
                        <a:ea typeface="Calibri" panose="020F0502020204030204" pitchFamily="34" charset="0"/>
                      </a:endParaRPr>
                    </a:p>
                  </a:txBody>
                  <a:tcPr marL="121920" marR="121920" marT="60960" marB="609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spcBef>
                          <a:spcPts val="0"/>
                        </a:spcBef>
                        <a:spcAft>
                          <a:spcPts val="0"/>
                        </a:spcAft>
                      </a:pPr>
                      <a:r>
                        <a:rPr lang="en-US" sz="1400" dirty="0">
                          <a:solidFill>
                            <a:srgbClr val="002060"/>
                          </a:solidFill>
                          <a:effectLst/>
                          <a:latin typeface="Century" panose="02040604050505020304" pitchFamily="18" charset="0"/>
                          <a:ea typeface="Calibri" panose="020F0502020204030204" pitchFamily="34" charset="0"/>
                        </a:rPr>
                        <a:t>15%</a:t>
                      </a:r>
                      <a:endParaRPr lang="en-US" sz="1400" dirty="0">
                        <a:effectLst/>
                        <a:latin typeface="Century" panose="02040604050505020304" pitchFamily="18" charset="0"/>
                        <a:ea typeface="Calibri" panose="020F0502020204030204" pitchFamily="34" charset="0"/>
                      </a:endParaRPr>
                    </a:p>
                  </a:txBody>
                  <a:tcPr marL="121920" marR="121920" marT="60960" marB="609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972314948"/>
                  </a:ext>
                </a:extLst>
              </a:tr>
            </a:tbl>
          </a:graphicData>
        </a:graphic>
      </p:graphicFrame>
      <p:grpSp>
        <p:nvGrpSpPr>
          <p:cNvPr id="7" name="Group 6">
            <a:extLst>
              <a:ext uri="{FF2B5EF4-FFF2-40B4-BE49-F238E27FC236}">
                <a16:creationId xmlns:a16="http://schemas.microsoft.com/office/drawing/2014/main" id="{2C104EB9-36E9-413C-844B-31C9331FDD23}"/>
              </a:ext>
            </a:extLst>
          </p:cNvPr>
          <p:cNvGrpSpPr/>
          <p:nvPr/>
        </p:nvGrpSpPr>
        <p:grpSpPr>
          <a:xfrm>
            <a:off x="2400605" y="4658956"/>
            <a:ext cx="7825203" cy="1461294"/>
            <a:chOff x="1143836" y="5170393"/>
            <a:chExt cx="7825203" cy="1461294"/>
          </a:xfrm>
        </p:grpSpPr>
        <p:sp>
          <p:nvSpPr>
            <p:cNvPr id="8" name="TextBox 7">
              <a:extLst>
                <a:ext uri="{FF2B5EF4-FFF2-40B4-BE49-F238E27FC236}">
                  <a16:creationId xmlns:a16="http://schemas.microsoft.com/office/drawing/2014/main" id="{4E9829BB-74B8-4572-9E85-065D1E73BCEF}"/>
                </a:ext>
              </a:extLst>
            </p:cNvPr>
            <p:cNvSpPr txBox="1"/>
            <p:nvPr/>
          </p:nvSpPr>
          <p:spPr>
            <a:xfrm>
              <a:off x="1401585" y="5170393"/>
              <a:ext cx="7567454" cy="1431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t">
              <a:spAutoFit/>
            </a:bodyPr>
            <a:lstStyle/>
            <a:p>
              <a:pPr defTabSz="609585" hangingPunct="0"/>
              <a:r>
                <a:rPr lang="en-US" sz="1700" dirty="0">
                  <a:solidFill>
                    <a:srgbClr val="000000"/>
                  </a:solidFill>
                  <a:latin typeface="Century" panose="02040604050505020304" pitchFamily="18" charset="0"/>
                  <a:sym typeface="Calibri"/>
                </a:rPr>
                <a:t>Gold Standard – Excels in all categories, is innovative &amp; unique </a:t>
              </a:r>
            </a:p>
            <a:p>
              <a:pPr defTabSz="609585" hangingPunct="0"/>
              <a:endParaRPr lang="en-US" sz="1700" dirty="0">
                <a:solidFill>
                  <a:srgbClr val="000000"/>
                </a:solidFill>
                <a:latin typeface="Century" panose="02040604050505020304" pitchFamily="18" charset="0"/>
                <a:sym typeface="Calibri"/>
              </a:endParaRPr>
            </a:p>
            <a:p>
              <a:pPr defTabSz="609585" hangingPunct="0"/>
              <a:r>
                <a:rPr lang="en-US" sz="1700" dirty="0">
                  <a:solidFill>
                    <a:srgbClr val="000000"/>
                  </a:solidFill>
                  <a:latin typeface="Century" panose="02040604050505020304" pitchFamily="18" charset="0"/>
                  <a:sym typeface="Calibri"/>
                </a:rPr>
                <a:t>Silver Standard – Excels in few categories, </a:t>
              </a:r>
              <a:r>
                <a:rPr lang="en-US" sz="1700" dirty="0">
                  <a:latin typeface="Century" panose="02040604050505020304" pitchFamily="18" charset="0"/>
                </a:rPr>
                <a:t>is innovative &amp; relatively good</a:t>
              </a:r>
            </a:p>
            <a:p>
              <a:pPr defTabSz="609585" hangingPunct="0"/>
              <a:endParaRPr lang="en-US" sz="1700" dirty="0">
                <a:solidFill>
                  <a:srgbClr val="000000"/>
                </a:solidFill>
                <a:latin typeface="Century" panose="02040604050505020304" pitchFamily="18" charset="0"/>
                <a:sym typeface="Calibri"/>
              </a:endParaRPr>
            </a:p>
            <a:p>
              <a:pPr defTabSz="609585" hangingPunct="0"/>
              <a:r>
                <a:rPr lang="en-US" sz="1700" dirty="0">
                  <a:solidFill>
                    <a:srgbClr val="000000"/>
                  </a:solidFill>
                  <a:latin typeface="Century" panose="02040604050505020304" pitchFamily="18" charset="0"/>
                  <a:sym typeface="Calibri"/>
                </a:rPr>
                <a:t>Bronze Standard – Excels in few categories and is relatively good</a:t>
              </a:r>
            </a:p>
          </p:txBody>
        </p:sp>
        <p:pic>
          <p:nvPicPr>
            <p:cNvPr id="9" name="Picture 8">
              <a:extLst>
                <a:ext uri="{FF2B5EF4-FFF2-40B4-BE49-F238E27FC236}">
                  <a16:creationId xmlns:a16="http://schemas.microsoft.com/office/drawing/2014/main" id="{77F32C92-2938-4610-85DA-6E8D3B3F0756}"/>
                </a:ext>
              </a:extLst>
            </p:cNvPr>
            <p:cNvPicPr>
              <a:picLocks noChangeAspect="1"/>
            </p:cNvPicPr>
            <p:nvPr/>
          </p:nvPicPr>
          <p:blipFill>
            <a:blip r:embed="rId2"/>
            <a:stretch>
              <a:fillRect/>
            </a:stretch>
          </p:blipFill>
          <p:spPr>
            <a:xfrm>
              <a:off x="1159137" y="5170393"/>
              <a:ext cx="242447" cy="334705"/>
            </a:xfrm>
            <a:prstGeom prst="rect">
              <a:avLst/>
            </a:prstGeom>
          </p:spPr>
        </p:pic>
        <p:pic>
          <p:nvPicPr>
            <p:cNvPr id="10" name="Picture 9">
              <a:extLst>
                <a:ext uri="{FF2B5EF4-FFF2-40B4-BE49-F238E27FC236}">
                  <a16:creationId xmlns:a16="http://schemas.microsoft.com/office/drawing/2014/main" id="{3E4143BA-737E-4DE0-86FB-DD4DA074E1BC}"/>
                </a:ext>
              </a:extLst>
            </p:cNvPr>
            <p:cNvPicPr>
              <a:picLocks noChangeAspect="1"/>
            </p:cNvPicPr>
            <p:nvPr/>
          </p:nvPicPr>
          <p:blipFill>
            <a:blip r:embed="rId3"/>
            <a:stretch>
              <a:fillRect/>
            </a:stretch>
          </p:blipFill>
          <p:spPr>
            <a:xfrm>
              <a:off x="1159137" y="5746281"/>
              <a:ext cx="242447" cy="326371"/>
            </a:xfrm>
            <a:prstGeom prst="rect">
              <a:avLst/>
            </a:prstGeom>
          </p:spPr>
        </p:pic>
        <p:pic>
          <p:nvPicPr>
            <p:cNvPr id="11" name="Picture 10">
              <a:extLst>
                <a:ext uri="{FF2B5EF4-FFF2-40B4-BE49-F238E27FC236}">
                  <a16:creationId xmlns:a16="http://schemas.microsoft.com/office/drawing/2014/main" id="{B22B45B8-A8DC-4E8D-89C6-23BA6A30E2E7}"/>
                </a:ext>
              </a:extLst>
            </p:cNvPr>
            <p:cNvPicPr>
              <a:picLocks noChangeAspect="1"/>
            </p:cNvPicPr>
            <p:nvPr/>
          </p:nvPicPr>
          <p:blipFill>
            <a:blip r:embed="rId4"/>
            <a:stretch>
              <a:fillRect/>
            </a:stretch>
          </p:blipFill>
          <p:spPr>
            <a:xfrm>
              <a:off x="1143836" y="6273844"/>
              <a:ext cx="257747" cy="357843"/>
            </a:xfrm>
            <a:prstGeom prst="rect">
              <a:avLst/>
            </a:prstGeom>
          </p:spPr>
        </p:pic>
      </p:grpSp>
    </p:spTree>
    <p:extLst>
      <p:ext uri="{BB962C8B-B14F-4D97-AF65-F5344CB8AC3E}">
        <p14:creationId xmlns:p14="http://schemas.microsoft.com/office/powerpoint/2010/main" val="98324269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65EB71-B4AA-4CA1-B360-ADF4D378549C}"/>
              </a:ext>
            </a:extLst>
          </p:cNvPr>
          <p:cNvSpPr txBox="1"/>
          <p:nvPr/>
        </p:nvSpPr>
        <p:spPr>
          <a:xfrm>
            <a:off x="804472" y="203007"/>
            <a:ext cx="10583055" cy="6924973"/>
          </a:xfrm>
          <a:prstGeom prst="rect">
            <a:avLst/>
          </a:prstGeom>
          <a:noFill/>
        </p:spPr>
        <p:txBody>
          <a:bodyPr wrap="square">
            <a:spAutoFit/>
          </a:bodyPr>
          <a:lstStyle/>
          <a:p>
            <a:pPr algn="ctr" hangingPunct="0">
              <a:spcBef>
                <a:spcPts val="0"/>
              </a:spcBef>
            </a:pPr>
            <a:r>
              <a:rPr lang="en-US" sz="2800" b="1" kern="1200" dirty="0">
                <a:solidFill>
                  <a:schemeClr val="accent1"/>
                </a:solidFill>
                <a:latin typeface="Century" panose="02040604050505020304" pitchFamily="18" charset="0"/>
                <a:ea typeface="+mj-ea"/>
                <a:cs typeface="+mj-cs"/>
              </a:rPr>
              <a:t>DEMO CHECKLIST</a:t>
            </a:r>
            <a:endParaRPr lang="en-US" sz="2800" dirty="0">
              <a:solidFill>
                <a:srgbClr val="000000"/>
              </a:solidFill>
              <a:latin typeface="Century" panose="02040604050505020304" pitchFamily="18" charset="0"/>
            </a:endParaRPr>
          </a:p>
          <a:p>
            <a:pPr marL="285750" indent="-285750" hangingPunct="0">
              <a:spcBef>
                <a:spcPts val="0"/>
              </a:spcBef>
              <a:buFont typeface="Arial" panose="020B0604020202020204" pitchFamily="34" charset="0"/>
              <a:buChar char="•"/>
            </a:pPr>
            <a:endParaRPr lang="en-US" sz="1600" dirty="0">
              <a:solidFill>
                <a:srgbClr val="000000"/>
              </a:solidFill>
              <a:latin typeface="Century" panose="02040604050505020304" pitchFamily="18" charset="0"/>
            </a:endParaRPr>
          </a:p>
          <a:p>
            <a:pPr marL="285750" indent="-285750">
              <a:spcBef>
                <a:spcPts val="0"/>
              </a:spcBef>
              <a:buFont typeface="Arial" panose="020B0604020202020204" pitchFamily="34" charset="0"/>
              <a:buChar char="•"/>
            </a:pPr>
            <a:r>
              <a:rPr lang="en-US" sz="1600" dirty="0">
                <a:effectLst/>
                <a:latin typeface="Century" panose="02040604050505020304" pitchFamily="18" charset="0"/>
                <a:ea typeface="Times New Roman" panose="02020603050405020304" pitchFamily="18" charset="0"/>
              </a:rPr>
              <a:t>Presentation deck should contain a title page with your team name and names of group members. </a:t>
            </a:r>
            <a:endParaRPr lang="en-US" sz="1600" dirty="0">
              <a:effectLst/>
              <a:latin typeface="Century" panose="02040604050505020304" pitchFamily="18" charset="0"/>
              <a:ea typeface="Calibri" panose="020F0502020204030204" pitchFamily="34" charset="0"/>
            </a:endParaRPr>
          </a:p>
          <a:p>
            <a:pPr marL="285750" indent="-285750">
              <a:spcBef>
                <a:spcPts val="0"/>
              </a:spcBef>
              <a:buFont typeface="Arial" panose="020B0604020202020204" pitchFamily="34" charset="0"/>
              <a:buChar char="•"/>
            </a:pPr>
            <a:endParaRPr lang="en-US" sz="1600" dirty="0">
              <a:effectLst/>
              <a:latin typeface="Century" panose="02040604050505020304" pitchFamily="18" charset="0"/>
              <a:ea typeface="Times New Roman" panose="02020603050405020304" pitchFamily="18" charset="0"/>
            </a:endParaRPr>
          </a:p>
          <a:p>
            <a:pPr marL="285750" indent="-285750">
              <a:spcBef>
                <a:spcPts val="0"/>
              </a:spcBef>
              <a:buFont typeface="Arial" panose="020B0604020202020204" pitchFamily="34" charset="0"/>
              <a:buChar char="•"/>
            </a:pPr>
            <a:r>
              <a:rPr lang="en-US" sz="1600" dirty="0">
                <a:effectLst/>
                <a:latin typeface="Century" panose="02040604050505020304" pitchFamily="18" charset="0"/>
                <a:ea typeface="Times New Roman" panose="02020603050405020304" pitchFamily="18" charset="0"/>
              </a:rPr>
              <a:t>Do not include content available on internet or a paid/licensed platform.</a:t>
            </a:r>
            <a:endParaRPr lang="en-US" sz="1600" dirty="0">
              <a:effectLst/>
              <a:latin typeface="Century" panose="02040604050505020304" pitchFamily="18" charset="0"/>
              <a:ea typeface="Calibri" panose="020F0502020204030204" pitchFamily="34" charset="0"/>
            </a:endParaRPr>
          </a:p>
          <a:p>
            <a:pPr marL="285750" indent="-285750">
              <a:spcBef>
                <a:spcPts val="0"/>
              </a:spcBef>
              <a:buFont typeface="Arial" panose="020B0604020202020204" pitchFamily="34" charset="0"/>
              <a:buChar char="•"/>
            </a:pPr>
            <a:endParaRPr lang="en-US" sz="1600" dirty="0">
              <a:effectLst/>
              <a:latin typeface="Century" panose="02040604050505020304" pitchFamily="18" charset="0"/>
              <a:ea typeface="Times New Roman" panose="02020603050405020304" pitchFamily="18" charset="0"/>
            </a:endParaRPr>
          </a:p>
          <a:p>
            <a:pPr marL="285750" indent="-285750">
              <a:spcBef>
                <a:spcPts val="0"/>
              </a:spcBef>
              <a:buFont typeface="Arial" panose="020B0604020202020204" pitchFamily="34" charset="0"/>
              <a:buChar char="•"/>
            </a:pPr>
            <a:r>
              <a:rPr lang="en-US" sz="1600" dirty="0">
                <a:effectLst/>
                <a:latin typeface="Century" panose="02040604050505020304" pitchFamily="18" charset="0"/>
                <a:ea typeface="Times New Roman" panose="02020603050405020304" pitchFamily="18" charset="0"/>
              </a:rPr>
              <a:t>Ensure that the content on your presentation is readable.</a:t>
            </a:r>
            <a:endParaRPr lang="en-US" sz="1600" dirty="0">
              <a:effectLst/>
              <a:latin typeface="Century" panose="02040604050505020304" pitchFamily="18" charset="0"/>
              <a:ea typeface="Calibri" panose="020F0502020204030204" pitchFamily="34" charset="0"/>
            </a:endParaRPr>
          </a:p>
          <a:p>
            <a:pPr marL="285750" indent="-285750">
              <a:spcBef>
                <a:spcPts val="0"/>
              </a:spcBef>
              <a:buFont typeface="Arial" panose="020B0604020202020204" pitchFamily="34" charset="0"/>
              <a:buChar char="•"/>
            </a:pPr>
            <a:endParaRPr lang="en-US" sz="1600" dirty="0">
              <a:effectLst/>
              <a:latin typeface="Century" panose="02040604050505020304" pitchFamily="18" charset="0"/>
              <a:ea typeface="Times New Roman" panose="02020603050405020304" pitchFamily="18" charset="0"/>
            </a:endParaRPr>
          </a:p>
          <a:p>
            <a:pPr marL="285750" indent="-285750">
              <a:spcBef>
                <a:spcPts val="0"/>
              </a:spcBef>
              <a:buFont typeface="Arial" panose="020B0604020202020204" pitchFamily="34" charset="0"/>
              <a:buChar char="•"/>
            </a:pPr>
            <a:r>
              <a:rPr lang="en-US" sz="1600" dirty="0">
                <a:latin typeface="Century" panose="02040604050505020304" pitchFamily="18" charset="0"/>
                <a:ea typeface="Times New Roman" panose="02020603050405020304" pitchFamily="18" charset="0"/>
              </a:rPr>
              <a:t>Do </a:t>
            </a:r>
            <a:r>
              <a:rPr lang="en-US" sz="1600" dirty="0">
                <a:effectLst/>
                <a:latin typeface="Century" panose="02040604050505020304" pitchFamily="18" charset="0"/>
                <a:ea typeface="Times New Roman" panose="02020603050405020304" pitchFamily="18" charset="0"/>
              </a:rPr>
              <a:t>not embed any video or links in your presentation.</a:t>
            </a:r>
            <a:endParaRPr lang="en-US" sz="1600" dirty="0">
              <a:effectLst/>
              <a:latin typeface="Century" panose="02040604050505020304" pitchFamily="18" charset="0"/>
              <a:ea typeface="Calibri" panose="020F0502020204030204" pitchFamily="34" charset="0"/>
            </a:endParaRPr>
          </a:p>
          <a:p>
            <a:pPr marL="285750" indent="-285750">
              <a:spcBef>
                <a:spcPts val="0"/>
              </a:spcBef>
              <a:buFont typeface="Arial" panose="020B0604020202020204" pitchFamily="34" charset="0"/>
              <a:buChar char="•"/>
            </a:pPr>
            <a:endParaRPr lang="en-US" sz="1600" dirty="0">
              <a:effectLst/>
              <a:latin typeface="Century" panose="02040604050505020304" pitchFamily="18" charset="0"/>
              <a:ea typeface="Times New Roman" panose="02020603050405020304" pitchFamily="18" charset="0"/>
            </a:endParaRPr>
          </a:p>
          <a:p>
            <a:pPr marL="285750" indent="-285750">
              <a:spcBef>
                <a:spcPts val="0"/>
              </a:spcBef>
              <a:buFont typeface="Arial" panose="020B0604020202020204" pitchFamily="34" charset="0"/>
              <a:buChar char="•"/>
            </a:pPr>
            <a:r>
              <a:rPr lang="en-US" sz="1600" dirty="0">
                <a:effectLst/>
                <a:latin typeface="Century" panose="02040604050505020304" pitchFamily="18" charset="0"/>
                <a:ea typeface="Times New Roman" panose="02020603050405020304" pitchFamily="18" charset="0"/>
              </a:rPr>
              <a:t>Use less text and more block diagrams to explain your approach, screenshots to show the output </a:t>
            </a:r>
            <a:endParaRPr lang="en-US" sz="1600" dirty="0">
              <a:effectLst/>
              <a:latin typeface="Century" panose="02040604050505020304" pitchFamily="18" charset="0"/>
              <a:ea typeface="Calibri" panose="020F0502020204030204" pitchFamily="34" charset="0"/>
            </a:endParaRPr>
          </a:p>
          <a:p>
            <a:pPr marL="285750" indent="-285750">
              <a:spcBef>
                <a:spcPts val="0"/>
              </a:spcBef>
              <a:buFont typeface="Arial" panose="020B0604020202020204" pitchFamily="34" charset="0"/>
              <a:buChar char="•"/>
            </a:pPr>
            <a:endParaRPr lang="en-US" sz="1600" dirty="0">
              <a:effectLst/>
              <a:latin typeface="Century" panose="02040604050505020304" pitchFamily="18" charset="0"/>
              <a:ea typeface="Times New Roman" panose="02020603050405020304" pitchFamily="18" charset="0"/>
            </a:endParaRPr>
          </a:p>
          <a:p>
            <a:pPr marL="285750" indent="-285750">
              <a:spcBef>
                <a:spcPts val="0"/>
              </a:spcBef>
              <a:buFont typeface="Arial" panose="020B0604020202020204" pitchFamily="34" charset="0"/>
              <a:buChar char="•"/>
            </a:pPr>
            <a:r>
              <a:rPr lang="en-US" sz="1600" dirty="0">
                <a:effectLst/>
                <a:latin typeface="Century" panose="02040604050505020304" pitchFamily="18" charset="0"/>
                <a:ea typeface="Times New Roman" panose="02020603050405020304" pitchFamily="18" charset="0"/>
              </a:rPr>
              <a:t>Don’t spend time explaining the problem. Explain your solution and highlight the differentiating features</a:t>
            </a:r>
          </a:p>
          <a:p>
            <a:pPr marL="285750" indent="-285750">
              <a:spcBef>
                <a:spcPts val="0"/>
              </a:spcBef>
              <a:buFont typeface="Arial" panose="020B0604020202020204" pitchFamily="34" charset="0"/>
              <a:buChar char="•"/>
            </a:pPr>
            <a:endParaRPr lang="en-US" sz="1600" dirty="0">
              <a:effectLst/>
              <a:latin typeface="Century" panose="02040604050505020304" pitchFamily="18" charset="0"/>
              <a:ea typeface="Times New Roman" panose="02020603050405020304" pitchFamily="18" charset="0"/>
            </a:endParaRPr>
          </a:p>
          <a:p>
            <a:pPr marL="285750" indent="-285750">
              <a:spcBef>
                <a:spcPts val="0"/>
              </a:spcBef>
              <a:buFont typeface="Arial" panose="020B0604020202020204" pitchFamily="34" charset="0"/>
              <a:buChar char="•"/>
            </a:pPr>
            <a:r>
              <a:rPr lang="en-US" sz="1600" dirty="0">
                <a:effectLst/>
                <a:latin typeface="Century" panose="02040604050505020304" pitchFamily="18" charset="0"/>
                <a:ea typeface="Times New Roman" panose="02020603050405020304" pitchFamily="18" charset="0"/>
              </a:rPr>
              <a:t>Clearly highlight the Must have, Good to have and Optional features that have been built.</a:t>
            </a:r>
            <a:endParaRPr lang="en-US" sz="1600" dirty="0">
              <a:effectLst/>
              <a:latin typeface="Century" panose="02040604050505020304" pitchFamily="18" charset="0"/>
              <a:ea typeface="Calibri" panose="020F0502020204030204" pitchFamily="34" charset="0"/>
            </a:endParaRPr>
          </a:p>
          <a:p>
            <a:pPr marL="285750" indent="-285750">
              <a:spcBef>
                <a:spcPts val="0"/>
              </a:spcBef>
              <a:buFont typeface="Arial" panose="020B0604020202020204" pitchFamily="34" charset="0"/>
              <a:buChar char="•"/>
            </a:pPr>
            <a:endParaRPr lang="en-US" sz="1600" dirty="0">
              <a:effectLst/>
              <a:latin typeface="Century" panose="02040604050505020304" pitchFamily="18" charset="0"/>
              <a:ea typeface="Calibri" panose="020F0502020204030204" pitchFamily="34" charset="0"/>
            </a:endParaRPr>
          </a:p>
          <a:p>
            <a:pPr marL="285750" indent="-285750">
              <a:spcBef>
                <a:spcPts val="0"/>
              </a:spcBef>
              <a:buFont typeface="Arial" panose="020B0604020202020204" pitchFamily="34" charset="0"/>
              <a:buChar char="•"/>
            </a:pPr>
            <a:r>
              <a:rPr lang="en-US" sz="1600" dirty="0">
                <a:effectLst/>
                <a:latin typeface="Century" panose="02040604050505020304" pitchFamily="18" charset="0"/>
                <a:ea typeface="Times New Roman" panose="02020603050405020304" pitchFamily="18" charset="0"/>
              </a:rPr>
              <a:t>Cover the technologies you have used and the reasoning behind selecting those</a:t>
            </a:r>
            <a:endParaRPr lang="en-US" sz="1600" dirty="0">
              <a:effectLst/>
              <a:latin typeface="Century" panose="02040604050505020304" pitchFamily="18" charset="0"/>
              <a:ea typeface="Calibri" panose="020F0502020204030204" pitchFamily="34" charset="0"/>
            </a:endParaRPr>
          </a:p>
          <a:p>
            <a:pPr marL="285750" indent="-285750">
              <a:spcBef>
                <a:spcPts val="0"/>
              </a:spcBef>
              <a:buFont typeface="Arial" panose="020B0604020202020204" pitchFamily="34" charset="0"/>
              <a:buChar char="•"/>
            </a:pPr>
            <a:endParaRPr lang="en-US" sz="1600" dirty="0">
              <a:effectLst/>
              <a:latin typeface="Century" panose="02040604050505020304" pitchFamily="18" charset="0"/>
              <a:ea typeface="Times New Roman" panose="02020603050405020304" pitchFamily="18" charset="0"/>
            </a:endParaRPr>
          </a:p>
          <a:p>
            <a:pPr marL="285750" indent="-285750">
              <a:spcBef>
                <a:spcPts val="0"/>
              </a:spcBef>
              <a:buFont typeface="Arial" panose="020B0604020202020204" pitchFamily="34" charset="0"/>
              <a:buChar char="•"/>
            </a:pPr>
            <a:r>
              <a:rPr lang="en-US" sz="1600" dirty="0">
                <a:effectLst/>
                <a:latin typeface="Century" panose="02040604050505020304" pitchFamily="18" charset="0"/>
                <a:ea typeface="Times New Roman" panose="02020603050405020304" pitchFamily="18" charset="0"/>
              </a:rPr>
              <a:t>Plan the sequence of your demo and organize your team so that everyone has a role to play in the demo.  </a:t>
            </a:r>
            <a:endParaRPr lang="en-US" sz="1600" dirty="0">
              <a:effectLst/>
              <a:latin typeface="Century" panose="02040604050505020304" pitchFamily="18" charset="0"/>
              <a:ea typeface="Calibri" panose="020F0502020204030204" pitchFamily="34" charset="0"/>
            </a:endParaRPr>
          </a:p>
          <a:p>
            <a:pPr marL="285750" indent="-285750">
              <a:spcBef>
                <a:spcPts val="0"/>
              </a:spcBef>
              <a:buFont typeface="Arial" panose="020B0604020202020204" pitchFamily="34" charset="0"/>
              <a:buChar char="•"/>
            </a:pPr>
            <a:endParaRPr lang="en-US" sz="1600" dirty="0">
              <a:effectLst/>
              <a:latin typeface="Century" panose="02040604050505020304" pitchFamily="18" charset="0"/>
              <a:ea typeface="Times New Roman" panose="02020603050405020304" pitchFamily="18" charset="0"/>
            </a:endParaRPr>
          </a:p>
          <a:p>
            <a:pPr marL="285750" indent="-285750">
              <a:spcBef>
                <a:spcPts val="0"/>
              </a:spcBef>
              <a:buFont typeface="Arial" panose="020B0604020202020204" pitchFamily="34" charset="0"/>
              <a:buChar char="•"/>
            </a:pPr>
            <a:r>
              <a:rPr lang="en-US" sz="1600" dirty="0">
                <a:effectLst/>
                <a:latin typeface="Century" panose="02040604050505020304" pitchFamily="18" charset="0"/>
                <a:ea typeface="Times New Roman" panose="02020603050405020304" pitchFamily="18" charset="0"/>
              </a:rPr>
              <a:t>During demo if any feature breaks, just explain and move on.  Don’t try to make it work that time</a:t>
            </a:r>
            <a:endParaRPr lang="en-US" sz="1600" dirty="0">
              <a:effectLst/>
              <a:latin typeface="Century" panose="02040604050505020304" pitchFamily="18" charset="0"/>
              <a:ea typeface="Calibri" panose="020F0502020204030204" pitchFamily="34" charset="0"/>
            </a:endParaRPr>
          </a:p>
          <a:p>
            <a:pPr marL="285750" indent="-285750">
              <a:spcBef>
                <a:spcPts val="0"/>
              </a:spcBef>
              <a:buFont typeface="Arial" panose="020B0604020202020204" pitchFamily="34" charset="0"/>
              <a:buChar char="•"/>
            </a:pPr>
            <a:endParaRPr lang="en-US" sz="1600" dirty="0">
              <a:effectLst/>
              <a:latin typeface="Century" panose="02040604050505020304" pitchFamily="18" charset="0"/>
              <a:ea typeface="Times New Roman" panose="02020603050405020304" pitchFamily="18" charset="0"/>
            </a:endParaRPr>
          </a:p>
          <a:p>
            <a:pPr marL="285750" indent="-285750">
              <a:spcBef>
                <a:spcPts val="0"/>
              </a:spcBef>
              <a:buFont typeface="Arial" panose="020B0604020202020204" pitchFamily="34" charset="0"/>
              <a:buChar char="•"/>
            </a:pPr>
            <a:r>
              <a:rPr lang="en-US" sz="1600" dirty="0">
                <a:effectLst/>
                <a:latin typeface="Century" panose="02040604050505020304" pitchFamily="18" charset="0"/>
                <a:ea typeface="Times New Roman" panose="02020603050405020304" pitchFamily="18" charset="0"/>
              </a:rPr>
              <a:t>In the end, try to cover what more can be done to make your app better</a:t>
            </a:r>
          </a:p>
          <a:p>
            <a:pPr marL="285750" indent="-285750">
              <a:spcBef>
                <a:spcPts val="0"/>
              </a:spcBef>
              <a:buFont typeface="Arial" panose="020B0604020202020204" pitchFamily="34" charset="0"/>
              <a:buChar char="•"/>
            </a:pPr>
            <a:endParaRPr lang="en-US" sz="1600" dirty="0">
              <a:latin typeface="Century" panose="02040604050505020304" pitchFamily="18" charset="0"/>
              <a:ea typeface="Calibri" panose="020F0502020204030204" pitchFamily="34" charset="0"/>
            </a:endParaRPr>
          </a:p>
          <a:p>
            <a:pPr marL="285750" indent="-285750">
              <a:spcBef>
                <a:spcPts val="0"/>
              </a:spcBef>
              <a:buFont typeface="Arial" panose="020B0604020202020204" pitchFamily="34" charset="0"/>
              <a:buChar char="•"/>
            </a:pPr>
            <a:endParaRPr lang="en-US" sz="1600" dirty="0">
              <a:effectLst/>
              <a:latin typeface="Century" panose="02040604050505020304" pitchFamily="18" charset="0"/>
              <a:ea typeface="Times New Roman" panose="02020603050405020304" pitchFamily="18" charset="0"/>
            </a:endParaRPr>
          </a:p>
          <a:p>
            <a:pPr marL="285750" indent="-285750">
              <a:spcBef>
                <a:spcPts val="0"/>
              </a:spcBef>
              <a:buFont typeface="Arial" panose="020B0604020202020204" pitchFamily="34" charset="0"/>
              <a:buChar char="•"/>
            </a:pPr>
            <a:endParaRPr lang="en-US" sz="1600" dirty="0">
              <a:effectLst/>
              <a:latin typeface="Century" panose="02040604050505020304" pitchFamily="18" charset="0"/>
              <a:ea typeface="Calibri" panose="020F0502020204030204" pitchFamily="34" charset="0"/>
            </a:endParaRPr>
          </a:p>
          <a:p>
            <a:pPr marL="285750" indent="-285750">
              <a:buFont typeface="Arial" panose="020B0604020202020204" pitchFamily="34" charset="0"/>
              <a:buChar char="•"/>
            </a:pPr>
            <a:endParaRPr lang="en-US" sz="1600" dirty="0">
              <a:latin typeface="Century" panose="02040604050505020304" pitchFamily="18" charset="0"/>
            </a:endParaRPr>
          </a:p>
        </p:txBody>
      </p:sp>
    </p:spTree>
    <p:extLst>
      <p:ext uri="{BB962C8B-B14F-4D97-AF65-F5344CB8AC3E}">
        <p14:creationId xmlns:p14="http://schemas.microsoft.com/office/powerpoint/2010/main" val="279032197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E7785C-A3EA-48BA-8139-DE77EF713C66}"/>
              </a:ext>
            </a:extLst>
          </p:cNvPr>
          <p:cNvSpPr txBox="1"/>
          <p:nvPr/>
        </p:nvSpPr>
        <p:spPr>
          <a:xfrm>
            <a:off x="816077" y="1089898"/>
            <a:ext cx="10559845" cy="4678204"/>
          </a:xfrm>
          <a:prstGeom prst="rect">
            <a:avLst/>
          </a:prstGeom>
          <a:noFill/>
        </p:spPr>
        <p:txBody>
          <a:bodyPr wrap="square">
            <a:spAutoFit/>
          </a:bodyPr>
          <a:lstStyle/>
          <a:p>
            <a:pPr marR="0" lvl="0" algn="ctr" hangingPunct="0">
              <a:spcAft>
                <a:spcPts val="0"/>
              </a:spcAft>
            </a:pPr>
            <a:r>
              <a:rPr lang="en-US" sz="2800" b="1" dirty="0">
                <a:solidFill>
                  <a:schemeClr val="accent1"/>
                </a:solidFill>
                <a:latin typeface="Century" panose="02040604050505020304" pitchFamily="18" charset="0"/>
                <a:ea typeface="+mj-ea"/>
                <a:cs typeface="+mj-cs"/>
              </a:rPr>
              <a:t>PROTOTYPE VIDEO GUIDELINES</a:t>
            </a:r>
          </a:p>
          <a:p>
            <a:pPr marR="0" lvl="0">
              <a:spcBef>
                <a:spcPts val="0"/>
              </a:spcBef>
              <a:spcAft>
                <a:spcPts val="0"/>
              </a:spcAft>
            </a:pPr>
            <a:endParaRPr lang="en-US" dirty="0">
              <a:latin typeface="Calibri" panose="020F0502020204030204" pitchFamily="34" charset="0"/>
            </a:endParaRPr>
          </a:p>
          <a:p>
            <a:pPr marL="285750" marR="0" lvl="0" indent="-285750">
              <a:spcBef>
                <a:spcPts val="0"/>
              </a:spcBef>
              <a:spcAft>
                <a:spcPts val="0"/>
              </a:spcAft>
              <a:buFont typeface="Arial" panose="020B0604020202020204" pitchFamily="34" charset="0"/>
              <a:buChar char="•"/>
            </a:pPr>
            <a:r>
              <a:rPr lang="en-US" sz="1800" dirty="0">
                <a:latin typeface="Century" panose="02040604050505020304" pitchFamily="18" charset="0"/>
              </a:rPr>
              <a:t>This video should be prepared and should be kept ready as a back up</a:t>
            </a:r>
          </a:p>
          <a:p>
            <a:pPr marL="285750" marR="0" lvl="0" indent="-285750">
              <a:spcBef>
                <a:spcPts val="0"/>
              </a:spcBef>
              <a:spcAft>
                <a:spcPts val="0"/>
              </a:spcAft>
              <a:buFont typeface="Arial" panose="020B0604020202020204" pitchFamily="34" charset="0"/>
              <a:buChar char="•"/>
            </a:pPr>
            <a:endParaRPr lang="en-US" sz="1800" dirty="0">
              <a:latin typeface="Century" panose="02040604050505020304" pitchFamily="18" charset="0"/>
            </a:endParaRPr>
          </a:p>
          <a:p>
            <a:pPr marL="285750" marR="0" lvl="0" indent="-285750">
              <a:spcBef>
                <a:spcPts val="0"/>
              </a:spcBef>
              <a:spcAft>
                <a:spcPts val="0"/>
              </a:spcAft>
              <a:buFont typeface="Arial" panose="020B0604020202020204" pitchFamily="34" charset="0"/>
              <a:buChar char="•"/>
            </a:pPr>
            <a:r>
              <a:rPr lang="en-US" sz="1800" dirty="0">
                <a:latin typeface="Century" panose="02040604050505020304" pitchFamily="18" charset="0"/>
              </a:rPr>
              <a:t>The video should not exceed two minutes.</a:t>
            </a:r>
          </a:p>
          <a:p>
            <a:pPr marL="285750" marR="0" lvl="0" indent="-285750">
              <a:spcBef>
                <a:spcPts val="0"/>
              </a:spcBef>
              <a:spcAft>
                <a:spcPts val="0"/>
              </a:spcAft>
              <a:buFont typeface="Arial" panose="020B0604020202020204" pitchFamily="34" charset="0"/>
              <a:buChar char="•"/>
            </a:pPr>
            <a:endParaRPr lang="en-US" sz="1800" dirty="0">
              <a:latin typeface="Century" panose="02040604050505020304" pitchFamily="18" charset="0"/>
            </a:endParaRPr>
          </a:p>
          <a:p>
            <a:pPr marL="285750" marR="0" lvl="0" indent="-285750">
              <a:spcBef>
                <a:spcPts val="0"/>
              </a:spcBef>
              <a:spcAft>
                <a:spcPts val="0"/>
              </a:spcAft>
              <a:buFont typeface="Arial" panose="020B0604020202020204" pitchFamily="34" charset="0"/>
              <a:buChar char="•"/>
            </a:pPr>
            <a:r>
              <a:rPr lang="en-US" sz="1800" dirty="0">
                <a:latin typeface="Century" panose="02040604050505020304" pitchFamily="18" charset="0"/>
              </a:rPr>
              <a:t>Please ensure that the video is recorded in a very well lit, noise free environment.</a:t>
            </a:r>
          </a:p>
          <a:p>
            <a:pPr marL="285750" marR="0" lvl="0" indent="-285750">
              <a:spcBef>
                <a:spcPts val="0"/>
              </a:spcBef>
              <a:spcAft>
                <a:spcPts val="0"/>
              </a:spcAft>
              <a:buFont typeface="Arial" panose="020B0604020202020204" pitchFamily="34" charset="0"/>
              <a:buChar char="•"/>
            </a:pPr>
            <a:endParaRPr lang="en-US" sz="1800" dirty="0">
              <a:latin typeface="Century" panose="02040604050505020304" pitchFamily="18" charset="0"/>
            </a:endParaRPr>
          </a:p>
          <a:p>
            <a:pPr marL="285750" marR="0" lvl="0" indent="-285750">
              <a:spcBef>
                <a:spcPts val="0"/>
              </a:spcBef>
              <a:spcAft>
                <a:spcPts val="0"/>
              </a:spcAft>
              <a:buFont typeface="Arial" panose="020B0604020202020204" pitchFamily="34" charset="0"/>
              <a:buChar char="•"/>
            </a:pPr>
            <a:r>
              <a:rPr lang="en-US" sz="1800" dirty="0">
                <a:latin typeface="Century" panose="02040604050505020304" pitchFamily="18" charset="0"/>
              </a:rPr>
              <a:t>Make sure that the audio quality is good.</a:t>
            </a:r>
          </a:p>
          <a:p>
            <a:pPr marL="285750" marR="0" lvl="0" indent="-285750">
              <a:spcBef>
                <a:spcPts val="0"/>
              </a:spcBef>
              <a:spcAft>
                <a:spcPts val="0"/>
              </a:spcAft>
              <a:buFont typeface="Arial" panose="020B0604020202020204" pitchFamily="34" charset="0"/>
              <a:buChar char="•"/>
            </a:pPr>
            <a:endParaRPr lang="en-US" sz="1800" dirty="0">
              <a:latin typeface="Century" panose="02040604050505020304" pitchFamily="18" charset="0"/>
            </a:endParaRPr>
          </a:p>
          <a:p>
            <a:pPr marL="285750" marR="0" lvl="0" indent="-285750">
              <a:spcBef>
                <a:spcPts val="0"/>
              </a:spcBef>
              <a:spcAft>
                <a:spcPts val="0"/>
              </a:spcAft>
              <a:buFont typeface="Arial" panose="020B0604020202020204" pitchFamily="34" charset="0"/>
              <a:buChar char="•"/>
            </a:pPr>
            <a:r>
              <a:rPr lang="en-US" sz="1800" dirty="0">
                <a:latin typeface="Century" panose="02040604050505020304" pitchFamily="18" charset="0"/>
              </a:rPr>
              <a:t>You are not allowed to include content available on internet or a paid/licensed platform.</a:t>
            </a:r>
          </a:p>
          <a:p>
            <a:pPr marL="285750" marR="0" lvl="0" indent="-285750">
              <a:spcBef>
                <a:spcPts val="0"/>
              </a:spcBef>
              <a:spcAft>
                <a:spcPts val="0"/>
              </a:spcAft>
              <a:buFont typeface="Arial" panose="020B0604020202020204" pitchFamily="34" charset="0"/>
              <a:buChar char="•"/>
            </a:pPr>
            <a:endParaRPr lang="en-US" sz="1800" dirty="0">
              <a:latin typeface="Century" panose="02040604050505020304" pitchFamily="18" charset="0"/>
            </a:endParaRPr>
          </a:p>
          <a:p>
            <a:pPr marL="285750" marR="0" lvl="0" indent="-285750">
              <a:spcBef>
                <a:spcPts val="0"/>
              </a:spcBef>
              <a:spcAft>
                <a:spcPts val="0"/>
              </a:spcAft>
              <a:buFont typeface="Arial" panose="020B0604020202020204" pitchFamily="34" charset="0"/>
              <a:buChar char="•"/>
            </a:pPr>
            <a:r>
              <a:rPr lang="en-US" sz="1800" dirty="0">
                <a:latin typeface="Century" panose="02040604050505020304" pitchFamily="18" charset="0"/>
              </a:rPr>
              <a:t>Clearly highlight the Must have, Good to have and Optional features that have been built</a:t>
            </a:r>
            <a:r>
              <a:rPr lang="en-US" sz="1800" dirty="0">
                <a:latin typeface="Calibri" panose="020F0502020204030204" pitchFamily="34" charset="0"/>
              </a:rPr>
              <a:t>. </a:t>
            </a:r>
          </a:p>
          <a:p>
            <a:pPr>
              <a:spcBef>
                <a:spcPts val="0"/>
              </a:spcBef>
              <a:buFont typeface="Wingdings" panose="05000000000000000000" pitchFamily="2" charset="2"/>
              <a:buChar char="q"/>
            </a:pPr>
            <a:endParaRPr lang="en-US" sz="1800" dirty="0">
              <a:effectLst/>
              <a:latin typeface="Calibri" panose="020F0502020204030204" pitchFamily="34" charset="0"/>
              <a:ea typeface="Calibri" panose="020F0502020204030204" pitchFamily="34" charset="0"/>
            </a:endParaRPr>
          </a:p>
          <a:p>
            <a:pPr>
              <a:spcBef>
                <a:spcPts val="0"/>
              </a:spcBef>
              <a:buFont typeface="Wingdings" panose="05000000000000000000" pitchFamily="2" charset="2"/>
              <a:buChar char="q"/>
            </a:pPr>
            <a:endParaRPr lang="en-US"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sz="1800" dirty="0">
              <a:latin typeface="Century" panose="02040604050505020304" pitchFamily="18" charset="0"/>
            </a:endParaRPr>
          </a:p>
        </p:txBody>
      </p:sp>
    </p:spTree>
    <p:extLst>
      <p:ext uri="{BB962C8B-B14F-4D97-AF65-F5344CB8AC3E}">
        <p14:creationId xmlns:p14="http://schemas.microsoft.com/office/powerpoint/2010/main" val="7995700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DAF1457-34D6-49AD-B35E-044D30B4F70A}"/>
              </a:ext>
            </a:extLst>
          </p:cNvPr>
          <p:cNvSpPr txBox="1"/>
          <p:nvPr/>
        </p:nvSpPr>
        <p:spPr>
          <a:xfrm>
            <a:off x="1781321" y="2736179"/>
            <a:ext cx="8629358" cy="1403231"/>
          </a:xfrm>
          <a:prstGeom prst="rect">
            <a:avLst/>
          </a:prstGeom>
        </p:spPr>
        <p:txBody>
          <a:bodyPr vert="horz" lIns="91440" tIns="45720" rIns="91440" bIns="45720" rtlCol="0" anchor="ctr">
            <a:noAutofit/>
          </a:bodyPr>
          <a:lstStyle/>
          <a:p>
            <a:pPr algn="ctr">
              <a:lnSpc>
                <a:spcPct val="90000"/>
              </a:lnSpc>
              <a:spcBef>
                <a:spcPct val="0"/>
              </a:spcBef>
              <a:spcAft>
                <a:spcPts val="600"/>
              </a:spcAft>
            </a:pPr>
            <a:r>
              <a:rPr lang="en-US" sz="3200" b="1" kern="1200" dirty="0">
                <a:solidFill>
                  <a:schemeClr val="accent1"/>
                </a:solidFill>
                <a:latin typeface="Century" panose="02040604050505020304" pitchFamily="18" charset="0"/>
                <a:ea typeface="+mj-ea"/>
                <a:cs typeface="+mj-cs"/>
              </a:rPr>
              <a:t>USE CASE 1 – AR MODELLER</a:t>
            </a:r>
          </a:p>
        </p:txBody>
      </p:sp>
      <p:sp>
        <p:nvSpPr>
          <p:cNvPr id="8" name="Slide Number Placeholder 7">
            <a:extLst>
              <a:ext uri="{FF2B5EF4-FFF2-40B4-BE49-F238E27FC236}">
                <a16:creationId xmlns:a16="http://schemas.microsoft.com/office/drawing/2014/main" id="{9BD3D665-57BB-4761-8857-2D952002636B}"/>
              </a:ext>
            </a:extLst>
          </p:cNvPr>
          <p:cNvSpPr>
            <a:spLocks noGrp="1"/>
          </p:cNvSpPr>
          <p:nvPr>
            <p:ph type="sldNum" sz="quarter" idx="2"/>
          </p:nvPr>
        </p:nvSpPr>
        <p:spPr>
          <a:xfrm>
            <a:off x="8610600" y="6356350"/>
            <a:ext cx="2743200" cy="365125"/>
          </a:xfrm>
        </p:spPr>
        <p:txBody>
          <a:bodyPr vert="horz" lIns="91440" tIns="45720" rIns="91440" bIns="45720" rtlCol="0" anchor="ctr">
            <a:normAutofit/>
          </a:bodyPr>
          <a:lstStyle/>
          <a:p>
            <a:pPr>
              <a:spcAft>
                <a:spcPts val="600"/>
              </a:spcAft>
            </a:pPr>
            <a:fld id="{86CB4B4D-7CA3-9044-876B-883B54F8677D}" type="slidenum">
              <a:rPr lang="en-US" smtClean="0"/>
              <a:pPr>
                <a:spcAft>
                  <a:spcPts val="600"/>
                </a:spcAft>
              </a:pPr>
              <a:t>7</a:t>
            </a:fld>
            <a:endParaRPr lang="en-US"/>
          </a:p>
        </p:txBody>
      </p:sp>
      <p:sp>
        <p:nvSpPr>
          <p:cNvPr id="6" name="Rectangle 5">
            <a:extLst>
              <a:ext uri="{FF2B5EF4-FFF2-40B4-BE49-F238E27FC236}">
                <a16:creationId xmlns:a16="http://schemas.microsoft.com/office/drawing/2014/main" id="{7A21C939-7277-4B17-8670-3253DCFF8721}"/>
              </a:ext>
            </a:extLst>
          </p:cNvPr>
          <p:cNvSpPr txBox="1"/>
          <p:nvPr/>
        </p:nvSpPr>
        <p:spPr>
          <a:xfrm>
            <a:off x="2474258" y="1273653"/>
            <a:ext cx="7243484"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lvl="0" algn="ctr" hangingPunct="0">
              <a:lnSpc>
                <a:spcPts val="3600"/>
              </a:lnSpc>
              <a:spcBef>
                <a:spcPts val="800"/>
              </a:spcBef>
              <a:defRPr sz="3400" b="1">
                <a:solidFill>
                  <a:srgbClr val="FFFFFF"/>
                </a:solidFill>
                <a:latin typeface="Arial"/>
                <a:ea typeface="Arial"/>
                <a:cs typeface="Arial"/>
                <a:sym typeface="Arial"/>
              </a:defRPr>
            </a:pPr>
            <a:endParaRPr lang="en-US" sz="3600" b="1" kern="0">
              <a:solidFill>
                <a:srgbClr val="FFFFFF"/>
              </a:solidFill>
              <a:latin typeface="Arial"/>
              <a:cs typeface="Arial"/>
              <a:sym typeface="Arial"/>
            </a:endParaRPr>
          </a:p>
        </p:txBody>
      </p:sp>
      <p:pic>
        <p:nvPicPr>
          <p:cNvPr id="5" name="Picture 4">
            <a:extLst>
              <a:ext uri="{FF2B5EF4-FFF2-40B4-BE49-F238E27FC236}">
                <a16:creationId xmlns:a16="http://schemas.microsoft.com/office/drawing/2014/main" id="{43E7F2FB-2BF7-49E9-AA03-F7C16348DCA8}"/>
              </a:ext>
            </a:extLst>
          </p:cNvPr>
          <p:cNvPicPr>
            <a:picLocks noChangeAspect="1"/>
          </p:cNvPicPr>
          <p:nvPr/>
        </p:nvPicPr>
        <p:blipFill>
          <a:blip r:embed="rId3"/>
          <a:stretch>
            <a:fillRect/>
          </a:stretch>
        </p:blipFill>
        <p:spPr>
          <a:xfrm>
            <a:off x="9982200" y="219129"/>
            <a:ext cx="2004483" cy="711591"/>
          </a:xfrm>
          <a:prstGeom prst="rect">
            <a:avLst/>
          </a:prstGeom>
        </p:spPr>
      </p:pic>
      <p:sp>
        <p:nvSpPr>
          <p:cNvPr id="7" name="Title 1">
            <a:extLst>
              <a:ext uri="{FF2B5EF4-FFF2-40B4-BE49-F238E27FC236}">
                <a16:creationId xmlns:a16="http://schemas.microsoft.com/office/drawing/2014/main" id="{A0FC49E5-3549-4DD0-BAD8-44F999EB9178}"/>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224058895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78F963-0609-493F-B3F9-F78366EBC620}"/>
              </a:ext>
            </a:extLst>
          </p:cNvPr>
          <p:cNvSpPr txBox="1"/>
          <p:nvPr/>
        </p:nvSpPr>
        <p:spPr>
          <a:xfrm>
            <a:off x="420914" y="319314"/>
            <a:ext cx="11205029" cy="6103466"/>
          </a:xfrm>
          <a:prstGeom prst="rect">
            <a:avLst/>
          </a:prstGeom>
          <a:noFill/>
        </p:spPr>
        <p:txBody>
          <a:bodyPr wrap="square" rtlCol="0">
            <a:spAutoFit/>
          </a:bodyPr>
          <a:lstStyle/>
          <a:p>
            <a:pPr indent="0" algn="ctr" hangingPunct="0">
              <a:lnSpc>
                <a:spcPct val="115000"/>
              </a:lnSpc>
              <a:spcBef>
                <a:spcPts val="1600"/>
              </a:spcBef>
              <a:buNone/>
            </a:pPr>
            <a:r>
              <a:rPr lang="en-US" sz="2400" b="1" dirty="0">
                <a:solidFill>
                  <a:schemeClr val="accent1"/>
                </a:solidFill>
                <a:latin typeface="Century" panose="02040604050505020304" pitchFamily="18" charset="0"/>
                <a:ea typeface="+mj-ea"/>
                <a:cs typeface="+mj-cs"/>
              </a:rPr>
              <a:t>PROBLEM STATEMENT &amp; EXPECTATIONS - AR MODELLER</a:t>
            </a:r>
            <a:endParaRPr lang="en-GB" sz="2400" b="1" dirty="0">
              <a:solidFill>
                <a:schemeClr val="accent1"/>
              </a:solidFill>
              <a:latin typeface="Century" panose="02040604050505020304" pitchFamily="18" charset="0"/>
              <a:ea typeface="+mj-ea"/>
              <a:cs typeface="+mj-cs"/>
            </a:endParaRPr>
          </a:p>
          <a:p>
            <a:pPr marL="0" marR="0" indent="0">
              <a:lnSpc>
                <a:spcPct val="115000"/>
              </a:lnSpc>
              <a:spcBef>
                <a:spcPts val="1600"/>
              </a:spcBef>
              <a:spcAft>
                <a:spcPts val="400"/>
              </a:spcAft>
              <a:buNone/>
            </a:pPr>
            <a:r>
              <a:rPr lang="en-GB" sz="1500" b="1" dirty="0">
                <a:solidFill>
                  <a:srgbClr val="434343"/>
                </a:solidFill>
                <a:effectLst/>
                <a:latin typeface="Century" panose="02040604050505020304" pitchFamily="18" charset="0"/>
                <a:cs typeface="Calibri" panose="020F0502020204030204" pitchFamily="34" charset="0"/>
              </a:rPr>
              <a:t>Business Context</a:t>
            </a:r>
            <a:endParaRPr lang="en-US" sz="1500" b="1" dirty="0">
              <a:solidFill>
                <a:srgbClr val="434343"/>
              </a:solidFill>
              <a:effectLst/>
              <a:latin typeface="Century" panose="02040604050505020304" pitchFamily="18" charset="0"/>
              <a:cs typeface="Calibri" panose="020F0502020204030204" pitchFamily="34" charset="0"/>
            </a:endParaRPr>
          </a:p>
          <a:p>
            <a:pPr marL="0" marR="0" indent="0">
              <a:lnSpc>
                <a:spcPct val="162000"/>
              </a:lnSpc>
              <a:spcBef>
                <a:spcPts val="0"/>
              </a:spcBef>
              <a:spcAft>
                <a:spcPts val="1800"/>
              </a:spcAft>
              <a:buNone/>
            </a:pPr>
            <a:r>
              <a:rPr lang="en-GB" sz="1500" dirty="0">
                <a:solidFill>
                  <a:srgbClr val="282828"/>
                </a:solidFill>
                <a:effectLst/>
                <a:latin typeface="Century" panose="02040604050505020304" pitchFamily="18" charset="0"/>
                <a:ea typeface="Arial" panose="020B0604020202020204" pitchFamily="34" charset="0"/>
                <a:cs typeface="Calibri" panose="020F0502020204030204" pitchFamily="34" charset="0"/>
              </a:rPr>
              <a:t>Covid-19 has supercharged all things virtual, propelling industries like retail well into the future. According to IBM’s 2020 U.S. Retail Index </a:t>
            </a:r>
            <a:r>
              <a:rPr lang="en-GB" sz="1500" u="none" strike="noStrike" dirty="0">
                <a:solidFill>
                  <a:srgbClr val="282828"/>
                </a:solidFill>
                <a:effectLst/>
                <a:latin typeface="Century" panose="02040604050505020304" pitchFamily="18" charset="0"/>
                <a:ea typeface="Arial" panose="020B0604020202020204" pitchFamily="34" charset="0"/>
                <a:cs typeface="Calibri" panose="020F0502020204030204" pitchFamily="34" charset="0"/>
                <a:hlinkClick r:id="rId2"/>
              </a:rPr>
              <a:t>report</a:t>
            </a:r>
            <a:r>
              <a:rPr lang="en-GB" sz="1500" dirty="0">
                <a:solidFill>
                  <a:srgbClr val="282828"/>
                </a:solidFill>
                <a:effectLst/>
                <a:latin typeface="Century" panose="02040604050505020304" pitchFamily="18" charset="0"/>
                <a:ea typeface="Arial" panose="020B0604020202020204" pitchFamily="34" charset="0"/>
                <a:cs typeface="Calibri" panose="020F0502020204030204" pitchFamily="34" charset="0"/>
              </a:rPr>
              <a:t>, the pandemic has accelerated the shift to digital shopping by roughly five years. </a:t>
            </a:r>
          </a:p>
          <a:p>
            <a:pPr marL="0" marR="0" indent="0">
              <a:lnSpc>
                <a:spcPct val="162000"/>
              </a:lnSpc>
              <a:spcBef>
                <a:spcPts val="0"/>
              </a:spcBef>
              <a:spcAft>
                <a:spcPts val="1800"/>
              </a:spcAft>
              <a:buNone/>
            </a:pPr>
            <a:r>
              <a:rPr lang="en-GB" sz="1500" dirty="0">
                <a:solidFill>
                  <a:srgbClr val="282828"/>
                </a:solidFill>
                <a:effectLst/>
                <a:latin typeface="Century" panose="02040604050505020304" pitchFamily="18" charset="0"/>
                <a:ea typeface="Arial" panose="020B0604020202020204" pitchFamily="34" charset="0"/>
                <a:cs typeface="Calibri" panose="020F0502020204030204" pitchFamily="34" charset="0"/>
              </a:rPr>
              <a:t>Augmented Reality (AR) applications have been on the rise with virtual “try-before-you-buy” experiences ranging from previewing furniture and products in your home with everyday brands like IKEA and Home Depot, to virtually trying on luxury fashion such as Louis Vuitton and Gucci. Once a nice-to-have feature, AR has quickly become an essential technology for retailers.  Still, majority of retailers don't have AR integration for their online platforms. </a:t>
            </a:r>
          </a:p>
          <a:p>
            <a:pPr marL="0" marR="0" indent="0">
              <a:lnSpc>
                <a:spcPct val="162000"/>
              </a:lnSpc>
              <a:spcBef>
                <a:spcPts val="0"/>
              </a:spcBef>
              <a:spcAft>
                <a:spcPts val="1800"/>
              </a:spcAft>
              <a:buNone/>
            </a:pPr>
            <a:r>
              <a:rPr lang="en-GB" sz="1500" dirty="0">
                <a:solidFill>
                  <a:srgbClr val="282828"/>
                </a:solidFill>
                <a:effectLst/>
                <a:latin typeface="Century" panose="02040604050505020304" pitchFamily="18" charset="0"/>
                <a:ea typeface="Arial" panose="020B0604020202020204" pitchFamily="34" charset="0"/>
                <a:cs typeface="Calibri" panose="020F0502020204030204" pitchFamily="34" charset="0"/>
              </a:rPr>
              <a:t>One of the reasons for this is that it takes a considerable effort to create 3d models for products manually and the lack of easy AR plugins for existing online retail channels. The goal is to build a system that can create 3d models of products and a way to visualize them in AR.  The high-level process would be as below:</a:t>
            </a:r>
          </a:p>
          <a:p>
            <a:pPr marL="0" marR="0" indent="0">
              <a:lnSpc>
                <a:spcPct val="162000"/>
              </a:lnSpc>
              <a:spcBef>
                <a:spcPts val="0"/>
              </a:spcBef>
              <a:spcAft>
                <a:spcPts val="1800"/>
              </a:spcAft>
              <a:buNone/>
            </a:pPr>
            <a:endParaRPr lang="en-GB" sz="2000" dirty="0">
              <a:solidFill>
                <a:srgbClr val="282828"/>
              </a:solidFill>
              <a:ea typeface="Arial" panose="020B0604020202020204" pitchFamily="34" charset="0"/>
            </a:endParaRPr>
          </a:p>
          <a:p>
            <a:endParaRPr lang="en-US" dirty="0"/>
          </a:p>
        </p:txBody>
      </p:sp>
      <p:pic>
        <p:nvPicPr>
          <p:cNvPr id="3" name="image1.png">
            <a:extLst>
              <a:ext uri="{FF2B5EF4-FFF2-40B4-BE49-F238E27FC236}">
                <a16:creationId xmlns:a16="http://schemas.microsoft.com/office/drawing/2014/main" id="{A1A2BBA4-0D6F-4328-9BD4-088EC8DE2E58}"/>
              </a:ext>
            </a:extLst>
          </p:cNvPr>
          <p:cNvPicPr/>
          <p:nvPr/>
        </p:nvPicPr>
        <p:blipFill>
          <a:blip r:embed="rId3"/>
          <a:srcRect/>
          <a:stretch>
            <a:fillRect/>
          </a:stretch>
        </p:blipFill>
        <p:spPr>
          <a:xfrm>
            <a:off x="3726303" y="5221515"/>
            <a:ext cx="4594249" cy="1317171"/>
          </a:xfrm>
          <a:prstGeom prst="rect">
            <a:avLst/>
          </a:prstGeom>
          <a:ln/>
        </p:spPr>
      </p:pic>
    </p:spTree>
    <p:extLst>
      <p:ext uri="{BB962C8B-B14F-4D97-AF65-F5344CB8AC3E}">
        <p14:creationId xmlns:p14="http://schemas.microsoft.com/office/powerpoint/2010/main" val="166067685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4414C3-F17A-4462-831A-65B5B30AE5A0}"/>
              </a:ext>
            </a:extLst>
          </p:cNvPr>
          <p:cNvSpPr txBox="1"/>
          <p:nvPr/>
        </p:nvSpPr>
        <p:spPr>
          <a:xfrm>
            <a:off x="508000" y="1414859"/>
            <a:ext cx="11176000" cy="4028282"/>
          </a:xfrm>
          <a:prstGeom prst="rect">
            <a:avLst/>
          </a:prstGeom>
          <a:noFill/>
        </p:spPr>
        <p:txBody>
          <a:bodyPr wrap="square">
            <a:spAutoFit/>
          </a:bodyPr>
          <a:lstStyle/>
          <a:p>
            <a:pPr indent="0" algn="ctr" hangingPunct="0">
              <a:lnSpc>
                <a:spcPct val="115000"/>
              </a:lnSpc>
              <a:spcBef>
                <a:spcPts val="1600"/>
              </a:spcBef>
              <a:buNone/>
            </a:pPr>
            <a:r>
              <a:rPr lang="en-US" sz="2400" b="1" dirty="0">
                <a:solidFill>
                  <a:schemeClr val="accent1"/>
                </a:solidFill>
                <a:latin typeface="Century" panose="02040604050505020304" pitchFamily="18" charset="0"/>
                <a:ea typeface="+mj-ea"/>
                <a:cs typeface="+mj-cs"/>
              </a:rPr>
              <a:t>PROBLEM STATEMENT &amp; EXPECTATIONS - AR MODELLER CONTD.</a:t>
            </a:r>
            <a:endParaRPr lang="en-GB" sz="2400" b="1" dirty="0">
              <a:solidFill>
                <a:schemeClr val="accent1"/>
              </a:solidFill>
              <a:latin typeface="Century" panose="02040604050505020304" pitchFamily="18" charset="0"/>
              <a:ea typeface="+mj-ea"/>
              <a:cs typeface="+mj-cs"/>
            </a:endParaRPr>
          </a:p>
          <a:p>
            <a:pPr marL="0" marR="0" indent="0">
              <a:lnSpc>
                <a:spcPct val="115000"/>
              </a:lnSpc>
              <a:spcBef>
                <a:spcPts val="1200"/>
              </a:spcBef>
              <a:spcAft>
                <a:spcPts val="400"/>
              </a:spcAft>
              <a:buNone/>
            </a:pPr>
            <a:r>
              <a:rPr lang="en-GB" sz="1600" b="1" dirty="0">
                <a:solidFill>
                  <a:schemeClr val="tx1"/>
                </a:solidFill>
                <a:effectLst/>
                <a:latin typeface="Century" panose="02040604050505020304" pitchFamily="18" charset="0"/>
              </a:rPr>
              <a:t>Must Have Features</a:t>
            </a:r>
            <a:endParaRPr lang="en-US" sz="1600" b="1" dirty="0">
              <a:solidFill>
                <a:schemeClr val="tx1"/>
              </a:solidFill>
              <a:effectLst/>
              <a:latin typeface="Century" panose="02040604050505020304" pitchFamily="18" charset="0"/>
            </a:endParaRPr>
          </a:p>
          <a:p>
            <a:pPr marR="0" lvl="0">
              <a:lnSpc>
                <a:spcPct val="115000"/>
              </a:lnSpc>
              <a:spcBef>
                <a:spcPts val="0"/>
              </a:spcBef>
              <a:spcAft>
                <a:spcPts val="0"/>
              </a:spcAft>
              <a:buFont typeface="Wingdings" panose="05000000000000000000" pitchFamily="2" charset="2"/>
              <a:buChar char="§"/>
            </a:pPr>
            <a:r>
              <a:rPr lang="en-GB" sz="1600" u="none" strike="noStrike" dirty="0">
                <a:solidFill>
                  <a:schemeClr val="tx1"/>
                </a:solidFill>
                <a:effectLst/>
                <a:latin typeface="Century" panose="02040604050505020304" pitchFamily="18" charset="0"/>
                <a:ea typeface="Arial" panose="020B0604020202020204" pitchFamily="34" charset="0"/>
              </a:rPr>
              <a:t>Ability to create a 3d model of real-world objects and save it in a common format (obj,STL,3MF, coloured STL, PLY).</a:t>
            </a:r>
            <a:endParaRPr lang="en-US" sz="1600" u="none" strike="noStrike" dirty="0">
              <a:solidFill>
                <a:schemeClr val="tx1"/>
              </a:solidFill>
              <a:effectLst/>
              <a:latin typeface="Century" panose="02040604050505020304" pitchFamily="18" charset="0"/>
              <a:ea typeface="Arial" panose="020B0604020202020204" pitchFamily="34" charset="0"/>
            </a:endParaRPr>
          </a:p>
          <a:p>
            <a:pPr marR="0" lvl="0">
              <a:lnSpc>
                <a:spcPct val="115000"/>
              </a:lnSpc>
              <a:spcBef>
                <a:spcPts val="0"/>
              </a:spcBef>
              <a:spcAft>
                <a:spcPts val="0"/>
              </a:spcAft>
              <a:buFont typeface="Wingdings" panose="05000000000000000000" pitchFamily="2" charset="2"/>
              <a:buChar char="§"/>
            </a:pPr>
            <a:r>
              <a:rPr lang="en-GB" sz="1600" u="none" strike="noStrike" dirty="0">
                <a:solidFill>
                  <a:schemeClr val="tx1"/>
                </a:solidFill>
                <a:effectLst/>
                <a:latin typeface="Century" panose="02040604050505020304" pitchFamily="18" charset="0"/>
                <a:ea typeface="Arial" panose="020B0604020202020204" pitchFamily="34" charset="0"/>
              </a:rPr>
              <a:t>Ability to display the created model in AR mode (try-before-you-buy) without needing to install additional apps.</a:t>
            </a:r>
            <a:endParaRPr lang="en-US" sz="1600" u="none" strike="noStrike" dirty="0">
              <a:solidFill>
                <a:schemeClr val="tx1"/>
              </a:solidFill>
              <a:effectLst/>
              <a:latin typeface="Century" panose="02040604050505020304" pitchFamily="18" charset="0"/>
              <a:ea typeface="Arial" panose="020B0604020202020204" pitchFamily="34" charset="0"/>
            </a:endParaRPr>
          </a:p>
          <a:p>
            <a:pPr marL="0" marR="0" indent="0">
              <a:lnSpc>
                <a:spcPct val="115000"/>
              </a:lnSpc>
              <a:spcBef>
                <a:spcPts val="1200"/>
              </a:spcBef>
              <a:spcAft>
                <a:spcPts val="400"/>
              </a:spcAft>
              <a:buNone/>
            </a:pPr>
            <a:r>
              <a:rPr lang="en-GB" sz="1600" b="1" dirty="0">
                <a:solidFill>
                  <a:schemeClr val="tx1"/>
                </a:solidFill>
                <a:effectLst/>
                <a:latin typeface="Century" panose="02040604050505020304" pitchFamily="18" charset="0"/>
              </a:rPr>
              <a:t>Good to Have Features</a:t>
            </a:r>
            <a:endParaRPr lang="en-US" sz="1600" b="1" dirty="0">
              <a:solidFill>
                <a:schemeClr val="tx1"/>
              </a:solidFill>
              <a:effectLst/>
              <a:latin typeface="Century" panose="02040604050505020304" pitchFamily="18" charset="0"/>
            </a:endParaRPr>
          </a:p>
          <a:p>
            <a:pPr marL="171450" indent="-171450">
              <a:lnSpc>
                <a:spcPct val="115000"/>
              </a:lnSpc>
              <a:spcBef>
                <a:spcPts val="0"/>
              </a:spcBef>
              <a:buFont typeface="Arial" panose="020B0604020202020204" pitchFamily="34" charset="0"/>
              <a:buChar char="•"/>
            </a:pPr>
            <a:r>
              <a:rPr lang="en-GB" sz="1600" u="none" strike="noStrike" dirty="0">
                <a:solidFill>
                  <a:schemeClr val="tx1"/>
                </a:solidFill>
                <a:effectLst/>
                <a:latin typeface="Century" panose="02040604050505020304" pitchFamily="18" charset="0"/>
                <a:ea typeface="Arial" panose="020B0604020202020204" pitchFamily="34" charset="0"/>
              </a:rPr>
              <a:t>Ability to improve the created models (mesh optimizations , smoothening etc).</a:t>
            </a:r>
            <a:endParaRPr lang="en-US" sz="1600" u="none" strike="noStrike" dirty="0">
              <a:solidFill>
                <a:schemeClr val="tx1"/>
              </a:solidFill>
              <a:effectLst/>
              <a:latin typeface="Century" panose="02040604050505020304" pitchFamily="18" charset="0"/>
              <a:ea typeface="Arial" panose="020B0604020202020204" pitchFamily="34" charset="0"/>
            </a:endParaRPr>
          </a:p>
          <a:p>
            <a:pPr marL="171450" indent="-171450">
              <a:lnSpc>
                <a:spcPct val="115000"/>
              </a:lnSpc>
              <a:spcBef>
                <a:spcPts val="0"/>
              </a:spcBef>
              <a:buFont typeface="Arial" panose="020B0604020202020204" pitchFamily="34" charset="0"/>
              <a:buChar char="•"/>
            </a:pPr>
            <a:r>
              <a:rPr lang="en-GB" sz="1600" u="none" strike="noStrike" dirty="0">
                <a:solidFill>
                  <a:schemeClr val="tx1"/>
                </a:solidFill>
                <a:effectLst/>
                <a:latin typeface="Century" panose="02040604050505020304" pitchFamily="18" charset="0"/>
                <a:ea typeface="Arial" panose="020B0604020202020204" pitchFamily="34" charset="0"/>
              </a:rPr>
              <a:t>Ability  to scan objects of different sizes .</a:t>
            </a:r>
            <a:endParaRPr lang="en-US" sz="1600" u="none" strike="noStrike" dirty="0">
              <a:solidFill>
                <a:schemeClr val="tx1"/>
              </a:solidFill>
              <a:effectLst/>
              <a:latin typeface="Century" panose="02040604050505020304" pitchFamily="18" charset="0"/>
              <a:ea typeface="Arial" panose="020B0604020202020204" pitchFamily="34" charset="0"/>
            </a:endParaRPr>
          </a:p>
          <a:p>
            <a:pPr marL="171450" indent="-171450">
              <a:lnSpc>
                <a:spcPct val="115000"/>
              </a:lnSpc>
              <a:spcBef>
                <a:spcPts val="0"/>
              </a:spcBef>
              <a:buFont typeface="Arial" panose="020B0604020202020204" pitchFamily="34" charset="0"/>
              <a:buChar char="•"/>
            </a:pPr>
            <a:r>
              <a:rPr lang="en-GB" sz="1600" u="none" strike="noStrike" dirty="0">
                <a:solidFill>
                  <a:schemeClr val="tx1"/>
                </a:solidFill>
                <a:effectLst/>
                <a:latin typeface="Century" panose="02040604050505020304" pitchFamily="18" charset="0"/>
                <a:ea typeface="Arial" panose="020B0604020202020204" pitchFamily="34" charset="0"/>
              </a:rPr>
              <a:t>Ability to generate realistic shadows and reflections for the 3d object based on the environment where it is placed.</a:t>
            </a:r>
            <a:endParaRPr lang="en-US" sz="1600" u="none" strike="noStrike" dirty="0">
              <a:solidFill>
                <a:schemeClr val="tx1"/>
              </a:solidFill>
              <a:effectLst/>
              <a:latin typeface="Century" panose="02040604050505020304" pitchFamily="18" charset="0"/>
              <a:ea typeface="Arial" panose="020B0604020202020204" pitchFamily="34" charset="0"/>
            </a:endParaRPr>
          </a:p>
          <a:p>
            <a:pPr marL="171450" indent="-171450">
              <a:lnSpc>
                <a:spcPct val="115000"/>
              </a:lnSpc>
              <a:spcBef>
                <a:spcPts val="0"/>
              </a:spcBef>
              <a:buFont typeface="Arial" panose="020B0604020202020204" pitchFamily="34" charset="0"/>
              <a:buChar char="•"/>
            </a:pPr>
            <a:r>
              <a:rPr lang="en-GB" sz="1600" u="none" strike="noStrike" dirty="0">
                <a:solidFill>
                  <a:schemeClr val="tx1"/>
                </a:solidFill>
                <a:effectLst/>
                <a:latin typeface="Century" panose="02040604050505020304" pitchFamily="18" charset="0"/>
                <a:ea typeface="Arial" panose="020B0604020202020204" pitchFamily="34" charset="0"/>
              </a:rPr>
              <a:t>Ability to preserve the scale of the object when it is placed in AR.</a:t>
            </a:r>
            <a:endParaRPr lang="en-US" sz="1600" u="none" strike="noStrike" dirty="0">
              <a:solidFill>
                <a:schemeClr val="tx1"/>
              </a:solidFill>
              <a:effectLst/>
              <a:latin typeface="Century" panose="02040604050505020304" pitchFamily="18" charset="0"/>
              <a:ea typeface="Arial" panose="020B0604020202020204" pitchFamily="34" charset="0"/>
            </a:endParaRPr>
          </a:p>
          <a:p>
            <a:pPr marL="0" marR="0" indent="0">
              <a:lnSpc>
                <a:spcPct val="162000"/>
              </a:lnSpc>
              <a:spcBef>
                <a:spcPts val="0"/>
              </a:spcBef>
              <a:spcAft>
                <a:spcPts val="1800"/>
              </a:spcAft>
              <a:buNone/>
            </a:pPr>
            <a:endParaRPr lang="en-GB" sz="1500" dirty="0">
              <a:solidFill>
                <a:srgbClr val="282828"/>
              </a:solidFill>
              <a:ea typeface="Arial" panose="020B0604020202020204" pitchFamily="34" charset="0"/>
            </a:endParaRPr>
          </a:p>
          <a:p>
            <a:endParaRPr lang="en-US" sz="1500" dirty="0"/>
          </a:p>
        </p:txBody>
      </p:sp>
    </p:spTree>
    <p:extLst>
      <p:ext uri="{BB962C8B-B14F-4D97-AF65-F5344CB8AC3E}">
        <p14:creationId xmlns:p14="http://schemas.microsoft.com/office/powerpoint/2010/main" val="3230954701"/>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2307</Words>
  <Application>Microsoft Office PowerPoint</Application>
  <PresentationFormat>Widescreen</PresentationFormat>
  <Paragraphs>210</Paragraphs>
  <Slides>19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Century</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Vikram Vij</dc:creator>
  <cp:lastModifiedBy>Vikram Vij</cp:lastModifiedBy>
  <cp:revision>1</cp:revision>
  <dcterms:created xsi:type="dcterms:W3CDTF">2021-08-20T07:37:24Z</dcterms:created>
  <dcterms:modified xsi:type="dcterms:W3CDTF">2021-08-20T07:38:27Z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vikram.vij@ad.infosys.com</vt:lpwstr>
  </property>
  <property fmtid="{D5CDD505-2E9C-101B-9397-08002B2CF9AE}" pid="5" name="MSIP_Label_be4b3411-284d-4d31-bd4f-bc13ef7f1fd6_SetDate">
    <vt:lpwstr>2021-08-20T07:37:59.3930879Z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336698e1-755f-4b1a-9668-88d434e6f27e</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vikram.vij@ad.infosys.com</vt:lpwstr>
  </property>
  <property fmtid="{D5CDD505-2E9C-101B-9397-08002B2CF9AE}" pid="13" name="MSIP_Label_a0819fa7-4367-4500-ba88-dd630d977609_SetDate">
    <vt:lpwstr>2021-08-20T07:37:59.3930879Z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ActionId">
    <vt:lpwstr>336698e1-755f-4b1a-9668-88d434e6f27e</vt:lpwstr>
  </property>
  <property fmtid="{D5CDD505-2E9C-101B-9397-08002B2CF9AE}" pid="17" name="MSIP_Label_a0819fa7-4367-4500-ba88-dd630d977609_Parent">
    <vt:lpwstr>be4b3411-284d-4d31-bd4f-bc13ef7f1fd6</vt:lpwstr>
  </property>
  <property fmtid="{D5CDD505-2E9C-101B-9397-08002B2CF9AE}" pid="18" name="MSIP_Label_a0819fa7-4367-4500-ba88-dd630d977609_Extended_MSFT_Method">
    <vt:lpwstr>Automatic</vt:lpwstr>
  </property>
  <property fmtid="{D5CDD505-2E9C-101B-9397-08002B2CF9AE}" pid="19" name="Sensitivity">
    <vt:lpwstr>Internal Companywide usage</vt:lpwstr>
  </property>
</Properties>
</file>