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865" autoAdjust="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D40997-4CD2-4C7D-9758-FD49674D5587}" type="datetimeFigureOut">
              <a:rPr lang="en-IN" smtClean="0"/>
              <a:t>05-11-2017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15A83-D5A3-4F95-B074-3A768AB1E9D8}"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40997-4CD2-4C7D-9758-FD49674D5587}" type="datetimeFigureOut">
              <a:rPr lang="en-IN" smtClean="0"/>
              <a:t>05-11-2017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15A83-D5A3-4F95-B074-3A768AB1E9D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D40997-4CD2-4C7D-9758-FD49674D5587}" type="datetimeFigureOut">
              <a:rPr lang="en-IN" smtClean="0"/>
              <a:t>05-11-2017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15A83-D5A3-4F95-B074-3A768AB1E9D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40997-4CD2-4C7D-9758-FD49674D5587}" type="datetimeFigureOut">
              <a:rPr lang="en-IN" smtClean="0"/>
              <a:t>05-11-2017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15A83-D5A3-4F95-B074-3A768AB1E9D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D40997-4CD2-4C7D-9758-FD49674D5587}" type="datetimeFigureOut">
              <a:rPr lang="en-IN" smtClean="0"/>
              <a:t>05-11-2017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15A83-D5A3-4F95-B074-3A768AB1E9D8}"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D40997-4CD2-4C7D-9758-FD49674D5587}" type="datetimeFigureOut">
              <a:rPr lang="en-IN" smtClean="0"/>
              <a:t>05-11-2017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15A83-D5A3-4F95-B074-3A768AB1E9D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D40997-4CD2-4C7D-9758-FD49674D5587}" type="datetimeFigureOut">
              <a:rPr lang="en-IN" smtClean="0"/>
              <a:t>05-11-2017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E15A83-D5A3-4F95-B074-3A768AB1E9D8}"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D40997-4CD2-4C7D-9758-FD49674D5587}" type="datetimeFigureOut">
              <a:rPr lang="en-IN" smtClean="0"/>
              <a:t>05-11-2017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E15A83-D5A3-4F95-B074-3A768AB1E9D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40997-4CD2-4C7D-9758-FD49674D5587}" type="datetimeFigureOut">
              <a:rPr lang="en-IN" smtClean="0"/>
              <a:t>05-11-2017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E15A83-D5A3-4F95-B074-3A768AB1E9D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40997-4CD2-4C7D-9758-FD49674D5587}" type="datetimeFigureOut">
              <a:rPr lang="en-IN" smtClean="0"/>
              <a:t>05-11-2017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15A83-D5A3-4F95-B074-3A768AB1E9D8}"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40997-4CD2-4C7D-9758-FD49674D5587}" type="datetimeFigureOut">
              <a:rPr lang="en-IN" smtClean="0"/>
              <a:t>05-11-2017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15A83-D5A3-4F95-B074-3A768AB1E9D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FD40997-4CD2-4C7D-9758-FD49674D5587}" type="datetimeFigureOut">
              <a:rPr lang="en-IN" smtClean="0"/>
              <a:t>05-11-2017</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FE15A83-D5A3-4F95-B074-3A768AB1E9D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ikis.sub.uni-hamburg.de/lhn/index.php/Story_Generator_Algorithm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2017-05-11-22-49-23.jpeg" TargetMode="Externa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hyperlink" Target="https://www.plot-generator.org.uk/"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hyperlink" Target="http://www.drassignment.com/auto-writer.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3089563"/>
          </a:xfrm>
        </p:spPr>
        <p:txBody>
          <a:bodyPr>
            <a:normAutofit/>
          </a:bodyPr>
          <a:lstStyle/>
          <a:p>
            <a:r>
              <a:rPr lang="en-US" dirty="0" smtClean="0"/>
              <a:t/>
            </a:r>
            <a:br>
              <a:rPr lang="en-US" dirty="0" smtClean="0"/>
            </a:br>
            <a:endParaRPr lang="en-IN" dirty="0"/>
          </a:p>
        </p:txBody>
      </p:sp>
      <p:sp>
        <p:nvSpPr>
          <p:cNvPr id="3" name="Subtitle 2"/>
          <p:cNvSpPr>
            <a:spLocks noGrp="1"/>
          </p:cNvSpPr>
          <p:nvPr>
            <p:ph type="subTitle" idx="1"/>
          </p:nvPr>
        </p:nvSpPr>
        <p:spPr>
          <a:xfrm>
            <a:off x="533400" y="2590800"/>
            <a:ext cx="8153400" cy="4114800"/>
          </a:xfrm>
        </p:spPr>
        <p:txBody>
          <a:bodyPr>
            <a:normAutofit/>
          </a:bodyPr>
          <a:lstStyle/>
          <a:p>
            <a:r>
              <a:rPr lang="en-US" dirty="0" smtClean="0">
                <a:solidFill>
                  <a:schemeClr val="tx1"/>
                </a:solidFill>
              </a:rPr>
              <a:t>Writing Random content is not easy task…</a:t>
            </a:r>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8" y="-312090"/>
            <a:ext cx="1854958" cy="2681579"/>
          </a:xfrm>
          <a:prstGeom prst="rect">
            <a:avLst/>
          </a:prstGeom>
        </p:spPr>
      </p:pic>
      <p:sp>
        <p:nvSpPr>
          <p:cNvPr id="4" name="Rectangle 3"/>
          <p:cNvSpPr/>
          <p:nvPr/>
        </p:nvSpPr>
        <p:spPr>
          <a:xfrm>
            <a:off x="93478" y="1461003"/>
            <a:ext cx="9033243" cy="923330"/>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Automatic Story Generator</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447670"/>
            <a:ext cx="2506100" cy="32579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9900" y="2200275"/>
            <a:ext cx="1866900" cy="2447925"/>
          </a:xfrm>
          <a:prstGeom prst="rect">
            <a:avLst/>
          </a:prstGeom>
        </p:spPr>
      </p:pic>
    </p:spTree>
    <p:extLst>
      <p:ext uri="{BB962C8B-B14F-4D97-AF65-F5344CB8AC3E}">
        <p14:creationId xmlns:p14="http://schemas.microsoft.com/office/powerpoint/2010/main" val="871292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8229600" cy="609600"/>
          </a:xfrm>
        </p:spPr>
        <p:txBody>
          <a:bodyPr>
            <a:normAutofit fontScale="90000"/>
          </a:bodyPr>
          <a:lstStyle/>
          <a:p>
            <a:pPr algn="ctr"/>
            <a:r>
              <a:rPr lang="en-US" sz="5400" dirty="0">
                <a:latin typeface="Times New Roman" panose="02020603050405020304" pitchFamily="18" charset="0"/>
                <a:cs typeface="Times New Roman" panose="02020603050405020304" pitchFamily="18" charset="0"/>
              </a:rPr>
              <a:t>Methodology techniques(DFD, flowchart, ER diagram)</a:t>
            </a:r>
            <a:br>
              <a:rPr lang="en-US" sz="5400" dirty="0">
                <a:latin typeface="Times New Roman" panose="02020603050405020304" pitchFamily="18" charset="0"/>
                <a:cs typeface="Times New Roman" panose="02020603050405020304" pitchFamily="18" charset="0"/>
              </a:rPr>
            </a:br>
            <a:endParaRPr lang="en-IN" sz="54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8" y="-312090"/>
            <a:ext cx="1854958" cy="2681579"/>
          </a:xfrm>
          <a:prstGeom prst="rect">
            <a:avLst/>
          </a:prstGeom>
        </p:spPr>
      </p:pic>
      <p:sp>
        <p:nvSpPr>
          <p:cNvPr id="7" name="Rectangle 6"/>
          <p:cNvSpPr/>
          <p:nvPr/>
        </p:nvSpPr>
        <p:spPr>
          <a:xfrm>
            <a:off x="-166506" y="1295400"/>
            <a:ext cx="2771412" cy="1077218"/>
          </a:xfrm>
          <a:prstGeom prst="rect">
            <a:avLst/>
          </a:prstGeom>
          <a:noFill/>
        </p:spPr>
        <p:txBody>
          <a:bodyPr wrap="squar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rPr>
              <a:t>2.1</a:t>
            </a:r>
            <a:r>
              <a:rPr lang="en-US" sz="3200" b="0" cap="none" spc="0" dirty="0" smtClean="0">
                <a:ln w="0"/>
                <a:solidFill>
                  <a:schemeClr val="tx1"/>
                </a:solidFill>
                <a:effectLst>
                  <a:outerShdw blurRad="38100" dist="19050" dir="2700000" algn="tl" rotWithShape="0">
                    <a:schemeClr val="dk1">
                      <a:alpha val="40000"/>
                    </a:schemeClr>
                  </a:outerShdw>
                </a:effectLst>
              </a:rPr>
              <a:t> Flow Chart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4906" y="0"/>
            <a:ext cx="6293130" cy="6858000"/>
          </a:xfrm>
          <a:prstGeom prst="rect">
            <a:avLst/>
          </a:prstGeom>
        </p:spPr>
      </p:pic>
    </p:spTree>
    <p:extLst>
      <p:ext uri="{BB962C8B-B14F-4D97-AF65-F5344CB8AC3E}">
        <p14:creationId xmlns:p14="http://schemas.microsoft.com/office/powerpoint/2010/main" val="4277173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8229600" cy="609600"/>
          </a:xfrm>
        </p:spPr>
        <p:txBody>
          <a:bodyPr>
            <a:normAutofit fontScale="90000"/>
          </a:bodyPr>
          <a:lstStyle/>
          <a:p>
            <a:pPr algn="ctr"/>
            <a:r>
              <a:rPr lang="en-US" sz="5400" dirty="0">
                <a:latin typeface="Times New Roman" panose="02020603050405020304" pitchFamily="18" charset="0"/>
                <a:cs typeface="Times New Roman" panose="02020603050405020304" pitchFamily="18" charset="0"/>
              </a:rPr>
              <a:t>Methodology techniques(DFD, flowchart, ER diagram)</a:t>
            </a:r>
            <a:br>
              <a:rPr lang="en-US" sz="5400" dirty="0">
                <a:latin typeface="Times New Roman" panose="02020603050405020304" pitchFamily="18" charset="0"/>
                <a:cs typeface="Times New Roman" panose="02020603050405020304" pitchFamily="18" charset="0"/>
              </a:rPr>
            </a:br>
            <a:endParaRPr lang="en-IN" sz="54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8" y="-312090"/>
            <a:ext cx="1854958" cy="2681579"/>
          </a:xfrm>
          <a:prstGeom prst="rect">
            <a:avLst/>
          </a:prstGeom>
        </p:spPr>
      </p:pic>
      <p:sp>
        <p:nvSpPr>
          <p:cNvPr id="7" name="Rectangle 6"/>
          <p:cNvSpPr/>
          <p:nvPr/>
        </p:nvSpPr>
        <p:spPr>
          <a:xfrm>
            <a:off x="-166506" y="1295400"/>
            <a:ext cx="2771412" cy="1077218"/>
          </a:xfrm>
          <a:prstGeom prst="rect">
            <a:avLst/>
          </a:prstGeom>
          <a:noFill/>
        </p:spPr>
        <p:txBody>
          <a:bodyPr wrap="squar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rPr>
              <a:t>2.2</a:t>
            </a:r>
            <a:r>
              <a:rPr lang="en-US" sz="3200" b="0" cap="none" spc="0" dirty="0" smtClean="0">
                <a:ln w="0"/>
                <a:solidFill>
                  <a:schemeClr val="tx1"/>
                </a:solidFill>
                <a:effectLst>
                  <a:outerShdw blurRad="38100" dist="19050" dir="2700000" algn="tl" rotWithShape="0">
                    <a:schemeClr val="dk1">
                      <a:alpha val="40000"/>
                    </a:schemeClr>
                  </a:outerShdw>
                </a:effectLst>
              </a:rPr>
              <a:t> Flow Chart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324" y="533400"/>
            <a:ext cx="3190875" cy="5930211"/>
          </a:xfrm>
          <a:prstGeom prst="rect">
            <a:avLst/>
          </a:prstGeom>
        </p:spPr>
      </p:pic>
    </p:spTree>
    <p:extLst>
      <p:ext uri="{BB962C8B-B14F-4D97-AF65-F5344CB8AC3E}">
        <p14:creationId xmlns:p14="http://schemas.microsoft.com/office/powerpoint/2010/main" val="1825383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994859"/>
            <a:ext cx="8229600" cy="990600"/>
          </a:xfrm>
        </p:spPr>
        <p:txBody>
          <a:bodyPr>
            <a:normAutofit fontScale="90000"/>
          </a:bodyPr>
          <a:lstStyle/>
          <a:p>
            <a:pPr algn="ctr"/>
            <a:r>
              <a:rPr lang="en-US" dirty="0"/>
              <a:t>Pseudocode Running code Execution result(screen shots of output)</a:t>
            </a:r>
            <a:br>
              <a:rPr lang="en-US" dirty="0"/>
            </a:br>
            <a:endParaRPr lang="en-IN" sz="54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8" y="-312090"/>
            <a:ext cx="1854958" cy="268157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09685"/>
            <a:ext cx="12573000" cy="7068862"/>
          </a:xfrm>
          <a:prstGeom prst="rect">
            <a:avLst/>
          </a:prstGeom>
        </p:spPr>
      </p:pic>
    </p:spTree>
    <p:extLst>
      <p:ext uri="{BB962C8B-B14F-4D97-AF65-F5344CB8AC3E}">
        <p14:creationId xmlns:p14="http://schemas.microsoft.com/office/powerpoint/2010/main" val="3718969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838200"/>
            <a:ext cx="11249222" cy="6324600"/>
          </a:xfrm>
          <a:prstGeom prst="rect">
            <a:avLst/>
          </a:prstGeom>
        </p:spPr>
      </p:pic>
    </p:spTree>
    <p:extLst>
      <p:ext uri="{BB962C8B-B14F-4D97-AF65-F5344CB8AC3E}">
        <p14:creationId xmlns:p14="http://schemas.microsoft.com/office/powerpoint/2010/main" val="1909865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533400"/>
            <a:ext cx="13824346" cy="7772400"/>
          </a:xfrm>
          <a:prstGeom prst="rect">
            <a:avLst/>
          </a:prstGeom>
        </p:spPr>
      </p:pic>
    </p:spTree>
    <p:extLst>
      <p:ext uri="{BB962C8B-B14F-4D97-AF65-F5344CB8AC3E}">
        <p14:creationId xmlns:p14="http://schemas.microsoft.com/office/powerpoint/2010/main" val="541991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7200"/>
            <a:ext cx="11890772" cy="6685295"/>
          </a:xfrm>
          <a:prstGeom prst="rect">
            <a:avLst/>
          </a:prstGeom>
        </p:spPr>
      </p:pic>
    </p:spTree>
    <p:extLst>
      <p:ext uri="{BB962C8B-B14F-4D97-AF65-F5344CB8AC3E}">
        <p14:creationId xmlns:p14="http://schemas.microsoft.com/office/powerpoint/2010/main" val="3717877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Pseudocode: </a:t>
            </a:r>
            <a:r>
              <a:rPr lang="en-IN" dirty="0" err="1" smtClean="0"/>
              <a:t>generatesentence</a:t>
            </a:r>
            <a:r>
              <a:rPr lang="en-IN" dirty="0" smtClean="0"/>
              <a:t>()</a:t>
            </a:r>
            <a:endParaRPr lang="en-IN" dirty="0"/>
          </a:p>
        </p:txBody>
      </p:sp>
      <p:pic>
        <p:nvPicPr>
          <p:cNvPr id="4" name="Picture 3"/>
          <p:cNvPicPr>
            <a:picLocks noChangeAspect="1"/>
          </p:cNvPicPr>
          <p:nvPr/>
        </p:nvPicPr>
        <p:blipFill>
          <a:blip r:embed="rId2"/>
          <a:stretch>
            <a:fillRect/>
          </a:stretch>
        </p:blipFill>
        <p:spPr>
          <a:xfrm>
            <a:off x="228600" y="1676400"/>
            <a:ext cx="7981950" cy="4895850"/>
          </a:xfrm>
          <a:prstGeom prst="rect">
            <a:avLst/>
          </a:prstGeom>
        </p:spPr>
      </p:pic>
    </p:spTree>
    <p:extLst>
      <p:ext uri="{BB962C8B-B14F-4D97-AF65-F5344CB8AC3E}">
        <p14:creationId xmlns:p14="http://schemas.microsoft.com/office/powerpoint/2010/main" val="1803731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Pseudocode: main()</a:t>
            </a:r>
            <a:endParaRPr lang="en-IN" dirty="0"/>
          </a:p>
        </p:txBody>
      </p:sp>
      <p:pic>
        <p:nvPicPr>
          <p:cNvPr id="3" name="Picture 2"/>
          <p:cNvPicPr>
            <a:picLocks noChangeAspect="1"/>
          </p:cNvPicPr>
          <p:nvPr/>
        </p:nvPicPr>
        <p:blipFill>
          <a:blip r:embed="rId2"/>
          <a:stretch>
            <a:fillRect/>
          </a:stretch>
        </p:blipFill>
        <p:spPr>
          <a:xfrm>
            <a:off x="1752600" y="2971800"/>
            <a:ext cx="5310188" cy="3268802"/>
          </a:xfrm>
          <a:prstGeom prst="rect">
            <a:avLst/>
          </a:prstGeom>
        </p:spPr>
      </p:pic>
    </p:spTree>
    <p:extLst>
      <p:ext uri="{BB962C8B-B14F-4D97-AF65-F5344CB8AC3E}">
        <p14:creationId xmlns:p14="http://schemas.microsoft.com/office/powerpoint/2010/main" val="1031533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Libraries Used:</a:t>
            </a:r>
            <a:endParaRPr lang="en-IN" dirty="0"/>
          </a:p>
        </p:txBody>
      </p:sp>
      <p:sp>
        <p:nvSpPr>
          <p:cNvPr id="4" name="TextBox 3"/>
          <p:cNvSpPr txBox="1"/>
          <p:nvPr/>
        </p:nvSpPr>
        <p:spPr>
          <a:xfrm>
            <a:off x="609600" y="1905000"/>
            <a:ext cx="80772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b="1" dirty="0" err="1"/>
              <a:t>stdio.h</a:t>
            </a:r>
            <a:r>
              <a:rPr lang="en-US" dirty="0"/>
              <a:t> header defines three variable types, several macros, and various functions for performing input and output</a:t>
            </a:r>
            <a:r>
              <a:rPr lang="en-US" dirty="0" smtClean="0"/>
              <a:t>.</a:t>
            </a:r>
          </a:p>
          <a:p>
            <a:pPr marL="285750" indent="-285750">
              <a:buFont typeface="Arial" panose="020B0604020202020204" pitchFamily="34" charset="0"/>
              <a:buChar char="•"/>
            </a:pPr>
            <a:r>
              <a:rPr lang="en-US" dirty="0"/>
              <a:t>The </a:t>
            </a:r>
            <a:r>
              <a:rPr lang="en-US" b="1" dirty="0" err="1"/>
              <a:t>string.h</a:t>
            </a:r>
            <a:r>
              <a:rPr lang="en-US" dirty="0"/>
              <a:t> header defines one variable type, one macro, and various functions for manipulating arrays of characters</a:t>
            </a:r>
            <a:r>
              <a:rPr lang="en-US" dirty="0" smtClean="0"/>
              <a:t>.</a:t>
            </a:r>
          </a:p>
          <a:p>
            <a:pPr marL="285750" indent="-285750">
              <a:buFont typeface="Arial" panose="020B0604020202020204" pitchFamily="34" charset="0"/>
              <a:buChar char="•"/>
            </a:pPr>
            <a:r>
              <a:rPr lang="en-US" dirty="0"/>
              <a:t>The </a:t>
            </a:r>
            <a:r>
              <a:rPr lang="en-US" b="1" dirty="0" err="1"/>
              <a:t>stdlib.h</a:t>
            </a:r>
            <a:r>
              <a:rPr lang="en-US" dirty="0"/>
              <a:t> header defines four variable types, several macros, and various functions for performing general functions</a:t>
            </a:r>
            <a:r>
              <a:rPr lang="en-US" dirty="0" smtClean="0"/>
              <a:t>.</a:t>
            </a:r>
          </a:p>
          <a:p>
            <a:pPr marL="285750" indent="-285750">
              <a:buFont typeface="Arial" panose="020B0604020202020204" pitchFamily="34" charset="0"/>
              <a:buChar char="•"/>
            </a:pPr>
            <a:r>
              <a:rPr lang="en-US" dirty="0"/>
              <a:t>The </a:t>
            </a:r>
            <a:r>
              <a:rPr lang="en-US" b="1" dirty="0" err="1"/>
              <a:t>time.h</a:t>
            </a:r>
            <a:r>
              <a:rPr lang="en-US" dirty="0"/>
              <a:t> header defines four variable types, two macro and various functions for manipulating date and time</a:t>
            </a:r>
            <a:r>
              <a:rPr lang="en-US" dirty="0" smtClean="0"/>
              <a:t>.</a:t>
            </a:r>
          </a:p>
          <a:p>
            <a:r>
              <a:rPr lang="en-US" dirty="0"/>
              <a:t> </a:t>
            </a:r>
            <a:r>
              <a:rPr lang="en-US" dirty="0" smtClean="0"/>
              <a:t>   The</a:t>
            </a:r>
            <a:r>
              <a:rPr lang="en-US" dirty="0"/>
              <a:t> </a:t>
            </a:r>
            <a:r>
              <a:rPr lang="en-US" b="1" dirty="0" err="1"/>
              <a:t>ctype.h</a:t>
            </a:r>
            <a:r>
              <a:rPr lang="en-US" dirty="0"/>
              <a:t> header file of the C Standard Library declares several </a:t>
            </a:r>
            <a:r>
              <a:rPr lang="en-US" dirty="0" smtClean="0"/>
              <a:t>        functions </a:t>
            </a:r>
            <a:r>
              <a:rPr lang="en-US" dirty="0"/>
              <a:t>that are useful for testing and mapping characters.</a:t>
            </a:r>
          </a:p>
          <a:p>
            <a:r>
              <a:rPr lang="en-US" dirty="0" smtClean="0"/>
              <a:t>     All </a:t>
            </a:r>
            <a:r>
              <a:rPr lang="en-US" dirty="0"/>
              <a:t>the functions accepts </a:t>
            </a:r>
            <a:r>
              <a:rPr lang="en-US" b="1" dirty="0" err="1"/>
              <a:t>int</a:t>
            </a:r>
            <a:r>
              <a:rPr lang="en-US" dirty="0"/>
              <a:t> as a parameter, whose value must be EOF or </a:t>
            </a:r>
            <a:r>
              <a:rPr lang="en-US" dirty="0" smtClean="0"/>
              <a:t>    representable </a:t>
            </a:r>
            <a:r>
              <a:rPr lang="en-US" dirty="0"/>
              <a:t>as an unsigned char</a:t>
            </a:r>
            <a:r>
              <a:rPr lang="en-US" dirty="0" smtClean="0"/>
              <a:t>.</a:t>
            </a:r>
          </a:p>
          <a:p>
            <a:endParaRPr lang="en-US" dirty="0" smtClean="0"/>
          </a:p>
        </p:txBody>
      </p:sp>
    </p:spTree>
    <p:extLst>
      <p:ext uri="{BB962C8B-B14F-4D97-AF65-F5344CB8AC3E}">
        <p14:creationId xmlns:p14="http://schemas.microsoft.com/office/powerpoint/2010/main" val="2279969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 Used:</a:t>
            </a:r>
            <a:endParaRPr lang="en-IN" dirty="0"/>
          </a:p>
        </p:txBody>
      </p:sp>
      <p:sp>
        <p:nvSpPr>
          <p:cNvPr id="4" name="TextBox 3"/>
          <p:cNvSpPr txBox="1"/>
          <p:nvPr/>
        </p:nvSpPr>
        <p:spPr>
          <a:xfrm>
            <a:off x="609600" y="1905000"/>
            <a:ext cx="8077200" cy="3416320"/>
          </a:xfrm>
          <a:prstGeom prst="rect">
            <a:avLst/>
          </a:prstGeom>
          <a:noFill/>
        </p:spPr>
        <p:txBody>
          <a:bodyPr wrap="square" rtlCol="0">
            <a:spAutoFit/>
          </a:bodyPr>
          <a:lstStyle/>
          <a:p>
            <a:r>
              <a:rPr lang="en-US" dirty="0"/>
              <a:t>The C library function </a:t>
            </a:r>
            <a:r>
              <a:rPr lang="en-US" b="1" dirty="0"/>
              <a:t>void *</a:t>
            </a:r>
            <a:r>
              <a:rPr lang="en-US" b="1" dirty="0" err="1"/>
              <a:t>calloc</a:t>
            </a:r>
            <a:r>
              <a:rPr lang="en-US" b="1" dirty="0"/>
              <a:t>(</a:t>
            </a:r>
            <a:r>
              <a:rPr lang="en-US" b="1" dirty="0" err="1"/>
              <a:t>size_t</a:t>
            </a:r>
            <a:r>
              <a:rPr lang="en-US" b="1" dirty="0"/>
              <a:t> </a:t>
            </a:r>
            <a:r>
              <a:rPr lang="en-US" b="1" dirty="0" err="1"/>
              <a:t>nitems</a:t>
            </a:r>
            <a:r>
              <a:rPr lang="en-US" b="1" dirty="0"/>
              <a:t>, </a:t>
            </a:r>
            <a:r>
              <a:rPr lang="en-US" b="1" dirty="0" err="1"/>
              <a:t>size_t</a:t>
            </a:r>
            <a:r>
              <a:rPr lang="en-US" b="1" dirty="0"/>
              <a:t> size)</a:t>
            </a:r>
            <a:r>
              <a:rPr lang="en-US" dirty="0"/>
              <a:t> allocates the requested memory and returns a pointer to it. </a:t>
            </a:r>
            <a:endParaRPr lang="en-US" dirty="0" smtClean="0"/>
          </a:p>
          <a:p>
            <a:endParaRPr lang="en-US" dirty="0"/>
          </a:p>
          <a:p>
            <a:r>
              <a:rPr lang="en-US" b="1" i="1" dirty="0" err="1"/>
              <a:t>Sizeof</a:t>
            </a:r>
            <a:r>
              <a:rPr lang="en-US" dirty="0"/>
              <a:t> is a much used in the C programming language. It is a compile time unary operator which can be used to compute the size of its operand. The result of </a:t>
            </a:r>
            <a:r>
              <a:rPr lang="en-US" dirty="0" err="1"/>
              <a:t>sizeof</a:t>
            </a:r>
            <a:r>
              <a:rPr lang="en-US" dirty="0"/>
              <a:t> is of unsigned integral type which is usually denoted by </a:t>
            </a:r>
            <a:r>
              <a:rPr lang="en-US" dirty="0" err="1"/>
              <a:t>size_t</a:t>
            </a:r>
            <a:r>
              <a:rPr lang="en-US" dirty="0"/>
              <a:t>. </a:t>
            </a:r>
            <a:r>
              <a:rPr lang="en-US" dirty="0" err="1"/>
              <a:t>sizeof</a:t>
            </a:r>
            <a:r>
              <a:rPr lang="en-US" dirty="0"/>
              <a:t> can be applied to any data-type, including primitive types such as integer and floating-point types, pointer types, or compound datatypes such as Structure, union etc.</a:t>
            </a:r>
          </a:p>
          <a:p>
            <a:endParaRPr lang="en-US" dirty="0" smtClean="0"/>
          </a:p>
          <a:p>
            <a:r>
              <a:rPr lang="en-US" dirty="0"/>
              <a:t>The C library function </a:t>
            </a:r>
            <a:r>
              <a:rPr lang="en-US" b="1" dirty="0" err="1"/>
              <a:t>int</a:t>
            </a:r>
            <a:r>
              <a:rPr lang="en-US" b="1"/>
              <a:t> rand(void)</a:t>
            </a:r>
            <a:r>
              <a:rPr lang="en-US"/>
              <a:t> returns a pseudo-random number in the range of 0 to </a:t>
            </a:r>
            <a:r>
              <a:rPr lang="en-US" i="1"/>
              <a:t>RAND_MAX</a:t>
            </a:r>
            <a:r>
              <a:rPr lang="en-US"/>
              <a:t>.</a:t>
            </a:r>
            <a:endParaRPr lang="en-US" dirty="0" smtClean="0"/>
          </a:p>
        </p:txBody>
      </p:sp>
    </p:spTree>
    <p:extLst>
      <p:ext uri="{BB962C8B-B14F-4D97-AF65-F5344CB8AC3E}">
        <p14:creationId xmlns:p14="http://schemas.microsoft.com/office/powerpoint/2010/main" val="305976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latin typeface="Times New Roman" pitchFamily="18" charset="0"/>
                <a:cs typeface="Times New Roman" pitchFamily="18" charset="0"/>
              </a:rPr>
              <a:t>Contents</a:t>
            </a:r>
            <a:endParaRPr lang="en-IN" sz="54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794164"/>
            <a:ext cx="8229600" cy="4876800"/>
          </a:xfrm>
        </p:spPr>
        <p:txBody>
          <a:bodyPr/>
          <a:lstStyle/>
          <a:p>
            <a:r>
              <a:rPr lang="en-US" dirty="0" smtClean="0">
                <a:latin typeface="Times New Roman" panose="02020603050405020304" pitchFamily="18" charset="0"/>
                <a:cs typeface="Times New Roman" panose="02020603050405020304" pitchFamily="18" charset="0"/>
              </a:rPr>
              <a:t>Abstract</a:t>
            </a:r>
          </a:p>
          <a:p>
            <a:r>
              <a:rPr lang="en-US" dirty="0" smtClean="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Objectives Achieved</a:t>
            </a:r>
          </a:p>
          <a:p>
            <a:r>
              <a:rPr lang="en-US" dirty="0" smtClean="0">
                <a:latin typeface="Times New Roman" panose="02020603050405020304" pitchFamily="18" charset="0"/>
                <a:cs typeface="Times New Roman" panose="02020603050405020304" pitchFamily="18" charset="0"/>
              </a:rPr>
              <a:t>Methodology techniques(DFD</a:t>
            </a:r>
            <a:r>
              <a:rPr lang="en-US" dirty="0">
                <a:latin typeface="Times New Roman" panose="02020603050405020304" pitchFamily="18" charset="0"/>
                <a:cs typeface="Times New Roman" panose="02020603050405020304" pitchFamily="18" charset="0"/>
              </a:rPr>
              <a:t>, flowchart, ER diagram</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Pseudocode Running code Execution </a:t>
            </a:r>
            <a:r>
              <a:rPr lang="en-US" dirty="0">
                <a:latin typeface="Times New Roman" panose="02020603050405020304" pitchFamily="18" charset="0"/>
                <a:cs typeface="Times New Roman" panose="02020603050405020304" pitchFamily="18" charset="0"/>
              </a:rPr>
              <a:t>result(screen shots of output)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References</a:t>
            </a: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8" y="-312090"/>
            <a:ext cx="1854958" cy="26815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4572000"/>
            <a:ext cx="2438400" cy="1876425"/>
          </a:xfrm>
          <a:prstGeom prst="rect">
            <a:avLst/>
          </a:prstGeom>
        </p:spPr>
      </p:pic>
    </p:spTree>
    <p:extLst>
      <p:ext uri="{BB962C8B-B14F-4D97-AF65-F5344CB8AC3E}">
        <p14:creationId xmlns:p14="http://schemas.microsoft.com/office/powerpoint/2010/main" val="294581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latin typeface="Times New Roman" pitchFamily="18" charset="0"/>
                <a:cs typeface="Times New Roman" pitchFamily="18" charset="0"/>
              </a:rPr>
              <a:t>References</a:t>
            </a:r>
            <a:endParaRPr lang="en-IN" sz="54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8" y="-312090"/>
            <a:ext cx="1854958" cy="26815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4572000"/>
            <a:ext cx="2438400" cy="1876425"/>
          </a:xfrm>
          <a:prstGeom prst="rect">
            <a:avLst/>
          </a:prstGeom>
        </p:spPr>
      </p:pic>
      <p:sp>
        <p:nvSpPr>
          <p:cNvPr id="7" name="TextBox 6"/>
          <p:cNvSpPr txBox="1"/>
          <p:nvPr/>
        </p:nvSpPr>
        <p:spPr>
          <a:xfrm>
            <a:off x="901321" y="1688522"/>
            <a:ext cx="6934200" cy="646331"/>
          </a:xfrm>
          <a:prstGeom prst="rect">
            <a:avLst/>
          </a:prstGeom>
          <a:noFill/>
        </p:spPr>
        <p:txBody>
          <a:bodyPr wrap="square" rtlCol="0">
            <a:spAutoFit/>
          </a:bodyPr>
          <a:lstStyle/>
          <a:p>
            <a:r>
              <a:rPr lang="en-IN" dirty="0">
                <a:hlinkClick r:id="rId4"/>
              </a:rPr>
              <a:t>http://wikis.sub.uni-hamburg.de/lhn/index.php/Story_Generator_Algorithms</a:t>
            </a:r>
            <a:endParaRPr lang="en-IN" dirty="0"/>
          </a:p>
        </p:txBody>
      </p:sp>
    </p:spTree>
    <p:extLst>
      <p:ext uri="{BB962C8B-B14F-4D97-AF65-F5344CB8AC3E}">
        <p14:creationId xmlns:p14="http://schemas.microsoft.com/office/powerpoint/2010/main" val="3803843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8" y="304800"/>
            <a:ext cx="3524250" cy="5705475"/>
          </a:xfrm>
          <a:prstGeom prst="rect">
            <a:avLst/>
          </a:prstGeom>
        </p:spPr>
      </p:pic>
      <p:sp>
        <p:nvSpPr>
          <p:cNvPr id="2" name="Title 1"/>
          <p:cNvSpPr>
            <a:spLocks noGrp="1"/>
          </p:cNvSpPr>
          <p:nvPr>
            <p:ph type="title"/>
          </p:nvPr>
        </p:nvSpPr>
        <p:spPr>
          <a:xfrm>
            <a:off x="1828800" y="469323"/>
            <a:ext cx="5334000" cy="838200"/>
          </a:xfrm>
        </p:spPr>
        <p:txBody>
          <a:bodyPr>
            <a:normAutofit fontScale="90000"/>
          </a:bodyPr>
          <a:lstStyle/>
          <a:p>
            <a:pPr algn="ctr"/>
            <a:r>
              <a:rPr lang="en-US" sz="5400" dirty="0" smtClean="0">
                <a:latin typeface="Times New Roman" pitchFamily="18" charset="0"/>
                <a:cs typeface="Times New Roman" pitchFamily="18" charset="0"/>
              </a:rPr>
              <a:t>Abstract</a:t>
            </a:r>
            <a:endParaRPr lang="en-IN" sz="5400" dirty="0">
              <a:latin typeface="Times New Roman" pitchFamily="18" charset="0"/>
              <a:cs typeface="Times New Roman"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58" y="-312090"/>
            <a:ext cx="1854958" cy="2681579"/>
          </a:xfrm>
          <a:prstGeom prst="rect">
            <a:avLst/>
          </a:prstGeom>
        </p:spPr>
      </p:pic>
      <p:pic>
        <p:nvPicPr>
          <p:cNvPr id="5" name="Picture 4">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78002"/>
            <a:ext cx="2908465" cy="1481080"/>
          </a:xfrm>
          <a:prstGeom prst="rect">
            <a:avLst/>
          </a:prstGeom>
        </p:spPr>
      </p:pic>
      <p:sp>
        <p:nvSpPr>
          <p:cNvPr id="8" name="TextBox 7"/>
          <p:cNvSpPr txBox="1"/>
          <p:nvPr/>
        </p:nvSpPr>
        <p:spPr>
          <a:xfrm>
            <a:off x="3581400" y="2133600"/>
            <a:ext cx="5346865" cy="313932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The figure shown left is a sample of real life Plot Generations. User must enter sufficient required details for the sufficiently generated paragraphs.</a:t>
            </a:r>
          </a:p>
          <a:p>
            <a:pPr marL="285750" indent="-285750">
              <a:buFont typeface="Arial" panose="020B0604020202020204" pitchFamily="34" charset="0"/>
              <a:buChar char="•"/>
            </a:pPr>
            <a:r>
              <a:rPr lang="en-IN" dirty="0" smtClean="0"/>
              <a:t> There are sufficient well developed bots/spinners that generate well structured stories.</a:t>
            </a:r>
          </a:p>
          <a:p>
            <a:pPr marL="285750" indent="-285750">
              <a:buFont typeface="Arial" panose="020B0604020202020204" pitchFamily="34" charset="0"/>
              <a:buChar char="•"/>
            </a:pPr>
            <a:r>
              <a:rPr lang="en-IN" dirty="0" smtClean="0"/>
              <a:t>Our program differs by the programming language, complexity, ease of use, customization, open source approach.</a:t>
            </a:r>
          </a:p>
          <a:p>
            <a:pPr marL="285750" indent="-285750">
              <a:buFont typeface="Arial" panose="020B0604020202020204" pitchFamily="34" charset="0"/>
              <a:buChar char="•"/>
            </a:pPr>
            <a:r>
              <a:rPr lang="en-IN" dirty="0" smtClean="0"/>
              <a:t>More basic (Uses naïve approach of English sentence and grammar algorithms )</a:t>
            </a:r>
            <a:endParaRPr lang="en-IN" dirty="0"/>
          </a:p>
        </p:txBody>
      </p:sp>
    </p:spTree>
    <p:extLst>
      <p:ext uri="{BB962C8B-B14F-4D97-AF65-F5344CB8AC3E}">
        <p14:creationId xmlns:p14="http://schemas.microsoft.com/office/powerpoint/2010/main" val="3404465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3" y="184929"/>
            <a:ext cx="5636233" cy="2421358"/>
          </a:xfrm>
          <a:prstGeom prst="rect">
            <a:avLst/>
          </a:prstGeom>
        </p:spPr>
      </p:pic>
      <p:sp>
        <p:nvSpPr>
          <p:cNvPr id="2" name="Title 1"/>
          <p:cNvSpPr>
            <a:spLocks noGrp="1"/>
          </p:cNvSpPr>
          <p:nvPr>
            <p:ph type="title"/>
          </p:nvPr>
        </p:nvSpPr>
        <p:spPr>
          <a:xfrm>
            <a:off x="1828800" y="469323"/>
            <a:ext cx="5334000" cy="838200"/>
          </a:xfrm>
        </p:spPr>
        <p:txBody>
          <a:bodyPr>
            <a:normAutofit fontScale="90000"/>
          </a:bodyPr>
          <a:lstStyle/>
          <a:p>
            <a:pPr algn="ctr"/>
            <a:r>
              <a:rPr lang="en-US" sz="5400" dirty="0" smtClean="0">
                <a:latin typeface="Times New Roman" pitchFamily="18" charset="0"/>
                <a:cs typeface="Times New Roman" pitchFamily="18" charset="0"/>
              </a:rPr>
              <a:t>Abstract</a:t>
            </a:r>
            <a:endParaRPr lang="en-IN" sz="5400" dirty="0">
              <a:latin typeface="Times New Roman" pitchFamily="18" charset="0"/>
              <a:cs typeface="Times New Roman"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5049430"/>
            <a:ext cx="1854958" cy="1919579"/>
          </a:xfrm>
          <a:prstGeom prst="rect">
            <a:avLst/>
          </a:prstGeom>
        </p:spPr>
      </p:pic>
      <p:pic>
        <p:nvPicPr>
          <p:cNvPr id="5" name="Picture 4">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3875" y="469323"/>
            <a:ext cx="2908465" cy="1481080"/>
          </a:xfrm>
          <a:prstGeom prst="rect">
            <a:avLst/>
          </a:prstGeom>
        </p:spPr>
      </p:pic>
      <p:sp>
        <p:nvSpPr>
          <p:cNvPr id="8" name="TextBox 7"/>
          <p:cNvSpPr txBox="1"/>
          <p:nvPr/>
        </p:nvSpPr>
        <p:spPr>
          <a:xfrm>
            <a:off x="3581400" y="2869899"/>
            <a:ext cx="5346865" cy="3416320"/>
          </a:xfrm>
          <a:prstGeom prst="rect">
            <a:avLst/>
          </a:prstGeom>
          <a:noFill/>
        </p:spPr>
        <p:txBody>
          <a:bodyPr wrap="square" rtlCol="0">
            <a:spAutoFit/>
          </a:bodyPr>
          <a:lstStyle/>
          <a:p>
            <a:pPr marL="285750" indent="-285750">
              <a:buFont typeface="Arial" panose="020B0604020202020204" pitchFamily="34" charset="0"/>
              <a:buChar char="•"/>
            </a:pPr>
            <a:r>
              <a:rPr lang="en-IN" dirty="0" err="1" smtClean="0"/>
              <a:t>AutoWriter</a:t>
            </a:r>
            <a:r>
              <a:rPr lang="en-IN" dirty="0" smtClean="0"/>
              <a:t> is also one of the tool available online. The scholar edition is even used by many organizations to fetch best content related some user input keywords. From existing word base (Fetched from </a:t>
            </a:r>
            <a:r>
              <a:rPr lang="en-IN" dirty="0" err="1" smtClean="0"/>
              <a:t>Wordnet</a:t>
            </a:r>
            <a:r>
              <a:rPr lang="en-IN" dirty="0" smtClean="0"/>
              <a:t>) which is just an Information Retrieval</a:t>
            </a:r>
          </a:p>
          <a:p>
            <a:pPr marL="285750" indent="-285750">
              <a:buFont typeface="Arial" panose="020B0604020202020204" pitchFamily="34" charset="0"/>
              <a:buChar char="•"/>
            </a:pPr>
            <a:r>
              <a:rPr lang="en-IN" dirty="0" smtClean="0"/>
              <a:t>Our Program have some dictionary keywords stored in array. Arrays passes through Random function and spinning functions produces some sentences with concatenation of each word.</a:t>
            </a:r>
          </a:p>
          <a:p>
            <a:pPr marL="285750" indent="-285750">
              <a:buFont typeface="Arial" panose="020B0604020202020204" pitchFamily="34" charset="0"/>
              <a:buChar char="•"/>
            </a:pPr>
            <a:r>
              <a:rPr lang="en-IN" dirty="0" smtClean="0"/>
              <a:t>One more filter make sure that the sentence going to generate is actually meaningful.</a:t>
            </a:r>
          </a:p>
        </p:txBody>
      </p:sp>
    </p:spTree>
    <p:extLst>
      <p:ext uri="{BB962C8B-B14F-4D97-AF65-F5344CB8AC3E}">
        <p14:creationId xmlns:p14="http://schemas.microsoft.com/office/powerpoint/2010/main" val="213754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49616"/>
            <a:ext cx="917142" cy="640977"/>
          </a:xfrm>
          <a:prstGeom prst="rect">
            <a:avLst/>
          </a:prstGeom>
        </p:spPr>
      </p:pic>
      <p:sp>
        <p:nvSpPr>
          <p:cNvPr id="2" name="Title 1"/>
          <p:cNvSpPr>
            <a:spLocks noGrp="1"/>
          </p:cNvSpPr>
          <p:nvPr>
            <p:ph type="title"/>
          </p:nvPr>
        </p:nvSpPr>
        <p:spPr/>
        <p:txBody>
          <a:bodyPr/>
          <a:lstStyle/>
          <a:p>
            <a:pPr algn="ctr"/>
            <a:r>
              <a:rPr lang="en-US" sz="5400" dirty="0" smtClean="0">
                <a:latin typeface="Times New Roman" pitchFamily="18" charset="0"/>
                <a:cs typeface="Times New Roman" pitchFamily="18" charset="0"/>
              </a:rPr>
              <a:t>Introduction</a:t>
            </a:r>
            <a:endParaRPr lang="en-IN" sz="5400" dirty="0">
              <a:latin typeface="Times New Roman" pitchFamily="18" charset="0"/>
              <a:cs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8" y="-312090"/>
            <a:ext cx="1854958" cy="2681579"/>
          </a:xfrm>
          <a:prstGeom prst="rect">
            <a:avLst/>
          </a:prstGeom>
        </p:spPr>
      </p:pic>
      <p:sp>
        <p:nvSpPr>
          <p:cNvPr id="4" name="Content Placeholder 3"/>
          <p:cNvSpPr>
            <a:spLocks noGrp="1"/>
          </p:cNvSpPr>
          <p:nvPr>
            <p:ph idx="1"/>
          </p:nvPr>
        </p:nvSpPr>
        <p:spPr/>
        <p:txBody>
          <a:bodyPr/>
          <a:lstStyle/>
          <a:p>
            <a:r>
              <a:rPr lang="en-IN" dirty="0" smtClean="0"/>
              <a:t>What do you think when you hear automatic story generation or Story Generator Algorithms?</a:t>
            </a:r>
          </a:p>
          <a:p>
            <a:r>
              <a:rPr lang="en-IN" dirty="0"/>
              <a:t>M</a:t>
            </a:r>
            <a:r>
              <a:rPr lang="en-IN" dirty="0" smtClean="0"/>
              <a:t>ust relate this to AI or ML. </a:t>
            </a:r>
          </a:p>
        </p:txBody>
      </p:sp>
      <p:pic>
        <p:nvPicPr>
          <p:cNvPr id="7" name="Picture 6"/>
          <p:cNvPicPr>
            <a:picLocks noChangeAspect="1"/>
          </p:cNvPicPr>
          <p:nvPr/>
        </p:nvPicPr>
        <p:blipFill>
          <a:blip r:embed="rId4"/>
          <a:stretch>
            <a:fillRect/>
          </a:stretch>
        </p:blipFill>
        <p:spPr>
          <a:xfrm>
            <a:off x="838200" y="3551576"/>
            <a:ext cx="7663188" cy="2438287"/>
          </a:xfrm>
          <a:prstGeom prst="rect">
            <a:avLst/>
          </a:prstGeom>
        </p:spPr>
      </p:pic>
      <p:sp>
        <p:nvSpPr>
          <p:cNvPr id="8" name="AutoShape 2" descr="Image result for opening inverted com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5841442"/>
            <a:ext cx="917142" cy="640977"/>
          </a:xfrm>
          <a:prstGeom prst="rect">
            <a:avLst/>
          </a:prstGeom>
          <a:scene3d>
            <a:camera prst="orthographicFront">
              <a:rot lat="0" lon="0" rev="10800000"/>
            </a:camera>
            <a:lightRig rig="threePt" dir="t"/>
          </a:scene3d>
        </p:spPr>
      </p:pic>
    </p:spTree>
    <p:extLst>
      <p:ext uri="{BB962C8B-B14F-4D97-AF65-F5344CB8AC3E}">
        <p14:creationId xmlns:p14="http://schemas.microsoft.com/office/powerpoint/2010/main" val="4284832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latin typeface="Times New Roman" pitchFamily="18" charset="0"/>
                <a:cs typeface="Times New Roman" pitchFamily="18" charset="0"/>
              </a:rPr>
              <a:t>Objectives Achieved</a:t>
            </a:r>
            <a:endParaRPr lang="en-IN" sz="54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1854958" cy="2681579"/>
          </a:xfrm>
          <a:prstGeom prst="rect">
            <a:avLst/>
          </a:prstGeom>
        </p:spPr>
      </p:pic>
      <p:sp>
        <p:nvSpPr>
          <p:cNvPr id="7" name="TextBox 6"/>
          <p:cNvSpPr txBox="1"/>
          <p:nvPr/>
        </p:nvSpPr>
        <p:spPr>
          <a:xfrm>
            <a:off x="228600" y="1524000"/>
            <a:ext cx="8686800" cy="2308324"/>
          </a:xfrm>
          <a:prstGeom prst="rect">
            <a:avLst/>
          </a:prstGeom>
          <a:noFill/>
        </p:spPr>
        <p:txBody>
          <a:bodyPr wrap="square" rtlCol="0">
            <a:spAutoFit/>
          </a:bodyPr>
          <a:lstStyle/>
          <a:p>
            <a:pPr marL="285750" indent="-285750">
              <a:buFont typeface="Arial" panose="020B0604020202020204" pitchFamily="34" charset="0"/>
              <a:buChar char="•"/>
            </a:pPr>
            <a:r>
              <a:rPr lang="en-IN" dirty="0" smtClean="0"/>
              <a:t>Program is compiled with best of compiler GNU C or GCC and </a:t>
            </a:r>
            <a:r>
              <a:rPr lang="en-IN" dirty="0" err="1" smtClean="0"/>
              <a:t>gedit</a:t>
            </a:r>
            <a:r>
              <a:rPr lang="en-IN" dirty="0" smtClean="0"/>
              <a:t> is used</a:t>
            </a:r>
          </a:p>
          <a:p>
            <a:pPr marL="285750" indent="-285750">
              <a:buFont typeface="Arial" panose="020B0604020202020204" pitchFamily="34" charset="0"/>
              <a:buChar char="•"/>
            </a:pPr>
            <a:r>
              <a:rPr lang="en-IN" dirty="0" smtClean="0"/>
              <a:t>Analysed with different compilers to check which is best. The compiler with least compilation time will be chosen as best. The compilation time can be traced with certain </a:t>
            </a:r>
            <a:r>
              <a:rPr lang="en-IN" dirty="0" err="1" smtClean="0"/>
              <a:t>time.h</a:t>
            </a:r>
            <a:r>
              <a:rPr lang="en-IN" dirty="0" smtClean="0"/>
              <a:t> library functions.</a:t>
            </a:r>
          </a:p>
          <a:p>
            <a:pPr marL="285750" indent="-285750">
              <a:buFont typeface="Arial" panose="020B0604020202020204" pitchFamily="34" charset="0"/>
              <a:buChar char="•"/>
            </a:pPr>
            <a:r>
              <a:rPr lang="en-IN" dirty="0" smtClean="0"/>
              <a:t>Effective Procedural Code</a:t>
            </a:r>
          </a:p>
          <a:p>
            <a:pPr marL="285750" indent="-285750">
              <a:buFont typeface="Arial" panose="020B0604020202020204" pitchFamily="34" charset="0"/>
              <a:buChar char="•"/>
            </a:pPr>
            <a:r>
              <a:rPr lang="en-IN" dirty="0" smtClean="0"/>
              <a:t>Manages System Resources. Ubuntu 16.04 (Linux)  is well optimized for native C</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p:txBody>
      </p:sp>
      <p:sp>
        <p:nvSpPr>
          <p:cNvPr id="8" name="TextBox 7"/>
          <p:cNvSpPr txBox="1"/>
          <p:nvPr/>
        </p:nvSpPr>
        <p:spPr>
          <a:xfrm>
            <a:off x="76200" y="3657600"/>
            <a:ext cx="8229600" cy="3139321"/>
          </a:xfrm>
          <a:prstGeom prst="rect">
            <a:avLst/>
          </a:prstGeom>
          <a:noFill/>
        </p:spPr>
        <p:txBody>
          <a:bodyPr wrap="square" rtlCol="0">
            <a:spAutoFit/>
          </a:bodyPr>
          <a:lstStyle/>
          <a:p>
            <a:pPr algn="ctr"/>
            <a:r>
              <a:rPr lang="en-IN" dirty="0" smtClean="0"/>
              <a:t>S.M.A.R.T. project objectives</a:t>
            </a:r>
          </a:p>
          <a:p>
            <a:pPr marL="342900" indent="-342900">
              <a:buFont typeface="+mj-lt"/>
              <a:buAutoNum type="arabicPeriod"/>
            </a:pPr>
            <a:r>
              <a:rPr lang="en-IN" dirty="0" smtClean="0"/>
              <a:t>SPECIFIC: Writing any random content is not easy task, so as to generate random sentences collectively stories.</a:t>
            </a:r>
          </a:p>
          <a:p>
            <a:pPr marL="342900" indent="-342900">
              <a:buFont typeface="+mj-lt"/>
              <a:buAutoNum type="arabicPeriod"/>
            </a:pPr>
            <a:r>
              <a:rPr lang="en-IN" dirty="0" smtClean="0"/>
              <a:t>MEASURABLE: The distinguished importance of the ASG is that it creates random stories within itself and output is more accurate in terms of meaning of actual English sentence generated. The desired random() function was coded in mid September which generated random output of meaningless sentences. Then late number we Applied Grammar Algorithm. Failing in that resulted to make our own functions similar to SGA/GA to make meaningful sentences.</a:t>
            </a:r>
          </a:p>
          <a:p>
            <a:pPr marL="342900" indent="-342900">
              <a:buFont typeface="+mj-lt"/>
              <a:buAutoNum type="arabicPeriod"/>
            </a:pPr>
            <a:endParaRPr lang="en-IN" dirty="0" smtClean="0"/>
          </a:p>
        </p:txBody>
      </p:sp>
    </p:spTree>
    <p:extLst>
      <p:ext uri="{BB962C8B-B14F-4D97-AF65-F5344CB8AC3E}">
        <p14:creationId xmlns:p14="http://schemas.microsoft.com/office/powerpoint/2010/main" val="2999180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latin typeface="Times New Roman" pitchFamily="18" charset="0"/>
                <a:cs typeface="Times New Roman" pitchFamily="18" charset="0"/>
              </a:rPr>
              <a:t>Objectives Achieved</a:t>
            </a:r>
            <a:endParaRPr lang="en-IN" sz="54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1854958" cy="2681579"/>
          </a:xfrm>
          <a:prstGeom prst="rect">
            <a:avLst/>
          </a:prstGeom>
        </p:spPr>
      </p:pic>
      <p:sp>
        <p:nvSpPr>
          <p:cNvPr id="7" name="TextBox 6"/>
          <p:cNvSpPr txBox="1"/>
          <p:nvPr/>
        </p:nvSpPr>
        <p:spPr>
          <a:xfrm>
            <a:off x="228600" y="1524000"/>
            <a:ext cx="8686800" cy="1200329"/>
          </a:xfrm>
          <a:prstGeom prst="rect">
            <a:avLst/>
          </a:prstGeom>
          <a:noFill/>
        </p:spPr>
        <p:txBody>
          <a:bodyPr wrap="square" rtlCol="0">
            <a:spAutoFit/>
          </a:bodyPr>
          <a:lstStyle/>
          <a:p>
            <a:r>
              <a:rPr lang="en-IN" dirty="0" smtClean="0"/>
              <a:t>3. Attainable/Achievable: The goal is to achieve a collection of inter related meaningful sentences. We have reach to the meaningful sentences generations. The inter relativity is achieved by functionalizing each short SGAs.(Having same array stores, interrelated keywords, which should make a net like structure of words.  </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864183"/>
            <a:ext cx="7924800" cy="3835091"/>
          </a:xfrm>
          <a:prstGeom prst="rect">
            <a:avLst/>
          </a:prstGeom>
        </p:spPr>
      </p:pic>
    </p:spTree>
    <p:extLst>
      <p:ext uri="{BB962C8B-B14F-4D97-AF65-F5344CB8AC3E}">
        <p14:creationId xmlns:p14="http://schemas.microsoft.com/office/powerpoint/2010/main" val="318646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latin typeface="Times New Roman" pitchFamily="18" charset="0"/>
                <a:cs typeface="Times New Roman" pitchFamily="18" charset="0"/>
              </a:rPr>
              <a:t>Objectives Achieved</a:t>
            </a:r>
            <a:endParaRPr lang="en-IN" sz="54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1854958" cy="2681579"/>
          </a:xfrm>
          <a:prstGeom prst="rect">
            <a:avLst/>
          </a:prstGeom>
        </p:spPr>
      </p:pic>
      <p:sp>
        <p:nvSpPr>
          <p:cNvPr id="7" name="TextBox 6"/>
          <p:cNvSpPr txBox="1"/>
          <p:nvPr/>
        </p:nvSpPr>
        <p:spPr>
          <a:xfrm>
            <a:off x="228600" y="1524000"/>
            <a:ext cx="8686800" cy="2031325"/>
          </a:xfrm>
          <a:prstGeom prst="rect">
            <a:avLst/>
          </a:prstGeom>
          <a:noFill/>
        </p:spPr>
        <p:txBody>
          <a:bodyPr wrap="square" rtlCol="0">
            <a:spAutoFit/>
          </a:bodyPr>
          <a:lstStyle/>
          <a:p>
            <a:r>
              <a:rPr lang="en-IN" dirty="0" smtClean="0"/>
              <a:t>4. Relevancy: The relevancy of each function which mark its importance to generate each meaningful sentence proves the relevancy of the program. The program is relevant in real life scenarios as :</a:t>
            </a:r>
          </a:p>
          <a:p>
            <a:pPr marL="1200150" lvl="2" indent="-285750">
              <a:buFont typeface="Arial" panose="020B0604020202020204" pitchFamily="34" charset="0"/>
              <a:buChar char="•"/>
            </a:pPr>
            <a:r>
              <a:rPr lang="en-IN" dirty="0" smtClean="0"/>
              <a:t>A popular application of SGA is TALESPIN used late 70’s using lisp language to generate stories of cartoon characters.</a:t>
            </a:r>
            <a:endParaRPr lang="en-IN" dirty="0"/>
          </a:p>
          <a:p>
            <a:pPr marL="1200150" lvl="2" indent="-285750">
              <a:buFont typeface="Arial" panose="020B0604020202020204" pitchFamily="34" charset="0"/>
              <a:buChar char="•"/>
            </a:pPr>
            <a:r>
              <a:rPr lang="en-US" dirty="0"/>
              <a:t>MINSTREL (Turner 1993) was a computer program that told stories about King Arthur and his Knights of the Round Table. </a:t>
            </a:r>
            <a:endParaRPr lang="en-IN" dirty="0" smtClean="0"/>
          </a:p>
        </p:txBody>
      </p:sp>
      <p:pic>
        <p:nvPicPr>
          <p:cNvPr id="4" name="Picture 3"/>
          <p:cNvPicPr>
            <a:picLocks noChangeAspect="1"/>
          </p:cNvPicPr>
          <p:nvPr/>
        </p:nvPicPr>
        <p:blipFill>
          <a:blip r:embed="rId3"/>
          <a:stretch>
            <a:fillRect/>
          </a:stretch>
        </p:blipFill>
        <p:spPr>
          <a:xfrm>
            <a:off x="457200" y="3617670"/>
            <a:ext cx="8360872" cy="1792530"/>
          </a:xfrm>
          <a:prstGeom prst="rect">
            <a:avLst/>
          </a:prstGeom>
        </p:spPr>
      </p:pic>
      <p:sp>
        <p:nvSpPr>
          <p:cNvPr id="5" name="TextBox 4"/>
          <p:cNvSpPr txBox="1"/>
          <p:nvPr/>
        </p:nvSpPr>
        <p:spPr>
          <a:xfrm>
            <a:off x="457200" y="5562600"/>
            <a:ext cx="8229600" cy="369332"/>
          </a:xfrm>
          <a:prstGeom prst="rect">
            <a:avLst/>
          </a:prstGeom>
          <a:noFill/>
        </p:spPr>
        <p:txBody>
          <a:bodyPr wrap="square" rtlCol="0">
            <a:spAutoFit/>
          </a:bodyPr>
          <a:lstStyle/>
          <a:p>
            <a:r>
              <a:rPr lang="en-IN" dirty="0" smtClean="0"/>
              <a:t>5. Time-Bound : The complete project should end up before end semesters</a:t>
            </a:r>
            <a:endParaRPr lang="en-IN" dirty="0"/>
          </a:p>
        </p:txBody>
      </p:sp>
    </p:spTree>
    <p:extLst>
      <p:ext uri="{BB962C8B-B14F-4D97-AF65-F5344CB8AC3E}">
        <p14:creationId xmlns:p14="http://schemas.microsoft.com/office/powerpoint/2010/main" val="2129965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8229600" cy="609600"/>
          </a:xfrm>
        </p:spPr>
        <p:txBody>
          <a:bodyPr>
            <a:normAutofit fontScale="90000"/>
          </a:bodyPr>
          <a:lstStyle/>
          <a:p>
            <a:pPr algn="ctr"/>
            <a:r>
              <a:rPr lang="en-US" sz="5400" dirty="0">
                <a:latin typeface="Times New Roman" panose="02020603050405020304" pitchFamily="18" charset="0"/>
                <a:cs typeface="Times New Roman" panose="02020603050405020304" pitchFamily="18" charset="0"/>
              </a:rPr>
              <a:t>Methodology techniques(DFD, flowchart, ER diagram)</a:t>
            </a:r>
            <a:br>
              <a:rPr lang="en-US" sz="5400" dirty="0">
                <a:latin typeface="Times New Roman" panose="02020603050405020304" pitchFamily="18" charset="0"/>
                <a:cs typeface="Times New Roman" panose="02020603050405020304" pitchFamily="18" charset="0"/>
              </a:rPr>
            </a:br>
            <a:endParaRPr lang="en-IN" sz="54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8" y="-312090"/>
            <a:ext cx="1854958" cy="2681579"/>
          </a:xfrm>
          <a:prstGeom prst="rect">
            <a:avLst/>
          </a:prstGeom>
        </p:spPr>
      </p:pic>
      <p:sp>
        <p:nvSpPr>
          <p:cNvPr id="7" name="Rectangle 6"/>
          <p:cNvSpPr/>
          <p:nvPr/>
        </p:nvSpPr>
        <p:spPr>
          <a:xfrm>
            <a:off x="200388" y="1600200"/>
            <a:ext cx="1704612" cy="584775"/>
          </a:xfrm>
          <a:prstGeom prst="rect">
            <a:avLst/>
          </a:prstGeom>
          <a:noFill/>
        </p:spPr>
        <p:txBody>
          <a:bodyPr wrap="squar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1. DFD</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892587"/>
            <a:ext cx="4648200" cy="5137150"/>
          </a:xfrm>
          <a:prstGeom prst="rect">
            <a:avLst/>
          </a:prstGeom>
        </p:spPr>
      </p:pic>
    </p:spTree>
    <p:extLst>
      <p:ext uri="{BB962C8B-B14F-4D97-AF65-F5344CB8AC3E}">
        <p14:creationId xmlns:p14="http://schemas.microsoft.com/office/powerpoint/2010/main" val="40610865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2311</TotalTime>
  <Words>579</Words>
  <Application>Microsoft Office PowerPoint</Application>
  <PresentationFormat>On-screen Show (4:3)</PresentationFormat>
  <Paragraphs>61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Times New Roman</vt:lpstr>
      <vt:lpstr>Clarity</vt:lpstr>
      <vt:lpstr> </vt:lpstr>
      <vt:lpstr>Contents</vt:lpstr>
      <vt:lpstr>Abstract</vt:lpstr>
      <vt:lpstr>Abstract</vt:lpstr>
      <vt:lpstr>Introduction</vt:lpstr>
      <vt:lpstr>Objectives Achieved</vt:lpstr>
      <vt:lpstr>Objectives Achieved</vt:lpstr>
      <vt:lpstr>Objectives Achieved</vt:lpstr>
      <vt:lpstr>Methodology techniques(DFD, flowchart, ER diagram) </vt:lpstr>
      <vt:lpstr>Methodology techniques(DFD, flowchart, ER diagram) </vt:lpstr>
      <vt:lpstr>Methodology techniques(DFD, flowchart, ER diagram) </vt:lpstr>
      <vt:lpstr>Pseudocode Running code Execution result(screen shots of output) </vt:lpstr>
      <vt:lpstr>PowerPoint Presentation</vt:lpstr>
      <vt:lpstr>PowerPoint Presentation</vt:lpstr>
      <vt:lpstr>PowerPoint Presentation</vt:lpstr>
      <vt:lpstr>Pseudocode: generatesentence()</vt:lpstr>
      <vt:lpstr>Pseudocode: main()</vt:lpstr>
      <vt:lpstr>Libraries Used:</vt:lpstr>
      <vt:lpstr>Functions Used: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R LIBRARIES IN C    AND  VISUALIZATION OF DATAPOINTS</dc:title>
  <dc:creator>SanyamJain</dc:creator>
  <cp:lastModifiedBy>Samy Jain</cp:lastModifiedBy>
  <cp:revision>195</cp:revision>
  <dcterms:created xsi:type="dcterms:W3CDTF">2017-09-09T16:26:26Z</dcterms:created>
  <dcterms:modified xsi:type="dcterms:W3CDTF">2017-11-05T21:00:33Z</dcterms:modified>
</cp:coreProperties>
</file>