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6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4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4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70EB7A-3307-4ED9-88E4-8AEB0B013F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br>
              <a:rPr lang="en-US" smtClean="0"/>
            </a:br>
            <a:r>
              <a:rPr lang="en-US" sz="3200" smtClean="0"/>
              <a:t>Graphs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Weighted </a:t>
            </a:r>
            <a:r>
              <a:rPr lang="en-US" sz="2000" b="1" dirty="0" smtClean="0"/>
              <a:t>graph:</a:t>
            </a:r>
            <a:r>
              <a:rPr lang="en-US" sz="2000" dirty="0" smtClean="0"/>
              <a:t> </a:t>
            </a:r>
            <a:r>
              <a:rPr lang="en-US" sz="2000" dirty="0"/>
              <a:t>A graph in which each edge carries a </a:t>
            </a:r>
            <a:r>
              <a:rPr lang="en-US" sz="2000" dirty="0" smtClean="0"/>
              <a:t>value (cost)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93" y="2509884"/>
            <a:ext cx="6741271" cy="41391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Adjacent </a:t>
            </a:r>
            <a:r>
              <a:rPr lang="en-US" sz="2000" b="1" dirty="0" smtClean="0"/>
              <a:t>vertices:</a:t>
            </a:r>
            <a:r>
              <a:rPr lang="en-US" sz="2000" dirty="0" smtClean="0"/>
              <a:t> </a:t>
            </a:r>
            <a:r>
              <a:rPr lang="en-US" sz="2000" dirty="0"/>
              <a:t>Two vertices in a graph that are connected by an edge</a:t>
            </a:r>
          </a:p>
          <a:p>
            <a:r>
              <a:rPr lang="en-US" sz="2000" b="1" dirty="0" smtClean="0"/>
              <a:t>Path:</a:t>
            </a:r>
            <a:r>
              <a:rPr lang="en-US" sz="2000" dirty="0" smtClean="0"/>
              <a:t> </a:t>
            </a:r>
            <a:r>
              <a:rPr lang="en-US" sz="2000" dirty="0"/>
              <a:t>A sequence of vertices that connects two nodes in a graph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93" y="2509884"/>
            <a:ext cx="6741271" cy="41391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can we store a graph in memory?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28317" y="1895130"/>
          <a:ext cx="1248081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88"/>
                <a:gridCol w="9407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Atlanta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Austin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Chicago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Houston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28800" y="1514856"/>
          <a:ext cx="6949438" cy="4123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8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457200"/>
                <a:gridCol w="457200"/>
                <a:gridCol w="457200"/>
              </a:tblGrid>
              <a:tr h="3749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46314" y="5943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Vertices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5943600"/>
            <a:ext cx="1219200" cy="381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Edges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can we store a graph in memory?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32" y="1464488"/>
            <a:ext cx="6019118" cy="52125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2196877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Vertices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9790" y="5867400"/>
            <a:ext cx="1219200" cy="381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Edges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graph consists of a set of vertices and a set of weighted edges that connect some or all of the vertices to one another.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the graph to an empty state.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is empty.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Tests whether the graph is empty.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graph is empty and false otherwise.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Tests whether the graph is full.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graph is full and false otherwise.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9164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AddVertex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vertex)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vertex to the graph.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is not full.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vertex is in V(graph).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AddEdge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fromVertex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toVertex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EdgeValueType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 weight)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an edge with the specified weight from </a:t>
                      </a:r>
                      <a:r>
                        <a:rPr lang="en-US" dirty="0" err="1" smtClean="0"/>
                        <a:t>fromVertex</a:t>
                      </a:r>
                      <a:r>
                        <a:rPr lang="en-US" dirty="0" smtClean="0"/>
                        <a:t> to </a:t>
                      </a:r>
                      <a:r>
                        <a:rPr lang="en-US" dirty="0" err="1" smtClean="0"/>
                        <a:t>toVertex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fromVertex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toVertex</a:t>
                      </a:r>
                      <a:r>
                        <a:rPr lang="en-US" dirty="0" smtClean="0"/>
                        <a:t> are in V(graph).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fromVertex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toVertex</a:t>
                      </a:r>
                      <a:r>
                        <a:rPr lang="en-US" dirty="0" smtClean="0"/>
                        <a:t>) is in E(graph) with the specified weight.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597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EdgeValueType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WeightIs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fromVertex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toVertex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the weight of the edge from </a:t>
                      </a:r>
                      <a:r>
                        <a:rPr lang="en-US" dirty="0" err="1" smtClean="0"/>
                        <a:t>fromVertex</a:t>
                      </a:r>
                      <a:r>
                        <a:rPr lang="en-US" dirty="0" smtClean="0"/>
                        <a:t> to </a:t>
                      </a:r>
                      <a:r>
                        <a:rPr lang="en-US" dirty="0" err="1" smtClean="0"/>
                        <a:t>toVertex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fromVertex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toVertex</a:t>
                      </a:r>
                      <a:r>
                        <a:rPr lang="en-US" dirty="0" smtClean="0"/>
                        <a:t> are in V(graph).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value = weight of edge from </a:t>
                      </a:r>
                      <a:r>
                        <a:rPr lang="en-US" dirty="0" err="1" smtClean="0"/>
                        <a:t>fromVertex</a:t>
                      </a:r>
                      <a:r>
                        <a:rPr lang="en-US" dirty="0" smtClean="0"/>
                        <a:t> to </a:t>
                      </a:r>
                      <a:r>
                        <a:rPr lang="en-US" dirty="0" err="1" smtClean="0"/>
                        <a:t>toVertex</a:t>
                      </a:r>
                      <a:r>
                        <a:rPr lang="en-US" dirty="0" smtClean="0"/>
                        <a:t>, if edge exists. If edge does not exist, function value = special "null-edge"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GetToVertices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 vertex,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QueType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&amp;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vertexQ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queue of the vertices that are adjacent from vertex.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vertex is in V(graph).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vertexQ</a:t>
                      </a:r>
                      <a:r>
                        <a:rPr lang="en-US" dirty="0" smtClean="0"/>
                        <a:t> contains the names of all vertices that are adjacent from vertex.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8756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ClearMarks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IsMarked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4130" y="1498905"/>
            <a:ext cx="30909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vertices;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**edges;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marks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15944" y="1596980"/>
            <a:ext cx="0" cy="236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graphtype.h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2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vertices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edges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*[50];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=0;i&lt;50;i++)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[50];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marks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vertices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edges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marks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vertices;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marks;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delete [] 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edges;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NULL_EDGE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vertex)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vertices[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vertex;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][index] = NULL_EDGE;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edges[index][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NULL_EDGE;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6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5222545" cy="4790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Recap: The tree data structure</a:t>
            </a:r>
          </a:p>
          <a:p>
            <a:pPr lvl="1"/>
            <a:r>
              <a:rPr lang="en-US" sz="2200" dirty="0" smtClean="0"/>
              <a:t>Nodes</a:t>
            </a:r>
          </a:p>
          <a:p>
            <a:pPr lvl="1"/>
            <a:r>
              <a:rPr lang="en-US" sz="2200" dirty="0" smtClean="0"/>
              <a:t>Parent-child relation between two nodes</a:t>
            </a:r>
          </a:p>
          <a:p>
            <a:pPr lvl="1"/>
            <a:endParaRPr lang="en-US" sz="2400" dirty="0"/>
          </a:p>
        </p:txBody>
      </p:sp>
      <p:pic>
        <p:nvPicPr>
          <p:cNvPr id="43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79" y="3195395"/>
            <a:ext cx="2143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79" y="3195395"/>
            <a:ext cx="2143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384604" y="35954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2638604" y="3474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2873554" y="3487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9"/>
          <p:cNvSpPr>
            <a:spLocks noChangeArrowheads="1"/>
          </p:cNvSpPr>
          <p:nvPr/>
        </p:nvSpPr>
        <p:spPr bwMode="auto">
          <a:xfrm>
            <a:off x="3451404" y="31953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10"/>
          <p:cNvSpPr>
            <a:spLocks noChangeArrowheads="1"/>
          </p:cNvSpPr>
          <p:nvPr/>
        </p:nvSpPr>
        <p:spPr bwMode="auto">
          <a:xfrm>
            <a:off x="3216454" y="3436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1"/>
          <p:cNvSpPr>
            <a:spLocks noChangeArrowheads="1"/>
          </p:cNvSpPr>
          <p:nvPr/>
        </p:nvSpPr>
        <p:spPr bwMode="auto">
          <a:xfrm>
            <a:off x="3381554" y="3525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2752904" y="3741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13"/>
          <p:cNvSpPr>
            <a:spLocks noChangeArrowheads="1"/>
          </p:cNvSpPr>
          <p:nvPr/>
        </p:nvSpPr>
        <p:spPr bwMode="auto">
          <a:xfrm>
            <a:off x="2924354" y="4071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14"/>
          <p:cNvSpPr>
            <a:spLocks noChangeArrowheads="1"/>
          </p:cNvSpPr>
          <p:nvPr/>
        </p:nvSpPr>
        <p:spPr bwMode="auto">
          <a:xfrm>
            <a:off x="3406954" y="433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3680004" y="388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37562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7"/>
          <p:cNvSpPr>
            <a:spLocks noChangeArrowheads="1"/>
          </p:cNvSpPr>
          <p:nvPr/>
        </p:nvSpPr>
        <p:spPr bwMode="auto">
          <a:xfrm>
            <a:off x="3603804" y="3652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18"/>
          <p:cNvSpPr>
            <a:spLocks noChangeArrowheads="1"/>
          </p:cNvSpPr>
          <p:nvPr/>
        </p:nvSpPr>
        <p:spPr bwMode="auto">
          <a:xfrm>
            <a:off x="3521254" y="34620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19"/>
          <p:cNvSpPr>
            <a:spLocks noChangeArrowheads="1"/>
          </p:cNvSpPr>
          <p:nvPr/>
        </p:nvSpPr>
        <p:spPr bwMode="auto">
          <a:xfrm>
            <a:off x="2841804" y="390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20"/>
          <p:cNvSpPr>
            <a:spLocks noChangeArrowheads="1"/>
          </p:cNvSpPr>
          <p:nvPr/>
        </p:nvSpPr>
        <p:spPr bwMode="auto">
          <a:xfrm>
            <a:off x="3451404" y="4566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1"/>
          <p:cNvSpPr>
            <a:spLocks noChangeArrowheads="1"/>
          </p:cNvSpPr>
          <p:nvPr/>
        </p:nvSpPr>
        <p:spPr bwMode="auto">
          <a:xfrm>
            <a:off x="3908604" y="4109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22"/>
          <p:cNvSpPr>
            <a:spLocks noChangeArrowheads="1"/>
          </p:cNvSpPr>
          <p:nvPr/>
        </p:nvSpPr>
        <p:spPr bwMode="auto">
          <a:xfrm>
            <a:off x="4073704" y="4058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23"/>
          <p:cNvSpPr>
            <a:spLocks noChangeArrowheads="1"/>
          </p:cNvSpPr>
          <p:nvPr/>
        </p:nvSpPr>
        <p:spPr bwMode="auto">
          <a:xfrm>
            <a:off x="4435654" y="398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24"/>
          <p:cNvSpPr>
            <a:spLocks noChangeArrowheads="1"/>
          </p:cNvSpPr>
          <p:nvPr/>
        </p:nvSpPr>
        <p:spPr bwMode="auto">
          <a:xfrm>
            <a:off x="3946704" y="39192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25"/>
          <p:cNvSpPr>
            <a:spLocks noChangeArrowheads="1"/>
          </p:cNvSpPr>
          <p:nvPr/>
        </p:nvSpPr>
        <p:spPr bwMode="auto">
          <a:xfrm>
            <a:off x="3832404" y="3500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4022904" y="3570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39848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4346754" y="3627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3375204" y="4947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3787954" y="515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31"/>
          <p:cNvSpPr>
            <a:spLocks noChangeArrowheads="1"/>
          </p:cNvSpPr>
          <p:nvPr/>
        </p:nvSpPr>
        <p:spPr bwMode="auto">
          <a:xfrm>
            <a:off x="3083104" y="50813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32"/>
          <p:cNvSpPr>
            <a:spLocks noChangeArrowheads="1"/>
          </p:cNvSpPr>
          <p:nvPr/>
        </p:nvSpPr>
        <p:spPr bwMode="auto">
          <a:xfrm>
            <a:off x="3241854" y="525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2898954" y="53099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34"/>
          <p:cNvSpPr>
            <a:spLocks noChangeArrowheads="1"/>
          </p:cNvSpPr>
          <p:nvPr/>
        </p:nvSpPr>
        <p:spPr bwMode="auto">
          <a:xfrm>
            <a:off x="2562404" y="517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35"/>
          <p:cNvSpPr>
            <a:spLocks noChangeArrowheads="1"/>
          </p:cNvSpPr>
          <p:nvPr/>
        </p:nvSpPr>
        <p:spPr bwMode="auto">
          <a:xfrm>
            <a:off x="3572054" y="54242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36"/>
          <p:cNvSpPr>
            <a:spLocks noChangeArrowheads="1"/>
          </p:cNvSpPr>
          <p:nvPr/>
        </p:nvSpPr>
        <p:spPr bwMode="auto">
          <a:xfrm>
            <a:off x="3705404" y="560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37"/>
          <p:cNvSpPr>
            <a:spLocks noChangeArrowheads="1"/>
          </p:cNvSpPr>
          <p:nvPr/>
        </p:nvSpPr>
        <p:spPr bwMode="auto">
          <a:xfrm>
            <a:off x="3464104" y="5659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38"/>
          <p:cNvSpPr>
            <a:spLocks noChangeArrowheads="1"/>
          </p:cNvSpPr>
          <p:nvPr/>
        </p:nvSpPr>
        <p:spPr bwMode="auto">
          <a:xfrm>
            <a:off x="3934004" y="5513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39"/>
          <p:cNvSpPr>
            <a:spLocks noChangeArrowheads="1"/>
          </p:cNvSpPr>
          <p:nvPr/>
        </p:nvSpPr>
        <p:spPr bwMode="auto">
          <a:xfrm>
            <a:off x="4016554" y="5430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40"/>
          <p:cNvSpPr>
            <a:spLocks noChangeArrowheads="1"/>
          </p:cNvSpPr>
          <p:nvPr/>
        </p:nvSpPr>
        <p:spPr bwMode="auto">
          <a:xfrm>
            <a:off x="4245154" y="54115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0" name="Picture 41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9" y="3195395"/>
            <a:ext cx="2143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42"/>
          <p:cNvSpPr>
            <a:spLocks noChangeArrowheads="1"/>
          </p:cNvSpPr>
          <p:nvPr/>
        </p:nvSpPr>
        <p:spPr bwMode="auto">
          <a:xfrm>
            <a:off x="4594404" y="35954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Oval 43"/>
          <p:cNvSpPr>
            <a:spLocks noChangeArrowheads="1"/>
          </p:cNvSpPr>
          <p:nvPr/>
        </p:nvSpPr>
        <p:spPr bwMode="auto">
          <a:xfrm>
            <a:off x="4848404" y="3474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Oval 44"/>
          <p:cNvSpPr>
            <a:spLocks noChangeArrowheads="1"/>
          </p:cNvSpPr>
          <p:nvPr/>
        </p:nvSpPr>
        <p:spPr bwMode="auto">
          <a:xfrm>
            <a:off x="5083354" y="3487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Oval 45"/>
          <p:cNvSpPr>
            <a:spLocks noChangeArrowheads="1"/>
          </p:cNvSpPr>
          <p:nvPr/>
        </p:nvSpPr>
        <p:spPr bwMode="auto">
          <a:xfrm>
            <a:off x="5661204" y="31953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Oval 46"/>
          <p:cNvSpPr>
            <a:spLocks noChangeArrowheads="1"/>
          </p:cNvSpPr>
          <p:nvPr/>
        </p:nvSpPr>
        <p:spPr bwMode="auto">
          <a:xfrm>
            <a:off x="5426254" y="3436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Oval 47"/>
          <p:cNvSpPr>
            <a:spLocks noChangeArrowheads="1"/>
          </p:cNvSpPr>
          <p:nvPr/>
        </p:nvSpPr>
        <p:spPr bwMode="auto">
          <a:xfrm>
            <a:off x="5591354" y="3525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48"/>
          <p:cNvSpPr>
            <a:spLocks noChangeArrowheads="1"/>
          </p:cNvSpPr>
          <p:nvPr/>
        </p:nvSpPr>
        <p:spPr bwMode="auto">
          <a:xfrm>
            <a:off x="4962704" y="3741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49"/>
          <p:cNvSpPr>
            <a:spLocks noChangeArrowheads="1"/>
          </p:cNvSpPr>
          <p:nvPr/>
        </p:nvSpPr>
        <p:spPr bwMode="auto">
          <a:xfrm>
            <a:off x="5134154" y="4071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Oval 50"/>
          <p:cNvSpPr>
            <a:spLocks noChangeArrowheads="1"/>
          </p:cNvSpPr>
          <p:nvPr/>
        </p:nvSpPr>
        <p:spPr bwMode="auto">
          <a:xfrm>
            <a:off x="5616754" y="433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51"/>
          <p:cNvSpPr>
            <a:spLocks noChangeArrowheads="1"/>
          </p:cNvSpPr>
          <p:nvPr/>
        </p:nvSpPr>
        <p:spPr bwMode="auto">
          <a:xfrm>
            <a:off x="5889804" y="388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52"/>
          <p:cNvSpPr>
            <a:spLocks noChangeArrowheads="1"/>
          </p:cNvSpPr>
          <p:nvPr/>
        </p:nvSpPr>
        <p:spPr bwMode="auto">
          <a:xfrm>
            <a:off x="59660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53"/>
          <p:cNvSpPr>
            <a:spLocks noChangeArrowheads="1"/>
          </p:cNvSpPr>
          <p:nvPr/>
        </p:nvSpPr>
        <p:spPr bwMode="auto">
          <a:xfrm>
            <a:off x="5813604" y="3652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54"/>
          <p:cNvSpPr>
            <a:spLocks noChangeArrowheads="1"/>
          </p:cNvSpPr>
          <p:nvPr/>
        </p:nvSpPr>
        <p:spPr bwMode="auto">
          <a:xfrm>
            <a:off x="5731054" y="34620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55"/>
          <p:cNvSpPr>
            <a:spLocks noChangeArrowheads="1"/>
          </p:cNvSpPr>
          <p:nvPr/>
        </p:nvSpPr>
        <p:spPr bwMode="auto">
          <a:xfrm>
            <a:off x="5051604" y="390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56"/>
          <p:cNvSpPr>
            <a:spLocks noChangeArrowheads="1"/>
          </p:cNvSpPr>
          <p:nvPr/>
        </p:nvSpPr>
        <p:spPr bwMode="auto">
          <a:xfrm>
            <a:off x="5661204" y="4566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57"/>
          <p:cNvSpPr>
            <a:spLocks noChangeArrowheads="1"/>
          </p:cNvSpPr>
          <p:nvPr/>
        </p:nvSpPr>
        <p:spPr bwMode="auto">
          <a:xfrm>
            <a:off x="6118404" y="4109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58"/>
          <p:cNvSpPr>
            <a:spLocks noChangeArrowheads="1"/>
          </p:cNvSpPr>
          <p:nvPr/>
        </p:nvSpPr>
        <p:spPr bwMode="auto">
          <a:xfrm>
            <a:off x="6283504" y="4058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59"/>
          <p:cNvSpPr>
            <a:spLocks noChangeArrowheads="1"/>
          </p:cNvSpPr>
          <p:nvPr/>
        </p:nvSpPr>
        <p:spPr bwMode="auto">
          <a:xfrm>
            <a:off x="6645454" y="398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60"/>
          <p:cNvSpPr>
            <a:spLocks noChangeArrowheads="1"/>
          </p:cNvSpPr>
          <p:nvPr/>
        </p:nvSpPr>
        <p:spPr bwMode="auto">
          <a:xfrm>
            <a:off x="6156504" y="39192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61"/>
          <p:cNvSpPr>
            <a:spLocks noChangeArrowheads="1"/>
          </p:cNvSpPr>
          <p:nvPr/>
        </p:nvSpPr>
        <p:spPr bwMode="auto">
          <a:xfrm>
            <a:off x="6042204" y="3500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62"/>
          <p:cNvSpPr>
            <a:spLocks noChangeArrowheads="1"/>
          </p:cNvSpPr>
          <p:nvPr/>
        </p:nvSpPr>
        <p:spPr bwMode="auto">
          <a:xfrm>
            <a:off x="6232704" y="3570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63"/>
          <p:cNvSpPr>
            <a:spLocks noChangeArrowheads="1"/>
          </p:cNvSpPr>
          <p:nvPr/>
        </p:nvSpPr>
        <p:spPr bwMode="auto">
          <a:xfrm>
            <a:off x="61946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64"/>
          <p:cNvSpPr>
            <a:spLocks noChangeArrowheads="1"/>
          </p:cNvSpPr>
          <p:nvPr/>
        </p:nvSpPr>
        <p:spPr bwMode="auto">
          <a:xfrm>
            <a:off x="6556554" y="3627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65"/>
          <p:cNvSpPr>
            <a:spLocks noChangeArrowheads="1"/>
          </p:cNvSpPr>
          <p:nvPr/>
        </p:nvSpPr>
        <p:spPr bwMode="auto">
          <a:xfrm>
            <a:off x="5585004" y="4947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66"/>
          <p:cNvSpPr>
            <a:spLocks noChangeArrowheads="1"/>
          </p:cNvSpPr>
          <p:nvPr/>
        </p:nvSpPr>
        <p:spPr bwMode="auto">
          <a:xfrm>
            <a:off x="5997754" y="515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7"/>
          <p:cNvSpPr>
            <a:spLocks noChangeArrowheads="1"/>
          </p:cNvSpPr>
          <p:nvPr/>
        </p:nvSpPr>
        <p:spPr bwMode="auto">
          <a:xfrm>
            <a:off x="5292904" y="50813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68"/>
          <p:cNvSpPr>
            <a:spLocks noChangeArrowheads="1"/>
          </p:cNvSpPr>
          <p:nvPr/>
        </p:nvSpPr>
        <p:spPr bwMode="auto">
          <a:xfrm>
            <a:off x="5451654" y="525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69"/>
          <p:cNvSpPr>
            <a:spLocks noChangeArrowheads="1"/>
          </p:cNvSpPr>
          <p:nvPr/>
        </p:nvSpPr>
        <p:spPr bwMode="auto">
          <a:xfrm>
            <a:off x="5108754" y="53099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70"/>
          <p:cNvSpPr>
            <a:spLocks noChangeArrowheads="1"/>
          </p:cNvSpPr>
          <p:nvPr/>
        </p:nvSpPr>
        <p:spPr bwMode="auto">
          <a:xfrm>
            <a:off x="4772204" y="517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71"/>
          <p:cNvSpPr>
            <a:spLocks noChangeArrowheads="1"/>
          </p:cNvSpPr>
          <p:nvPr/>
        </p:nvSpPr>
        <p:spPr bwMode="auto">
          <a:xfrm>
            <a:off x="5781854" y="54242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72"/>
          <p:cNvSpPr>
            <a:spLocks noChangeArrowheads="1"/>
          </p:cNvSpPr>
          <p:nvPr/>
        </p:nvSpPr>
        <p:spPr bwMode="auto">
          <a:xfrm>
            <a:off x="5915204" y="560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73"/>
          <p:cNvSpPr>
            <a:spLocks noChangeArrowheads="1"/>
          </p:cNvSpPr>
          <p:nvPr/>
        </p:nvSpPr>
        <p:spPr bwMode="auto">
          <a:xfrm>
            <a:off x="5673904" y="5659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Oval 74"/>
          <p:cNvSpPr>
            <a:spLocks noChangeArrowheads="1"/>
          </p:cNvSpPr>
          <p:nvPr/>
        </p:nvSpPr>
        <p:spPr bwMode="auto">
          <a:xfrm>
            <a:off x="6143804" y="5513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Oval 75"/>
          <p:cNvSpPr>
            <a:spLocks noChangeArrowheads="1"/>
          </p:cNvSpPr>
          <p:nvPr/>
        </p:nvSpPr>
        <p:spPr bwMode="auto">
          <a:xfrm>
            <a:off x="6226354" y="5430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Oval 76"/>
          <p:cNvSpPr>
            <a:spLocks noChangeArrowheads="1"/>
          </p:cNvSpPr>
          <p:nvPr/>
        </p:nvSpPr>
        <p:spPr bwMode="auto">
          <a:xfrm>
            <a:off x="6454954" y="54115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6" name="AutoShape 77"/>
          <p:cNvCxnSpPr>
            <a:cxnSpLocks noChangeShapeType="1"/>
            <a:stCxn id="81" idx="6"/>
            <a:endCxn id="87" idx="2"/>
          </p:cNvCxnSpPr>
          <p:nvPr/>
        </p:nvCxnSpPr>
        <p:spPr bwMode="auto">
          <a:xfrm>
            <a:off x="4670604" y="3633545"/>
            <a:ext cx="292100" cy="146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78"/>
          <p:cNvCxnSpPr>
            <a:cxnSpLocks noChangeShapeType="1"/>
            <a:stCxn id="82" idx="4"/>
            <a:endCxn id="87" idx="1"/>
          </p:cNvCxnSpPr>
          <p:nvPr/>
        </p:nvCxnSpPr>
        <p:spPr bwMode="auto">
          <a:xfrm>
            <a:off x="4886504" y="3550995"/>
            <a:ext cx="87313" cy="2016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79"/>
          <p:cNvCxnSpPr>
            <a:cxnSpLocks noChangeShapeType="1"/>
            <a:stCxn id="87" idx="4"/>
            <a:endCxn id="94" idx="1"/>
          </p:cNvCxnSpPr>
          <p:nvPr/>
        </p:nvCxnSpPr>
        <p:spPr bwMode="auto">
          <a:xfrm>
            <a:off x="5000804" y="3817695"/>
            <a:ext cx="61913" cy="100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AutoShape 80"/>
          <p:cNvCxnSpPr>
            <a:cxnSpLocks noChangeShapeType="1"/>
            <a:stCxn id="83" idx="4"/>
            <a:endCxn id="94" idx="7"/>
          </p:cNvCxnSpPr>
          <p:nvPr/>
        </p:nvCxnSpPr>
        <p:spPr bwMode="auto">
          <a:xfrm flipH="1">
            <a:off x="5116692" y="3563695"/>
            <a:ext cx="4762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AutoShape 81"/>
          <p:cNvCxnSpPr>
            <a:cxnSpLocks noChangeShapeType="1"/>
            <a:stCxn id="94" idx="5"/>
            <a:endCxn id="88" idx="0"/>
          </p:cNvCxnSpPr>
          <p:nvPr/>
        </p:nvCxnSpPr>
        <p:spPr bwMode="auto">
          <a:xfrm>
            <a:off x="5116692" y="3971683"/>
            <a:ext cx="55562" cy="100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AutoShape 82"/>
          <p:cNvCxnSpPr>
            <a:cxnSpLocks noChangeShapeType="1"/>
            <a:stCxn id="88" idx="5"/>
            <a:endCxn id="89" idx="1"/>
          </p:cNvCxnSpPr>
          <p:nvPr/>
        </p:nvCxnSpPr>
        <p:spPr bwMode="auto">
          <a:xfrm>
            <a:off x="5199242" y="4136783"/>
            <a:ext cx="428625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AutoShape 83"/>
          <p:cNvCxnSpPr>
            <a:cxnSpLocks noChangeShapeType="1"/>
            <a:stCxn id="90" idx="3"/>
            <a:endCxn id="89" idx="7"/>
          </p:cNvCxnSpPr>
          <p:nvPr/>
        </p:nvCxnSpPr>
        <p:spPr bwMode="auto">
          <a:xfrm flipH="1">
            <a:off x="5681842" y="3946283"/>
            <a:ext cx="219075" cy="396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84"/>
          <p:cNvCxnSpPr>
            <a:cxnSpLocks noChangeShapeType="1"/>
            <a:stCxn id="92" idx="4"/>
            <a:endCxn id="90" idx="0"/>
          </p:cNvCxnSpPr>
          <p:nvPr/>
        </p:nvCxnSpPr>
        <p:spPr bwMode="auto">
          <a:xfrm>
            <a:off x="5851704" y="3728795"/>
            <a:ext cx="76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AutoShape 85"/>
          <p:cNvCxnSpPr>
            <a:cxnSpLocks noChangeShapeType="1"/>
            <a:stCxn id="91" idx="4"/>
            <a:endCxn id="90" idx="7"/>
          </p:cNvCxnSpPr>
          <p:nvPr/>
        </p:nvCxnSpPr>
        <p:spPr bwMode="auto">
          <a:xfrm flipH="1">
            <a:off x="5954892" y="3804995"/>
            <a:ext cx="49212" cy="873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AutoShape 86"/>
          <p:cNvCxnSpPr>
            <a:cxnSpLocks noChangeShapeType="1"/>
            <a:stCxn id="93" idx="5"/>
            <a:endCxn id="92" idx="0"/>
          </p:cNvCxnSpPr>
          <p:nvPr/>
        </p:nvCxnSpPr>
        <p:spPr bwMode="auto">
          <a:xfrm>
            <a:off x="5796142" y="3527183"/>
            <a:ext cx="55562" cy="125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AutoShape 87"/>
          <p:cNvCxnSpPr>
            <a:cxnSpLocks noChangeShapeType="1"/>
            <a:stCxn id="86" idx="5"/>
            <a:endCxn id="92" idx="1"/>
          </p:cNvCxnSpPr>
          <p:nvPr/>
        </p:nvCxnSpPr>
        <p:spPr bwMode="auto">
          <a:xfrm>
            <a:off x="5656442" y="3590683"/>
            <a:ext cx="168275" cy="73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AutoShape 88"/>
          <p:cNvCxnSpPr>
            <a:cxnSpLocks noChangeShapeType="1"/>
            <a:stCxn id="85" idx="5"/>
            <a:endCxn id="86" idx="2"/>
          </p:cNvCxnSpPr>
          <p:nvPr/>
        </p:nvCxnSpPr>
        <p:spPr bwMode="auto">
          <a:xfrm>
            <a:off x="5491342" y="3501783"/>
            <a:ext cx="100012" cy="61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AutoShape 89"/>
          <p:cNvCxnSpPr>
            <a:cxnSpLocks noChangeShapeType="1"/>
            <a:stCxn id="86" idx="0"/>
            <a:endCxn id="84" idx="3"/>
          </p:cNvCxnSpPr>
          <p:nvPr/>
        </p:nvCxnSpPr>
        <p:spPr bwMode="auto">
          <a:xfrm flipV="1">
            <a:off x="5629454" y="3260483"/>
            <a:ext cx="42863" cy="265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AutoShape 90"/>
          <p:cNvCxnSpPr>
            <a:cxnSpLocks noChangeShapeType="1"/>
            <a:stCxn id="99" idx="1"/>
            <a:endCxn id="100" idx="4"/>
          </p:cNvCxnSpPr>
          <p:nvPr/>
        </p:nvCxnSpPr>
        <p:spPr bwMode="auto">
          <a:xfrm flipH="1" flipV="1">
            <a:off x="6080304" y="3576395"/>
            <a:ext cx="87313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AutoShape 91"/>
          <p:cNvCxnSpPr>
            <a:cxnSpLocks noChangeShapeType="1"/>
            <a:stCxn id="102" idx="6"/>
            <a:endCxn id="103" idx="3"/>
          </p:cNvCxnSpPr>
          <p:nvPr/>
        </p:nvCxnSpPr>
        <p:spPr bwMode="auto">
          <a:xfrm flipV="1">
            <a:off x="6270804" y="3692283"/>
            <a:ext cx="296863" cy="74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AutoShape 92"/>
          <p:cNvCxnSpPr>
            <a:cxnSpLocks noChangeShapeType="1"/>
            <a:stCxn id="102" idx="7"/>
            <a:endCxn id="101" idx="4"/>
          </p:cNvCxnSpPr>
          <p:nvPr/>
        </p:nvCxnSpPr>
        <p:spPr bwMode="auto">
          <a:xfrm flipV="1">
            <a:off x="6259692" y="3646245"/>
            <a:ext cx="11112" cy="93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AutoShape 93"/>
          <p:cNvCxnSpPr>
            <a:cxnSpLocks noChangeShapeType="1"/>
            <a:stCxn id="99" idx="0"/>
            <a:endCxn id="102" idx="4"/>
          </p:cNvCxnSpPr>
          <p:nvPr/>
        </p:nvCxnSpPr>
        <p:spPr bwMode="auto">
          <a:xfrm flipV="1">
            <a:off x="6194604" y="3804995"/>
            <a:ext cx="381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AutoShape 94"/>
          <p:cNvCxnSpPr>
            <a:cxnSpLocks noChangeShapeType="1"/>
            <a:stCxn id="96" idx="0"/>
            <a:endCxn id="99" idx="4"/>
          </p:cNvCxnSpPr>
          <p:nvPr/>
        </p:nvCxnSpPr>
        <p:spPr bwMode="auto">
          <a:xfrm flipV="1">
            <a:off x="6156504" y="3995495"/>
            <a:ext cx="381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AutoShape 95"/>
          <p:cNvCxnSpPr>
            <a:cxnSpLocks noChangeShapeType="1"/>
            <a:stCxn id="96" idx="6"/>
            <a:endCxn id="97" idx="2"/>
          </p:cNvCxnSpPr>
          <p:nvPr/>
        </p:nvCxnSpPr>
        <p:spPr bwMode="auto">
          <a:xfrm flipV="1">
            <a:off x="6194604" y="4097095"/>
            <a:ext cx="88900" cy="50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AutoShape 96"/>
          <p:cNvCxnSpPr>
            <a:cxnSpLocks noChangeShapeType="1"/>
            <a:stCxn id="97" idx="6"/>
            <a:endCxn id="98" idx="2"/>
          </p:cNvCxnSpPr>
          <p:nvPr/>
        </p:nvCxnSpPr>
        <p:spPr bwMode="auto">
          <a:xfrm flipV="1">
            <a:off x="6359704" y="4027245"/>
            <a:ext cx="285750" cy="69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AutoShape 97"/>
          <p:cNvCxnSpPr>
            <a:cxnSpLocks noChangeShapeType="1"/>
            <a:stCxn id="95" idx="7"/>
            <a:endCxn id="96" idx="4"/>
          </p:cNvCxnSpPr>
          <p:nvPr/>
        </p:nvCxnSpPr>
        <p:spPr bwMode="auto">
          <a:xfrm flipV="1">
            <a:off x="5726292" y="4185995"/>
            <a:ext cx="430212" cy="392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AutoShape 98"/>
          <p:cNvCxnSpPr>
            <a:cxnSpLocks noChangeShapeType="1"/>
            <a:stCxn id="95" idx="0"/>
            <a:endCxn id="89" idx="4"/>
          </p:cNvCxnSpPr>
          <p:nvPr/>
        </p:nvCxnSpPr>
        <p:spPr bwMode="auto">
          <a:xfrm flipH="1" flipV="1">
            <a:off x="5654854" y="4408245"/>
            <a:ext cx="44450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AutoShape 99"/>
          <p:cNvCxnSpPr>
            <a:cxnSpLocks noChangeShapeType="1"/>
            <a:stCxn id="104" idx="0"/>
            <a:endCxn id="95" idx="4"/>
          </p:cNvCxnSpPr>
          <p:nvPr/>
        </p:nvCxnSpPr>
        <p:spPr bwMode="auto">
          <a:xfrm flipV="1">
            <a:off x="5623104" y="4643195"/>
            <a:ext cx="762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AutoShape 100"/>
          <p:cNvCxnSpPr>
            <a:cxnSpLocks noChangeShapeType="1"/>
            <a:stCxn id="105" idx="1"/>
            <a:endCxn id="104" idx="6"/>
          </p:cNvCxnSpPr>
          <p:nvPr/>
        </p:nvCxnSpPr>
        <p:spPr bwMode="auto">
          <a:xfrm flipH="1" flipV="1">
            <a:off x="5661204" y="4986095"/>
            <a:ext cx="347663" cy="176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AutoShape 101"/>
          <p:cNvCxnSpPr>
            <a:cxnSpLocks noChangeShapeType="1"/>
            <a:stCxn id="115" idx="1"/>
            <a:endCxn id="105" idx="6"/>
          </p:cNvCxnSpPr>
          <p:nvPr/>
        </p:nvCxnSpPr>
        <p:spPr bwMode="auto">
          <a:xfrm flipH="1" flipV="1">
            <a:off x="6073954" y="5189295"/>
            <a:ext cx="392113" cy="233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AutoShape 102"/>
          <p:cNvCxnSpPr>
            <a:cxnSpLocks noChangeShapeType="1"/>
            <a:stCxn id="106" idx="6"/>
            <a:endCxn id="104" idx="2"/>
          </p:cNvCxnSpPr>
          <p:nvPr/>
        </p:nvCxnSpPr>
        <p:spPr bwMode="auto">
          <a:xfrm flipV="1">
            <a:off x="5369104" y="4986095"/>
            <a:ext cx="215900" cy="133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AutoShape 103"/>
          <p:cNvCxnSpPr>
            <a:cxnSpLocks noChangeShapeType="1"/>
            <a:stCxn id="114" idx="1"/>
            <a:endCxn id="105" idx="5"/>
          </p:cNvCxnSpPr>
          <p:nvPr/>
        </p:nvCxnSpPr>
        <p:spPr bwMode="auto">
          <a:xfrm flipH="1" flipV="1">
            <a:off x="6062842" y="5216283"/>
            <a:ext cx="174625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AutoShape 104"/>
          <p:cNvCxnSpPr>
            <a:cxnSpLocks noChangeShapeType="1"/>
            <a:stCxn id="113" idx="1"/>
            <a:endCxn id="105" idx="4"/>
          </p:cNvCxnSpPr>
          <p:nvPr/>
        </p:nvCxnSpPr>
        <p:spPr bwMode="auto">
          <a:xfrm flipH="1" flipV="1">
            <a:off x="6035854" y="5227395"/>
            <a:ext cx="119063" cy="296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AutoShape 105"/>
          <p:cNvCxnSpPr>
            <a:cxnSpLocks noChangeShapeType="1"/>
            <a:stCxn id="110" idx="7"/>
            <a:endCxn id="105" idx="3"/>
          </p:cNvCxnSpPr>
          <p:nvPr/>
        </p:nvCxnSpPr>
        <p:spPr bwMode="auto">
          <a:xfrm flipV="1">
            <a:off x="5846942" y="5216283"/>
            <a:ext cx="161925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AutoShape 106"/>
          <p:cNvCxnSpPr>
            <a:cxnSpLocks noChangeShapeType="1"/>
            <a:stCxn id="111" idx="1"/>
            <a:endCxn id="110" idx="5"/>
          </p:cNvCxnSpPr>
          <p:nvPr/>
        </p:nvCxnSpPr>
        <p:spPr bwMode="auto">
          <a:xfrm flipH="1" flipV="1">
            <a:off x="5846942" y="5489333"/>
            <a:ext cx="79375" cy="123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AutoShape 107"/>
          <p:cNvCxnSpPr>
            <a:cxnSpLocks noChangeShapeType="1"/>
            <a:stCxn id="112" idx="0"/>
            <a:endCxn id="110" idx="3"/>
          </p:cNvCxnSpPr>
          <p:nvPr/>
        </p:nvCxnSpPr>
        <p:spPr bwMode="auto">
          <a:xfrm flipV="1">
            <a:off x="5712004" y="5489333"/>
            <a:ext cx="80963" cy="1698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108"/>
          <p:cNvCxnSpPr>
            <a:cxnSpLocks noChangeShapeType="1"/>
            <a:stCxn id="109" idx="6"/>
            <a:endCxn id="106" idx="3"/>
          </p:cNvCxnSpPr>
          <p:nvPr/>
        </p:nvCxnSpPr>
        <p:spPr bwMode="auto">
          <a:xfrm flipV="1">
            <a:off x="4848404" y="5146433"/>
            <a:ext cx="455613" cy="68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AutoShape 109"/>
          <p:cNvCxnSpPr>
            <a:cxnSpLocks noChangeShapeType="1"/>
            <a:stCxn id="108" idx="7"/>
            <a:endCxn id="106" idx="3"/>
          </p:cNvCxnSpPr>
          <p:nvPr/>
        </p:nvCxnSpPr>
        <p:spPr bwMode="auto">
          <a:xfrm flipV="1">
            <a:off x="5173842" y="5146433"/>
            <a:ext cx="130175" cy="174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AutoShape 110"/>
          <p:cNvCxnSpPr>
            <a:cxnSpLocks noChangeShapeType="1"/>
            <a:stCxn id="107" idx="1"/>
            <a:endCxn id="106" idx="4"/>
          </p:cNvCxnSpPr>
          <p:nvPr/>
        </p:nvCxnSpPr>
        <p:spPr bwMode="auto">
          <a:xfrm flipH="1" flipV="1">
            <a:off x="5331004" y="5157545"/>
            <a:ext cx="131763" cy="112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Oval 111"/>
          <p:cNvSpPr>
            <a:spLocks noChangeArrowheads="1"/>
          </p:cNvSpPr>
          <p:nvPr/>
        </p:nvSpPr>
        <p:spPr bwMode="auto">
          <a:xfrm>
            <a:off x="6804204" y="35954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Oval 112"/>
          <p:cNvSpPr>
            <a:spLocks noChangeArrowheads="1"/>
          </p:cNvSpPr>
          <p:nvPr/>
        </p:nvSpPr>
        <p:spPr bwMode="auto">
          <a:xfrm>
            <a:off x="7058204" y="3474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113"/>
          <p:cNvSpPr>
            <a:spLocks noChangeArrowheads="1"/>
          </p:cNvSpPr>
          <p:nvPr/>
        </p:nvSpPr>
        <p:spPr bwMode="auto">
          <a:xfrm>
            <a:off x="7293154" y="3487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14"/>
          <p:cNvSpPr>
            <a:spLocks noChangeArrowheads="1"/>
          </p:cNvSpPr>
          <p:nvPr/>
        </p:nvSpPr>
        <p:spPr bwMode="auto">
          <a:xfrm>
            <a:off x="7871004" y="31953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115"/>
          <p:cNvSpPr>
            <a:spLocks noChangeArrowheads="1"/>
          </p:cNvSpPr>
          <p:nvPr/>
        </p:nvSpPr>
        <p:spPr bwMode="auto">
          <a:xfrm>
            <a:off x="7636054" y="3436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116"/>
          <p:cNvSpPr>
            <a:spLocks noChangeArrowheads="1"/>
          </p:cNvSpPr>
          <p:nvPr/>
        </p:nvSpPr>
        <p:spPr bwMode="auto">
          <a:xfrm>
            <a:off x="7801154" y="3525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117"/>
          <p:cNvSpPr>
            <a:spLocks noChangeArrowheads="1"/>
          </p:cNvSpPr>
          <p:nvPr/>
        </p:nvSpPr>
        <p:spPr bwMode="auto">
          <a:xfrm>
            <a:off x="7172504" y="3741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118"/>
          <p:cNvSpPr>
            <a:spLocks noChangeArrowheads="1"/>
          </p:cNvSpPr>
          <p:nvPr/>
        </p:nvSpPr>
        <p:spPr bwMode="auto">
          <a:xfrm>
            <a:off x="7343954" y="4071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119"/>
          <p:cNvSpPr>
            <a:spLocks noChangeArrowheads="1"/>
          </p:cNvSpPr>
          <p:nvPr/>
        </p:nvSpPr>
        <p:spPr bwMode="auto">
          <a:xfrm>
            <a:off x="7826554" y="433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120"/>
          <p:cNvSpPr>
            <a:spLocks noChangeArrowheads="1"/>
          </p:cNvSpPr>
          <p:nvPr/>
        </p:nvSpPr>
        <p:spPr bwMode="auto">
          <a:xfrm>
            <a:off x="8099604" y="388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121"/>
          <p:cNvSpPr>
            <a:spLocks noChangeArrowheads="1"/>
          </p:cNvSpPr>
          <p:nvPr/>
        </p:nvSpPr>
        <p:spPr bwMode="auto">
          <a:xfrm>
            <a:off x="81758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122"/>
          <p:cNvSpPr>
            <a:spLocks noChangeArrowheads="1"/>
          </p:cNvSpPr>
          <p:nvPr/>
        </p:nvSpPr>
        <p:spPr bwMode="auto">
          <a:xfrm>
            <a:off x="8023404" y="3652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123"/>
          <p:cNvSpPr>
            <a:spLocks noChangeArrowheads="1"/>
          </p:cNvSpPr>
          <p:nvPr/>
        </p:nvSpPr>
        <p:spPr bwMode="auto">
          <a:xfrm>
            <a:off x="7940854" y="34620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124"/>
          <p:cNvSpPr>
            <a:spLocks noChangeArrowheads="1"/>
          </p:cNvSpPr>
          <p:nvPr/>
        </p:nvSpPr>
        <p:spPr bwMode="auto">
          <a:xfrm>
            <a:off x="7261404" y="390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Oval 125"/>
          <p:cNvSpPr>
            <a:spLocks noChangeArrowheads="1"/>
          </p:cNvSpPr>
          <p:nvPr/>
        </p:nvSpPr>
        <p:spPr bwMode="auto">
          <a:xfrm>
            <a:off x="7871004" y="4566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126"/>
          <p:cNvSpPr>
            <a:spLocks noChangeArrowheads="1"/>
          </p:cNvSpPr>
          <p:nvPr/>
        </p:nvSpPr>
        <p:spPr bwMode="auto">
          <a:xfrm>
            <a:off x="8328204" y="4109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127"/>
          <p:cNvSpPr>
            <a:spLocks noChangeArrowheads="1"/>
          </p:cNvSpPr>
          <p:nvPr/>
        </p:nvSpPr>
        <p:spPr bwMode="auto">
          <a:xfrm>
            <a:off x="8493304" y="4058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128"/>
          <p:cNvSpPr>
            <a:spLocks noChangeArrowheads="1"/>
          </p:cNvSpPr>
          <p:nvPr/>
        </p:nvSpPr>
        <p:spPr bwMode="auto">
          <a:xfrm>
            <a:off x="8855254" y="398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129"/>
          <p:cNvSpPr>
            <a:spLocks noChangeArrowheads="1"/>
          </p:cNvSpPr>
          <p:nvPr/>
        </p:nvSpPr>
        <p:spPr bwMode="auto">
          <a:xfrm>
            <a:off x="8366304" y="39192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130"/>
          <p:cNvSpPr>
            <a:spLocks noChangeArrowheads="1"/>
          </p:cNvSpPr>
          <p:nvPr/>
        </p:nvSpPr>
        <p:spPr bwMode="auto">
          <a:xfrm>
            <a:off x="8252004" y="3500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131"/>
          <p:cNvSpPr>
            <a:spLocks noChangeArrowheads="1"/>
          </p:cNvSpPr>
          <p:nvPr/>
        </p:nvSpPr>
        <p:spPr bwMode="auto">
          <a:xfrm>
            <a:off x="8442504" y="3570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132"/>
          <p:cNvSpPr>
            <a:spLocks noChangeArrowheads="1"/>
          </p:cNvSpPr>
          <p:nvPr/>
        </p:nvSpPr>
        <p:spPr bwMode="auto">
          <a:xfrm>
            <a:off x="84044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133"/>
          <p:cNvSpPr>
            <a:spLocks noChangeArrowheads="1"/>
          </p:cNvSpPr>
          <p:nvPr/>
        </p:nvSpPr>
        <p:spPr bwMode="auto">
          <a:xfrm>
            <a:off x="8766354" y="3627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134"/>
          <p:cNvSpPr>
            <a:spLocks noChangeArrowheads="1"/>
          </p:cNvSpPr>
          <p:nvPr/>
        </p:nvSpPr>
        <p:spPr bwMode="auto">
          <a:xfrm>
            <a:off x="7794804" y="4947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135"/>
          <p:cNvSpPr>
            <a:spLocks noChangeArrowheads="1"/>
          </p:cNvSpPr>
          <p:nvPr/>
        </p:nvSpPr>
        <p:spPr bwMode="auto">
          <a:xfrm>
            <a:off x="8207554" y="515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Oval 136"/>
          <p:cNvSpPr>
            <a:spLocks noChangeArrowheads="1"/>
          </p:cNvSpPr>
          <p:nvPr/>
        </p:nvSpPr>
        <p:spPr bwMode="auto">
          <a:xfrm>
            <a:off x="7502704" y="50813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Oval 137"/>
          <p:cNvSpPr>
            <a:spLocks noChangeArrowheads="1"/>
          </p:cNvSpPr>
          <p:nvPr/>
        </p:nvSpPr>
        <p:spPr bwMode="auto">
          <a:xfrm>
            <a:off x="7661454" y="525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Oval 138"/>
          <p:cNvSpPr>
            <a:spLocks noChangeArrowheads="1"/>
          </p:cNvSpPr>
          <p:nvPr/>
        </p:nvSpPr>
        <p:spPr bwMode="auto">
          <a:xfrm>
            <a:off x="7318554" y="53099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Oval 139"/>
          <p:cNvSpPr>
            <a:spLocks noChangeArrowheads="1"/>
          </p:cNvSpPr>
          <p:nvPr/>
        </p:nvSpPr>
        <p:spPr bwMode="auto">
          <a:xfrm>
            <a:off x="6982004" y="517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Oval 140"/>
          <p:cNvSpPr>
            <a:spLocks noChangeArrowheads="1"/>
          </p:cNvSpPr>
          <p:nvPr/>
        </p:nvSpPr>
        <p:spPr bwMode="auto">
          <a:xfrm>
            <a:off x="7991654" y="54242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Oval 141"/>
          <p:cNvSpPr>
            <a:spLocks noChangeArrowheads="1"/>
          </p:cNvSpPr>
          <p:nvPr/>
        </p:nvSpPr>
        <p:spPr bwMode="auto">
          <a:xfrm>
            <a:off x="8125004" y="560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Oval 142"/>
          <p:cNvSpPr>
            <a:spLocks noChangeArrowheads="1"/>
          </p:cNvSpPr>
          <p:nvPr/>
        </p:nvSpPr>
        <p:spPr bwMode="auto">
          <a:xfrm>
            <a:off x="7883704" y="5659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Oval 143"/>
          <p:cNvSpPr>
            <a:spLocks noChangeArrowheads="1"/>
          </p:cNvSpPr>
          <p:nvPr/>
        </p:nvSpPr>
        <p:spPr bwMode="auto">
          <a:xfrm>
            <a:off x="8353604" y="5513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Oval 144"/>
          <p:cNvSpPr>
            <a:spLocks noChangeArrowheads="1"/>
          </p:cNvSpPr>
          <p:nvPr/>
        </p:nvSpPr>
        <p:spPr bwMode="auto">
          <a:xfrm>
            <a:off x="8436154" y="5430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Oval 145"/>
          <p:cNvSpPr>
            <a:spLocks noChangeArrowheads="1"/>
          </p:cNvSpPr>
          <p:nvPr/>
        </p:nvSpPr>
        <p:spPr bwMode="auto">
          <a:xfrm>
            <a:off x="8664754" y="54115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5" name="AutoShape 146"/>
          <p:cNvCxnSpPr>
            <a:cxnSpLocks noChangeShapeType="1"/>
            <a:stCxn id="150" idx="6"/>
            <a:endCxn id="156" idx="2"/>
          </p:cNvCxnSpPr>
          <p:nvPr/>
        </p:nvCxnSpPr>
        <p:spPr bwMode="auto">
          <a:xfrm>
            <a:off x="6880404" y="3633545"/>
            <a:ext cx="292100" cy="146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AutoShape 147"/>
          <p:cNvCxnSpPr>
            <a:cxnSpLocks noChangeShapeType="1"/>
            <a:stCxn id="151" idx="4"/>
            <a:endCxn id="156" idx="1"/>
          </p:cNvCxnSpPr>
          <p:nvPr/>
        </p:nvCxnSpPr>
        <p:spPr bwMode="auto">
          <a:xfrm>
            <a:off x="7096304" y="3550995"/>
            <a:ext cx="87313" cy="2016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AutoShape 148"/>
          <p:cNvCxnSpPr>
            <a:cxnSpLocks noChangeShapeType="1"/>
            <a:stCxn id="156" idx="4"/>
            <a:endCxn id="163" idx="1"/>
          </p:cNvCxnSpPr>
          <p:nvPr/>
        </p:nvCxnSpPr>
        <p:spPr bwMode="auto">
          <a:xfrm>
            <a:off x="7210604" y="3817695"/>
            <a:ext cx="61913" cy="100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AutoShape 149"/>
          <p:cNvCxnSpPr>
            <a:cxnSpLocks noChangeShapeType="1"/>
            <a:stCxn id="152" idx="4"/>
            <a:endCxn id="163" idx="7"/>
          </p:cNvCxnSpPr>
          <p:nvPr/>
        </p:nvCxnSpPr>
        <p:spPr bwMode="auto">
          <a:xfrm flipH="1">
            <a:off x="7326492" y="3563695"/>
            <a:ext cx="4762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AutoShape 150"/>
          <p:cNvCxnSpPr>
            <a:cxnSpLocks noChangeShapeType="1"/>
            <a:stCxn id="163" idx="5"/>
            <a:endCxn id="157" idx="0"/>
          </p:cNvCxnSpPr>
          <p:nvPr/>
        </p:nvCxnSpPr>
        <p:spPr bwMode="auto">
          <a:xfrm>
            <a:off x="7326492" y="3971683"/>
            <a:ext cx="55562" cy="100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AutoShape 151"/>
          <p:cNvCxnSpPr>
            <a:cxnSpLocks noChangeShapeType="1"/>
            <a:stCxn id="157" idx="5"/>
            <a:endCxn id="158" idx="1"/>
          </p:cNvCxnSpPr>
          <p:nvPr/>
        </p:nvCxnSpPr>
        <p:spPr bwMode="auto">
          <a:xfrm>
            <a:off x="7409042" y="4136783"/>
            <a:ext cx="428625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AutoShape 152"/>
          <p:cNvCxnSpPr>
            <a:cxnSpLocks noChangeShapeType="1"/>
            <a:stCxn id="159" idx="3"/>
            <a:endCxn id="158" idx="7"/>
          </p:cNvCxnSpPr>
          <p:nvPr/>
        </p:nvCxnSpPr>
        <p:spPr bwMode="auto">
          <a:xfrm flipH="1">
            <a:off x="7891642" y="3946283"/>
            <a:ext cx="219075" cy="396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AutoShape 153"/>
          <p:cNvCxnSpPr>
            <a:cxnSpLocks noChangeShapeType="1"/>
            <a:stCxn id="161" idx="4"/>
            <a:endCxn id="159" idx="0"/>
          </p:cNvCxnSpPr>
          <p:nvPr/>
        </p:nvCxnSpPr>
        <p:spPr bwMode="auto">
          <a:xfrm>
            <a:off x="8061504" y="3728795"/>
            <a:ext cx="76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AutoShape 154"/>
          <p:cNvCxnSpPr>
            <a:cxnSpLocks noChangeShapeType="1"/>
            <a:stCxn id="160" idx="4"/>
            <a:endCxn id="159" idx="7"/>
          </p:cNvCxnSpPr>
          <p:nvPr/>
        </p:nvCxnSpPr>
        <p:spPr bwMode="auto">
          <a:xfrm flipH="1">
            <a:off x="8164692" y="3804995"/>
            <a:ext cx="49212" cy="873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AutoShape 155"/>
          <p:cNvCxnSpPr>
            <a:cxnSpLocks noChangeShapeType="1"/>
            <a:stCxn id="162" idx="5"/>
            <a:endCxn id="161" idx="0"/>
          </p:cNvCxnSpPr>
          <p:nvPr/>
        </p:nvCxnSpPr>
        <p:spPr bwMode="auto">
          <a:xfrm>
            <a:off x="8005942" y="3527183"/>
            <a:ext cx="55562" cy="125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AutoShape 156"/>
          <p:cNvCxnSpPr>
            <a:cxnSpLocks noChangeShapeType="1"/>
            <a:stCxn id="155" idx="5"/>
            <a:endCxn id="161" idx="1"/>
          </p:cNvCxnSpPr>
          <p:nvPr/>
        </p:nvCxnSpPr>
        <p:spPr bwMode="auto">
          <a:xfrm>
            <a:off x="7866242" y="3590683"/>
            <a:ext cx="168275" cy="73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AutoShape 157"/>
          <p:cNvCxnSpPr>
            <a:cxnSpLocks noChangeShapeType="1"/>
            <a:stCxn id="154" idx="5"/>
            <a:endCxn id="155" idx="2"/>
          </p:cNvCxnSpPr>
          <p:nvPr/>
        </p:nvCxnSpPr>
        <p:spPr bwMode="auto">
          <a:xfrm>
            <a:off x="7701142" y="3501783"/>
            <a:ext cx="100012" cy="61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AutoShape 158"/>
          <p:cNvCxnSpPr>
            <a:cxnSpLocks noChangeShapeType="1"/>
            <a:stCxn id="155" idx="0"/>
            <a:endCxn id="153" idx="3"/>
          </p:cNvCxnSpPr>
          <p:nvPr/>
        </p:nvCxnSpPr>
        <p:spPr bwMode="auto">
          <a:xfrm flipV="1">
            <a:off x="7839254" y="3260483"/>
            <a:ext cx="42863" cy="265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AutoShape 159"/>
          <p:cNvCxnSpPr>
            <a:cxnSpLocks noChangeShapeType="1"/>
            <a:stCxn id="168" idx="1"/>
            <a:endCxn id="169" idx="4"/>
          </p:cNvCxnSpPr>
          <p:nvPr/>
        </p:nvCxnSpPr>
        <p:spPr bwMode="auto">
          <a:xfrm flipH="1" flipV="1">
            <a:off x="8290104" y="3576395"/>
            <a:ext cx="87313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AutoShape 160"/>
          <p:cNvCxnSpPr>
            <a:cxnSpLocks noChangeShapeType="1"/>
            <a:stCxn id="171" idx="6"/>
            <a:endCxn id="172" idx="3"/>
          </p:cNvCxnSpPr>
          <p:nvPr/>
        </p:nvCxnSpPr>
        <p:spPr bwMode="auto">
          <a:xfrm flipV="1">
            <a:off x="8480604" y="3692283"/>
            <a:ext cx="296863" cy="74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AutoShape 161"/>
          <p:cNvCxnSpPr>
            <a:cxnSpLocks noChangeShapeType="1"/>
            <a:stCxn id="171" idx="7"/>
            <a:endCxn id="170" idx="4"/>
          </p:cNvCxnSpPr>
          <p:nvPr/>
        </p:nvCxnSpPr>
        <p:spPr bwMode="auto">
          <a:xfrm flipV="1">
            <a:off x="8469492" y="3646245"/>
            <a:ext cx="11112" cy="93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AutoShape 162"/>
          <p:cNvCxnSpPr>
            <a:cxnSpLocks noChangeShapeType="1"/>
            <a:stCxn id="168" idx="0"/>
            <a:endCxn id="171" idx="4"/>
          </p:cNvCxnSpPr>
          <p:nvPr/>
        </p:nvCxnSpPr>
        <p:spPr bwMode="auto">
          <a:xfrm flipV="1">
            <a:off x="8404404" y="3804995"/>
            <a:ext cx="381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AutoShape 163"/>
          <p:cNvCxnSpPr>
            <a:cxnSpLocks noChangeShapeType="1"/>
            <a:stCxn id="165" idx="0"/>
            <a:endCxn id="168" idx="4"/>
          </p:cNvCxnSpPr>
          <p:nvPr/>
        </p:nvCxnSpPr>
        <p:spPr bwMode="auto">
          <a:xfrm flipV="1">
            <a:off x="8366304" y="3995495"/>
            <a:ext cx="381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AutoShape 164"/>
          <p:cNvCxnSpPr>
            <a:cxnSpLocks noChangeShapeType="1"/>
            <a:stCxn id="165" idx="6"/>
            <a:endCxn id="166" idx="2"/>
          </p:cNvCxnSpPr>
          <p:nvPr/>
        </p:nvCxnSpPr>
        <p:spPr bwMode="auto">
          <a:xfrm flipV="1">
            <a:off x="8404404" y="4097095"/>
            <a:ext cx="88900" cy="50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AutoShape 165"/>
          <p:cNvCxnSpPr>
            <a:cxnSpLocks noChangeShapeType="1"/>
            <a:stCxn id="166" idx="6"/>
            <a:endCxn id="167" idx="2"/>
          </p:cNvCxnSpPr>
          <p:nvPr/>
        </p:nvCxnSpPr>
        <p:spPr bwMode="auto">
          <a:xfrm flipV="1">
            <a:off x="8569504" y="4027245"/>
            <a:ext cx="285750" cy="69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AutoShape 166"/>
          <p:cNvCxnSpPr>
            <a:cxnSpLocks noChangeShapeType="1"/>
            <a:stCxn id="164" idx="7"/>
            <a:endCxn id="165" idx="4"/>
          </p:cNvCxnSpPr>
          <p:nvPr/>
        </p:nvCxnSpPr>
        <p:spPr bwMode="auto">
          <a:xfrm flipV="1">
            <a:off x="7936092" y="4185995"/>
            <a:ext cx="430212" cy="392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AutoShape 167"/>
          <p:cNvCxnSpPr>
            <a:cxnSpLocks noChangeShapeType="1"/>
            <a:stCxn id="164" idx="0"/>
            <a:endCxn id="158" idx="4"/>
          </p:cNvCxnSpPr>
          <p:nvPr/>
        </p:nvCxnSpPr>
        <p:spPr bwMode="auto">
          <a:xfrm flipH="1" flipV="1">
            <a:off x="7864654" y="4408245"/>
            <a:ext cx="44450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AutoShape 168"/>
          <p:cNvCxnSpPr>
            <a:cxnSpLocks noChangeShapeType="1"/>
            <a:stCxn id="173" idx="0"/>
            <a:endCxn id="164" idx="4"/>
          </p:cNvCxnSpPr>
          <p:nvPr/>
        </p:nvCxnSpPr>
        <p:spPr bwMode="auto">
          <a:xfrm flipV="1">
            <a:off x="7832904" y="4643195"/>
            <a:ext cx="762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AutoShape 169"/>
          <p:cNvCxnSpPr>
            <a:cxnSpLocks noChangeShapeType="1"/>
            <a:stCxn id="174" idx="1"/>
            <a:endCxn id="173" idx="6"/>
          </p:cNvCxnSpPr>
          <p:nvPr/>
        </p:nvCxnSpPr>
        <p:spPr bwMode="auto">
          <a:xfrm flipH="1" flipV="1">
            <a:off x="7871004" y="4986095"/>
            <a:ext cx="347663" cy="176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AutoShape 170"/>
          <p:cNvCxnSpPr>
            <a:cxnSpLocks noChangeShapeType="1"/>
            <a:stCxn id="184" idx="1"/>
            <a:endCxn id="174" idx="6"/>
          </p:cNvCxnSpPr>
          <p:nvPr/>
        </p:nvCxnSpPr>
        <p:spPr bwMode="auto">
          <a:xfrm flipH="1" flipV="1">
            <a:off x="8283754" y="5189295"/>
            <a:ext cx="392113" cy="233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AutoShape 171"/>
          <p:cNvCxnSpPr>
            <a:cxnSpLocks noChangeShapeType="1"/>
            <a:stCxn id="175" idx="6"/>
            <a:endCxn id="173" idx="2"/>
          </p:cNvCxnSpPr>
          <p:nvPr/>
        </p:nvCxnSpPr>
        <p:spPr bwMode="auto">
          <a:xfrm flipV="1">
            <a:off x="7578904" y="4986095"/>
            <a:ext cx="215900" cy="133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AutoShape 172"/>
          <p:cNvCxnSpPr>
            <a:cxnSpLocks noChangeShapeType="1"/>
            <a:stCxn id="183" idx="1"/>
            <a:endCxn id="174" idx="5"/>
          </p:cNvCxnSpPr>
          <p:nvPr/>
        </p:nvCxnSpPr>
        <p:spPr bwMode="auto">
          <a:xfrm flipH="1" flipV="1">
            <a:off x="8272642" y="5216283"/>
            <a:ext cx="174625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AutoShape 173"/>
          <p:cNvCxnSpPr>
            <a:cxnSpLocks noChangeShapeType="1"/>
            <a:stCxn id="182" idx="1"/>
            <a:endCxn id="174" idx="4"/>
          </p:cNvCxnSpPr>
          <p:nvPr/>
        </p:nvCxnSpPr>
        <p:spPr bwMode="auto">
          <a:xfrm flipH="1" flipV="1">
            <a:off x="8245654" y="5227395"/>
            <a:ext cx="119063" cy="296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AutoShape 174"/>
          <p:cNvCxnSpPr>
            <a:cxnSpLocks noChangeShapeType="1"/>
            <a:stCxn id="179" idx="7"/>
            <a:endCxn id="174" idx="3"/>
          </p:cNvCxnSpPr>
          <p:nvPr/>
        </p:nvCxnSpPr>
        <p:spPr bwMode="auto">
          <a:xfrm flipV="1">
            <a:off x="8056742" y="5216283"/>
            <a:ext cx="161925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AutoShape 175"/>
          <p:cNvCxnSpPr>
            <a:cxnSpLocks noChangeShapeType="1"/>
            <a:stCxn id="180" idx="1"/>
            <a:endCxn id="179" idx="5"/>
          </p:cNvCxnSpPr>
          <p:nvPr/>
        </p:nvCxnSpPr>
        <p:spPr bwMode="auto">
          <a:xfrm flipH="1" flipV="1">
            <a:off x="8056742" y="5489333"/>
            <a:ext cx="79375" cy="123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AutoShape 176"/>
          <p:cNvCxnSpPr>
            <a:cxnSpLocks noChangeShapeType="1"/>
            <a:stCxn id="181" idx="0"/>
            <a:endCxn id="179" idx="3"/>
          </p:cNvCxnSpPr>
          <p:nvPr/>
        </p:nvCxnSpPr>
        <p:spPr bwMode="auto">
          <a:xfrm flipV="1">
            <a:off x="7921804" y="5489333"/>
            <a:ext cx="80963" cy="1698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AutoShape 177"/>
          <p:cNvCxnSpPr>
            <a:cxnSpLocks noChangeShapeType="1"/>
            <a:stCxn id="178" idx="6"/>
            <a:endCxn id="175" idx="3"/>
          </p:cNvCxnSpPr>
          <p:nvPr/>
        </p:nvCxnSpPr>
        <p:spPr bwMode="auto">
          <a:xfrm flipV="1">
            <a:off x="7058204" y="5146433"/>
            <a:ext cx="455613" cy="68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AutoShape 178"/>
          <p:cNvCxnSpPr>
            <a:cxnSpLocks noChangeShapeType="1"/>
            <a:stCxn id="177" idx="7"/>
            <a:endCxn id="175" idx="3"/>
          </p:cNvCxnSpPr>
          <p:nvPr/>
        </p:nvCxnSpPr>
        <p:spPr bwMode="auto">
          <a:xfrm flipV="1">
            <a:off x="7383642" y="5146433"/>
            <a:ext cx="130175" cy="174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AutoShape 179"/>
          <p:cNvCxnSpPr>
            <a:cxnSpLocks noChangeShapeType="1"/>
            <a:stCxn id="176" idx="1"/>
            <a:endCxn id="175" idx="4"/>
          </p:cNvCxnSpPr>
          <p:nvPr/>
        </p:nvCxnSpPr>
        <p:spPr bwMode="auto">
          <a:xfrm flipH="1" flipV="1">
            <a:off x="7540804" y="5157545"/>
            <a:ext cx="131763" cy="112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vertex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0;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(!(vertex == vertices[index]))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index++;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index;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    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weight)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col=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edges[row][col] = weight;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WeightIs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toVertex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edges[row][col];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vertex,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adjVertices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vertex);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!= NULL_EDGE)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adjVertices.Enqueue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5222545" cy="4790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Recap: The tree data structure</a:t>
            </a:r>
          </a:p>
          <a:p>
            <a:pPr lvl="1"/>
            <a:r>
              <a:rPr lang="en-US" sz="2200" dirty="0" smtClean="0"/>
              <a:t>Nodes</a:t>
            </a:r>
          </a:p>
          <a:p>
            <a:pPr lvl="1"/>
            <a:r>
              <a:rPr lang="en-US" sz="2200" dirty="0" smtClean="0"/>
              <a:t>Parent-child relation between two nodes</a:t>
            </a:r>
          </a:p>
          <a:p>
            <a:r>
              <a:rPr lang="en-US" sz="2400" dirty="0" smtClean="0"/>
              <a:t>Remove the </a:t>
            </a:r>
            <a:r>
              <a:rPr lang="en-US" sz="2400" dirty="0"/>
              <a:t>restriction that each node may have only one parent </a:t>
            </a:r>
            <a:r>
              <a:rPr lang="en-US" sz="2400" dirty="0" smtClean="0"/>
              <a:t>node</a:t>
            </a:r>
          </a:p>
          <a:p>
            <a:pPr lvl="1"/>
            <a:r>
              <a:rPr lang="en-US" sz="2200" dirty="0" smtClean="0"/>
              <a:t>We have a graph</a:t>
            </a:r>
          </a:p>
          <a:p>
            <a:pPr lvl="1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065" y="1339770"/>
            <a:ext cx="2764933" cy="174949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32527" y="3396980"/>
            <a:ext cx="2808010" cy="2333453"/>
            <a:chOff x="2071688" y="3728835"/>
            <a:chExt cx="3195637" cy="279261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994275" y="3983038"/>
              <a:ext cx="55563" cy="301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994275" y="6257925"/>
              <a:ext cx="55563" cy="2857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994275" y="4013200"/>
              <a:ext cx="55563" cy="2244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008563" y="6243638"/>
              <a:ext cx="53975" cy="58737"/>
            </a:xfrm>
            <a:custGeom>
              <a:avLst/>
              <a:gdLst>
                <a:gd name="T0" fmla="*/ 0 w 34"/>
                <a:gd name="T1" fmla="*/ 27 h 37"/>
                <a:gd name="T2" fmla="*/ 17 w 34"/>
                <a:gd name="T3" fmla="*/ 37 h 37"/>
                <a:gd name="T4" fmla="*/ 34 w 34"/>
                <a:gd name="T5" fmla="*/ 9 h 37"/>
                <a:gd name="T6" fmla="*/ 17 w 34"/>
                <a:gd name="T7" fmla="*/ 0 h 37"/>
                <a:gd name="T8" fmla="*/ 0 w 34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0" y="27"/>
                  </a:moveTo>
                  <a:lnTo>
                    <a:pt x="17" y="37"/>
                  </a:lnTo>
                  <a:lnTo>
                    <a:pt x="34" y="9"/>
                  </a:lnTo>
                  <a:lnTo>
                    <a:pt x="17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629025" y="5157788"/>
              <a:ext cx="53975" cy="73025"/>
            </a:xfrm>
            <a:custGeom>
              <a:avLst/>
              <a:gdLst>
                <a:gd name="T0" fmla="*/ 17 w 34"/>
                <a:gd name="T1" fmla="*/ 46 h 46"/>
                <a:gd name="T2" fmla="*/ 0 w 34"/>
                <a:gd name="T3" fmla="*/ 37 h 46"/>
                <a:gd name="T4" fmla="*/ 25 w 34"/>
                <a:gd name="T5" fmla="*/ 0 h 46"/>
                <a:gd name="T6" fmla="*/ 34 w 34"/>
                <a:gd name="T7" fmla="*/ 18 h 46"/>
                <a:gd name="T8" fmla="*/ 17 w 3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17" y="46"/>
                  </a:moveTo>
                  <a:lnTo>
                    <a:pt x="0" y="37"/>
                  </a:lnTo>
                  <a:lnTo>
                    <a:pt x="25" y="0"/>
                  </a:lnTo>
                  <a:lnTo>
                    <a:pt x="34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656013" y="5186363"/>
              <a:ext cx="1379537" cy="1100137"/>
            </a:xfrm>
            <a:custGeom>
              <a:avLst/>
              <a:gdLst>
                <a:gd name="T0" fmla="*/ 852 w 869"/>
                <a:gd name="T1" fmla="*/ 693 h 693"/>
                <a:gd name="T2" fmla="*/ 869 w 869"/>
                <a:gd name="T3" fmla="*/ 666 h 693"/>
                <a:gd name="T4" fmla="*/ 17 w 869"/>
                <a:gd name="T5" fmla="*/ 0 h 693"/>
                <a:gd name="T6" fmla="*/ 0 w 869"/>
                <a:gd name="T7" fmla="*/ 28 h 693"/>
                <a:gd name="T8" fmla="*/ 852 w 869"/>
                <a:gd name="T9" fmla="*/ 69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693">
                  <a:moveTo>
                    <a:pt x="852" y="693"/>
                  </a:moveTo>
                  <a:lnTo>
                    <a:pt x="869" y="666"/>
                  </a:lnTo>
                  <a:lnTo>
                    <a:pt x="17" y="0"/>
                  </a:lnTo>
                  <a:lnTo>
                    <a:pt x="0" y="28"/>
                  </a:lnTo>
                  <a:lnTo>
                    <a:pt x="852" y="6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56013" y="5186363"/>
              <a:ext cx="53975" cy="58737"/>
            </a:xfrm>
            <a:custGeom>
              <a:avLst/>
              <a:gdLst>
                <a:gd name="T0" fmla="*/ 0 w 34"/>
                <a:gd name="T1" fmla="*/ 28 h 37"/>
                <a:gd name="T2" fmla="*/ 17 w 34"/>
                <a:gd name="T3" fmla="*/ 37 h 37"/>
                <a:gd name="T4" fmla="*/ 34 w 34"/>
                <a:gd name="T5" fmla="*/ 9 h 37"/>
                <a:gd name="T6" fmla="*/ 26 w 34"/>
                <a:gd name="T7" fmla="*/ 0 h 37"/>
                <a:gd name="T8" fmla="*/ 0 w 34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0" y="28"/>
                  </a:moveTo>
                  <a:lnTo>
                    <a:pt x="17" y="37"/>
                  </a:lnTo>
                  <a:lnTo>
                    <a:pt x="34" y="9"/>
                  </a:lnTo>
                  <a:lnTo>
                    <a:pt x="26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276475" y="3968750"/>
              <a:ext cx="68263" cy="73025"/>
            </a:xfrm>
            <a:custGeom>
              <a:avLst/>
              <a:gdLst>
                <a:gd name="T0" fmla="*/ 17 w 43"/>
                <a:gd name="T1" fmla="*/ 46 h 46"/>
                <a:gd name="T2" fmla="*/ 0 w 43"/>
                <a:gd name="T3" fmla="*/ 37 h 46"/>
                <a:gd name="T4" fmla="*/ 25 w 43"/>
                <a:gd name="T5" fmla="*/ 0 h 46"/>
                <a:gd name="T6" fmla="*/ 43 w 43"/>
                <a:gd name="T7" fmla="*/ 18 h 46"/>
                <a:gd name="T8" fmla="*/ 17 w 43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6">
                  <a:moveTo>
                    <a:pt x="17" y="46"/>
                  </a:moveTo>
                  <a:lnTo>
                    <a:pt x="0" y="37"/>
                  </a:lnTo>
                  <a:lnTo>
                    <a:pt x="25" y="0"/>
                  </a:lnTo>
                  <a:lnTo>
                    <a:pt x="43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303463" y="3997325"/>
              <a:ext cx="1393825" cy="1233488"/>
            </a:xfrm>
            <a:custGeom>
              <a:avLst/>
              <a:gdLst>
                <a:gd name="T0" fmla="*/ 852 w 878"/>
                <a:gd name="T1" fmla="*/ 777 h 777"/>
                <a:gd name="T2" fmla="*/ 878 w 878"/>
                <a:gd name="T3" fmla="*/ 749 h 777"/>
                <a:gd name="T4" fmla="*/ 26 w 878"/>
                <a:gd name="T5" fmla="*/ 0 h 777"/>
                <a:gd name="T6" fmla="*/ 0 w 878"/>
                <a:gd name="T7" fmla="*/ 28 h 777"/>
                <a:gd name="T8" fmla="*/ 852 w 878"/>
                <a:gd name="T9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777">
                  <a:moveTo>
                    <a:pt x="852" y="777"/>
                  </a:moveTo>
                  <a:lnTo>
                    <a:pt x="878" y="749"/>
                  </a:lnTo>
                  <a:lnTo>
                    <a:pt x="26" y="0"/>
                  </a:lnTo>
                  <a:lnTo>
                    <a:pt x="0" y="28"/>
                  </a:lnTo>
                  <a:lnTo>
                    <a:pt x="852" y="77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56013" y="5157788"/>
              <a:ext cx="53975" cy="73025"/>
            </a:xfrm>
            <a:custGeom>
              <a:avLst/>
              <a:gdLst>
                <a:gd name="T0" fmla="*/ 17 w 34"/>
                <a:gd name="T1" fmla="*/ 46 h 46"/>
                <a:gd name="T2" fmla="*/ 34 w 34"/>
                <a:gd name="T3" fmla="*/ 37 h 46"/>
                <a:gd name="T4" fmla="*/ 17 w 34"/>
                <a:gd name="T5" fmla="*/ 0 h 46"/>
                <a:gd name="T6" fmla="*/ 0 w 34"/>
                <a:gd name="T7" fmla="*/ 18 h 46"/>
                <a:gd name="T8" fmla="*/ 17 w 3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17" y="46"/>
                  </a:moveTo>
                  <a:lnTo>
                    <a:pt x="34" y="37"/>
                  </a:lnTo>
                  <a:lnTo>
                    <a:pt x="17" y="0"/>
                  </a:lnTo>
                  <a:lnTo>
                    <a:pt x="0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76475" y="6243638"/>
              <a:ext cx="53975" cy="58737"/>
            </a:xfrm>
            <a:custGeom>
              <a:avLst/>
              <a:gdLst>
                <a:gd name="T0" fmla="*/ 34 w 34"/>
                <a:gd name="T1" fmla="*/ 27 h 37"/>
                <a:gd name="T2" fmla="*/ 25 w 34"/>
                <a:gd name="T3" fmla="*/ 37 h 37"/>
                <a:gd name="T4" fmla="*/ 0 w 34"/>
                <a:gd name="T5" fmla="*/ 9 h 37"/>
                <a:gd name="T6" fmla="*/ 17 w 34"/>
                <a:gd name="T7" fmla="*/ 0 h 37"/>
                <a:gd name="T8" fmla="*/ 34 w 34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34" y="27"/>
                  </a:moveTo>
                  <a:lnTo>
                    <a:pt x="25" y="37"/>
                  </a:lnTo>
                  <a:lnTo>
                    <a:pt x="0" y="9"/>
                  </a:lnTo>
                  <a:lnTo>
                    <a:pt x="17" y="0"/>
                  </a:lnTo>
                  <a:lnTo>
                    <a:pt x="34" y="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303463" y="5186363"/>
              <a:ext cx="1379537" cy="1100137"/>
            </a:xfrm>
            <a:custGeom>
              <a:avLst/>
              <a:gdLst>
                <a:gd name="T0" fmla="*/ 869 w 869"/>
                <a:gd name="T1" fmla="*/ 28 h 693"/>
                <a:gd name="T2" fmla="*/ 852 w 869"/>
                <a:gd name="T3" fmla="*/ 0 h 693"/>
                <a:gd name="T4" fmla="*/ 0 w 869"/>
                <a:gd name="T5" fmla="*/ 666 h 693"/>
                <a:gd name="T6" fmla="*/ 17 w 869"/>
                <a:gd name="T7" fmla="*/ 693 h 693"/>
                <a:gd name="T8" fmla="*/ 869 w 869"/>
                <a:gd name="T9" fmla="*/ 2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693">
                  <a:moveTo>
                    <a:pt x="869" y="28"/>
                  </a:moveTo>
                  <a:lnTo>
                    <a:pt x="852" y="0"/>
                  </a:lnTo>
                  <a:lnTo>
                    <a:pt x="0" y="666"/>
                  </a:lnTo>
                  <a:lnTo>
                    <a:pt x="17" y="693"/>
                  </a:lnTo>
                  <a:lnTo>
                    <a:pt x="869" y="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89175" y="3983038"/>
              <a:ext cx="55563" cy="301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289175" y="6257925"/>
              <a:ext cx="55563" cy="2857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289175" y="4013200"/>
              <a:ext cx="55563" cy="2244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289175" y="3983038"/>
              <a:ext cx="26988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021263" y="3983038"/>
              <a:ext cx="28575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316163" y="3983038"/>
              <a:ext cx="2705100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289175" y="6227763"/>
              <a:ext cx="26988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021263" y="6227763"/>
              <a:ext cx="28575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316163" y="6227763"/>
              <a:ext cx="2705100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071688" y="3748088"/>
              <a:ext cx="490537" cy="5286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078038" y="3754438"/>
              <a:ext cx="477837" cy="51593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4775200" y="5994400"/>
              <a:ext cx="492125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783138" y="5999163"/>
              <a:ext cx="477837" cy="517525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424238" y="4937125"/>
              <a:ext cx="490537" cy="528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3430588" y="4943475"/>
              <a:ext cx="477837" cy="515938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4775200" y="3748088"/>
              <a:ext cx="492125" cy="5286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4783138" y="3754438"/>
              <a:ext cx="477837" cy="51593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2071688" y="5994400"/>
              <a:ext cx="490537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078038" y="5999163"/>
              <a:ext cx="477837" cy="517525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213794" y="3728835"/>
              <a:ext cx="3286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4909806" y="3742256"/>
              <a:ext cx="3413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587750" y="4932673"/>
              <a:ext cx="314325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201095" y="6018212"/>
              <a:ext cx="341312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925218" y="6001544"/>
              <a:ext cx="328613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</p:grp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63431" y="4023922"/>
            <a:ext cx="2808010" cy="2333453"/>
            <a:chOff x="2071688" y="3728835"/>
            <a:chExt cx="3195637" cy="279261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994275" y="3983038"/>
              <a:ext cx="55563" cy="301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994275" y="6257925"/>
              <a:ext cx="55563" cy="2857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994275" y="4013200"/>
              <a:ext cx="55563" cy="2244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008563" y="6243638"/>
              <a:ext cx="53975" cy="58737"/>
            </a:xfrm>
            <a:custGeom>
              <a:avLst/>
              <a:gdLst>
                <a:gd name="T0" fmla="*/ 0 w 34"/>
                <a:gd name="T1" fmla="*/ 27 h 37"/>
                <a:gd name="T2" fmla="*/ 17 w 34"/>
                <a:gd name="T3" fmla="*/ 37 h 37"/>
                <a:gd name="T4" fmla="*/ 34 w 34"/>
                <a:gd name="T5" fmla="*/ 9 h 37"/>
                <a:gd name="T6" fmla="*/ 17 w 34"/>
                <a:gd name="T7" fmla="*/ 0 h 37"/>
                <a:gd name="T8" fmla="*/ 0 w 34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0" y="27"/>
                  </a:moveTo>
                  <a:lnTo>
                    <a:pt x="17" y="37"/>
                  </a:lnTo>
                  <a:lnTo>
                    <a:pt x="34" y="9"/>
                  </a:lnTo>
                  <a:lnTo>
                    <a:pt x="17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629025" y="5157788"/>
              <a:ext cx="53975" cy="73025"/>
            </a:xfrm>
            <a:custGeom>
              <a:avLst/>
              <a:gdLst>
                <a:gd name="T0" fmla="*/ 17 w 34"/>
                <a:gd name="T1" fmla="*/ 46 h 46"/>
                <a:gd name="T2" fmla="*/ 0 w 34"/>
                <a:gd name="T3" fmla="*/ 37 h 46"/>
                <a:gd name="T4" fmla="*/ 25 w 34"/>
                <a:gd name="T5" fmla="*/ 0 h 46"/>
                <a:gd name="T6" fmla="*/ 34 w 34"/>
                <a:gd name="T7" fmla="*/ 18 h 46"/>
                <a:gd name="T8" fmla="*/ 17 w 3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17" y="46"/>
                  </a:moveTo>
                  <a:lnTo>
                    <a:pt x="0" y="37"/>
                  </a:lnTo>
                  <a:lnTo>
                    <a:pt x="25" y="0"/>
                  </a:lnTo>
                  <a:lnTo>
                    <a:pt x="34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656013" y="5186363"/>
              <a:ext cx="1379537" cy="1100137"/>
            </a:xfrm>
            <a:custGeom>
              <a:avLst/>
              <a:gdLst>
                <a:gd name="T0" fmla="*/ 852 w 869"/>
                <a:gd name="T1" fmla="*/ 693 h 693"/>
                <a:gd name="T2" fmla="*/ 869 w 869"/>
                <a:gd name="T3" fmla="*/ 666 h 693"/>
                <a:gd name="T4" fmla="*/ 17 w 869"/>
                <a:gd name="T5" fmla="*/ 0 h 693"/>
                <a:gd name="T6" fmla="*/ 0 w 869"/>
                <a:gd name="T7" fmla="*/ 28 h 693"/>
                <a:gd name="T8" fmla="*/ 852 w 869"/>
                <a:gd name="T9" fmla="*/ 69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693">
                  <a:moveTo>
                    <a:pt x="852" y="693"/>
                  </a:moveTo>
                  <a:lnTo>
                    <a:pt x="869" y="666"/>
                  </a:lnTo>
                  <a:lnTo>
                    <a:pt x="17" y="0"/>
                  </a:lnTo>
                  <a:lnTo>
                    <a:pt x="0" y="28"/>
                  </a:lnTo>
                  <a:lnTo>
                    <a:pt x="852" y="6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56013" y="5186363"/>
              <a:ext cx="53975" cy="58737"/>
            </a:xfrm>
            <a:custGeom>
              <a:avLst/>
              <a:gdLst>
                <a:gd name="T0" fmla="*/ 0 w 34"/>
                <a:gd name="T1" fmla="*/ 28 h 37"/>
                <a:gd name="T2" fmla="*/ 17 w 34"/>
                <a:gd name="T3" fmla="*/ 37 h 37"/>
                <a:gd name="T4" fmla="*/ 34 w 34"/>
                <a:gd name="T5" fmla="*/ 9 h 37"/>
                <a:gd name="T6" fmla="*/ 26 w 34"/>
                <a:gd name="T7" fmla="*/ 0 h 37"/>
                <a:gd name="T8" fmla="*/ 0 w 34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0" y="28"/>
                  </a:moveTo>
                  <a:lnTo>
                    <a:pt x="17" y="37"/>
                  </a:lnTo>
                  <a:lnTo>
                    <a:pt x="34" y="9"/>
                  </a:lnTo>
                  <a:lnTo>
                    <a:pt x="26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276475" y="3968750"/>
              <a:ext cx="68263" cy="73025"/>
            </a:xfrm>
            <a:custGeom>
              <a:avLst/>
              <a:gdLst>
                <a:gd name="T0" fmla="*/ 17 w 43"/>
                <a:gd name="T1" fmla="*/ 46 h 46"/>
                <a:gd name="T2" fmla="*/ 0 w 43"/>
                <a:gd name="T3" fmla="*/ 37 h 46"/>
                <a:gd name="T4" fmla="*/ 25 w 43"/>
                <a:gd name="T5" fmla="*/ 0 h 46"/>
                <a:gd name="T6" fmla="*/ 43 w 43"/>
                <a:gd name="T7" fmla="*/ 18 h 46"/>
                <a:gd name="T8" fmla="*/ 17 w 43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6">
                  <a:moveTo>
                    <a:pt x="17" y="46"/>
                  </a:moveTo>
                  <a:lnTo>
                    <a:pt x="0" y="37"/>
                  </a:lnTo>
                  <a:lnTo>
                    <a:pt x="25" y="0"/>
                  </a:lnTo>
                  <a:lnTo>
                    <a:pt x="43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303463" y="3997325"/>
              <a:ext cx="1393825" cy="1233488"/>
            </a:xfrm>
            <a:custGeom>
              <a:avLst/>
              <a:gdLst>
                <a:gd name="T0" fmla="*/ 852 w 878"/>
                <a:gd name="T1" fmla="*/ 777 h 777"/>
                <a:gd name="T2" fmla="*/ 878 w 878"/>
                <a:gd name="T3" fmla="*/ 749 h 777"/>
                <a:gd name="T4" fmla="*/ 26 w 878"/>
                <a:gd name="T5" fmla="*/ 0 h 777"/>
                <a:gd name="T6" fmla="*/ 0 w 878"/>
                <a:gd name="T7" fmla="*/ 28 h 777"/>
                <a:gd name="T8" fmla="*/ 852 w 878"/>
                <a:gd name="T9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777">
                  <a:moveTo>
                    <a:pt x="852" y="777"/>
                  </a:moveTo>
                  <a:lnTo>
                    <a:pt x="878" y="749"/>
                  </a:lnTo>
                  <a:lnTo>
                    <a:pt x="26" y="0"/>
                  </a:lnTo>
                  <a:lnTo>
                    <a:pt x="0" y="28"/>
                  </a:lnTo>
                  <a:lnTo>
                    <a:pt x="852" y="77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56013" y="5157788"/>
              <a:ext cx="53975" cy="73025"/>
            </a:xfrm>
            <a:custGeom>
              <a:avLst/>
              <a:gdLst>
                <a:gd name="T0" fmla="*/ 17 w 34"/>
                <a:gd name="T1" fmla="*/ 46 h 46"/>
                <a:gd name="T2" fmla="*/ 34 w 34"/>
                <a:gd name="T3" fmla="*/ 37 h 46"/>
                <a:gd name="T4" fmla="*/ 17 w 34"/>
                <a:gd name="T5" fmla="*/ 0 h 46"/>
                <a:gd name="T6" fmla="*/ 0 w 34"/>
                <a:gd name="T7" fmla="*/ 18 h 46"/>
                <a:gd name="T8" fmla="*/ 17 w 3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17" y="46"/>
                  </a:moveTo>
                  <a:lnTo>
                    <a:pt x="34" y="37"/>
                  </a:lnTo>
                  <a:lnTo>
                    <a:pt x="17" y="0"/>
                  </a:lnTo>
                  <a:lnTo>
                    <a:pt x="0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76475" y="6243638"/>
              <a:ext cx="53975" cy="58737"/>
            </a:xfrm>
            <a:custGeom>
              <a:avLst/>
              <a:gdLst>
                <a:gd name="T0" fmla="*/ 34 w 34"/>
                <a:gd name="T1" fmla="*/ 27 h 37"/>
                <a:gd name="T2" fmla="*/ 25 w 34"/>
                <a:gd name="T3" fmla="*/ 37 h 37"/>
                <a:gd name="T4" fmla="*/ 0 w 34"/>
                <a:gd name="T5" fmla="*/ 9 h 37"/>
                <a:gd name="T6" fmla="*/ 17 w 34"/>
                <a:gd name="T7" fmla="*/ 0 h 37"/>
                <a:gd name="T8" fmla="*/ 34 w 34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34" y="27"/>
                  </a:moveTo>
                  <a:lnTo>
                    <a:pt x="25" y="37"/>
                  </a:lnTo>
                  <a:lnTo>
                    <a:pt x="0" y="9"/>
                  </a:lnTo>
                  <a:lnTo>
                    <a:pt x="17" y="0"/>
                  </a:lnTo>
                  <a:lnTo>
                    <a:pt x="34" y="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303463" y="5186363"/>
              <a:ext cx="1379537" cy="1100137"/>
            </a:xfrm>
            <a:custGeom>
              <a:avLst/>
              <a:gdLst>
                <a:gd name="T0" fmla="*/ 869 w 869"/>
                <a:gd name="T1" fmla="*/ 28 h 693"/>
                <a:gd name="T2" fmla="*/ 852 w 869"/>
                <a:gd name="T3" fmla="*/ 0 h 693"/>
                <a:gd name="T4" fmla="*/ 0 w 869"/>
                <a:gd name="T5" fmla="*/ 666 h 693"/>
                <a:gd name="T6" fmla="*/ 17 w 869"/>
                <a:gd name="T7" fmla="*/ 693 h 693"/>
                <a:gd name="T8" fmla="*/ 869 w 869"/>
                <a:gd name="T9" fmla="*/ 2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693">
                  <a:moveTo>
                    <a:pt x="869" y="28"/>
                  </a:moveTo>
                  <a:lnTo>
                    <a:pt x="852" y="0"/>
                  </a:lnTo>
                  <a:lnTo>
                    <a:pt x="0" y="666"/>
                  </a:lnTo>
                  <a:lnTo>
                    <a:pt x="17" y="693"/>
                  </a:lnTo>
                  <a:lnTo>
                    <a:pt x="869" y="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89175" y="3983038"/>
              <a:ext cx="55563" cy="301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289175" y="6257925"/>
              <a:ext cx="55563" cy="2857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289175" y="4013200"/>
              <a:ext cx="55563" cy="2244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289175" y="3983038"/>
              <a:ext cx="26988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021263" y="3983038"/>
              <a:ext cx="28575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316163" y="3983038"/>
              <a:ext cx="2705100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289175" y="6227763"/>
              <a:ext cx="26988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021263" y="6227763"/>
              <a:ext cx="28575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316163" y="6227763"/>
              <a:ext cx="2705100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071688" y="3748088"/>
              <a:ext cx="490537" cy="5286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078038" y="3754438"/>
              <a:ext cx="477837" cy="51593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4775200" y="5994400"/>
              <a:ext cx="492125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783138" y="5999163"/>
              <a:ext cx="477837" cy="517525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424238" y="4937125"/>
              <a:ext cx="490537" cy="528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3430588" y="4943475"/>
              <a:ext cx="477837" cy="515938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4775200" y="3748088"/>
              <a:ext cx="492125" cy="5286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4783138" y="3754438"/>
              <a:ext cx="477837" cy="51593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2071688" y="5994400"/>
              <a:ext cx="490537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078038" y="5999163"/>
              <a:ext cx="477837" cy="517525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213794" y="3728835"/>
              <a:ext cx="3286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4909806" y="3742256"/>
              <a:ext cx="3413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587750" y="4932673"/>
              <a:ext cx="314325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201095" y="6018212"/>
              <a:ext cx="341312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925218" y="6001544"/>
              <a:ext cx="328613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953367" y="3996645"/>
            <a:ext cx="2808010" cy="2333453"/>
            <a:chOff x="5953367" y="3996645"/>
            <a:chExt cx="2808010" cy="2333453"/>
          </a:xfrm>
        </p:grpSpPr>
        <p:grpSp>
          <p:nvGrpSpPr>
            <p:cNvPr id="43" name="Group 42"/>
            <p:cNvGrpSpPr/>
            <p:nvPr/>
          </p:nvGrpSpPr>
          <p:grpSpPr>
            <a:xfrm>
              <a:off x="5953367" y="3996645"/>
              <a:ext cx="2808010" cy="2333453"/>
              <a:chOff x="2071688" y="3728835"/>
              <a:chExt cx="3195637" cy="2792615"/>
            </a:xfrm>
          </p:grpSpPr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4994275" y="3983038"/>
                <a:ext cx="55563" cy="3016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4994275" y="6257925"/>
                <a:ext cx="55563" cy="2857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5008563" y="6243638"/>
                <a:ext cx="53975" cy="58737"/>
              </a:xfrm>
              <a:custGeom>
                <a:avLst/>
                <a:gdLst>
                  <a:gd name="T0" fmla="*/ 0 w 34"/>
                  <a:gd name="T1" fmla="*/ 27 h 37"/>
                  <a:gd name="T2" fmla="*/ 17 w 34"/>
                  <a:gd name="T3" fmla="*/ 37 h 37"/>
                  <a:gd name="T4" fmla="*/ 34 w 34"/>
                  <a:gd name="T5" fmla="*/ 9 h 37"/>
                  <a:gd name="T6" fmla="*/ 17 w 34"/>
                  <a:gd name="T7" fmla="*/ 0 h 37"/>
                  <a:gd name="T8" fmla="*/ 0 w 34"/>
                  <a:gd name="T9" fmla="*/ 2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7">
                    <a:moveTo>
                      <a:pt x="0" y="27"/>
                    </a:moveTo>
                    <a:lnTo>
                      <a:pt x="17" y="37"/>
                    </a:lnTo>
                    <a:lnTo>
                      <a:pt x="34" y="9"/>
                    </a:lnTo>
                    <a:lnTo>
                      <a:pt x="17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3629025" y="5157788"/>
                <a:ext cx="53975" cy="73025"/>
              </a:xfrm>
              <a:custGeom>
                <a:avLst/>
                <a:gdLst>
                  <a:gd name="T0" fmla="*/ 17 w 34"/>
                  <a:gd name="T1" fmla="*/ 46 h 46"/>
                  <a:gd name="T2" fmla="*/ 0 w 34"/>
                  <a:gd name="T3" fmla="*/ 37 h 46"/>
                  <a:gd name="T4" fmla="*/ 25 w 34"/>
                  <a:gd name="T5" fmla="*/ 0 h 46"/>
                  <a:gd name="T6" fmla="*/ 34 w 34"/>
                  <a:gd name="T7" fmla="*/ 18 h 46"/>
                  <a:gd name="T8" fmla="*/ 17 w 34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17" y="46"/>
                    </a:moveTo>
                    <a:lnTo>
                      <a:pt x="0" y="37"/>
                    </a:lnTo>
                    <a:lnTo>
                      <a:pt x="25" y="0"/>
                    </a:lnTo>
                    <a:lnTo>
                      <a:pt x="34" y="18"/>
                    </a:lnTo>
                    <a:lnTo>
                      <a:pt x="17" y="46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3656013" y="5186363"/>
                <a:ext cx="53975" cy="58737"/>
              </a:xfrm>
              <a:custGeom>
                <a:avLst/>
                <a:gdLst>
                  <a:gd name="T0" fmla="*/ 0 w 34"/>
                  <a:gd name="T1" fmla="*/ 28 h 37"/>
                  <a:gd name="T2" fmla="*/ 17 w 34"/>
                  <a:gd name="T3" fmla="*/ 37 h 37"/>
                  <a:gd name="T4" fmla="*/ 34 w 34"/>
                  <a:gd name="T5" fmla="*/ 9 h 37"/>
                  <a:gd name="T6" fmla="*/ 26 w 34"/>
                  <a:gd name="T7" fmla="*/ 0 h 37"/>
                  <a:gd name="T8" fmla="*/ 0 w 34"/>
                  <a:gd name="T9" fmla="*/ 2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7">
                    <a:moveTo>
                      <a:pt x="0" y="28"/>
                    </a:moveTo>
                    <a:lnTo>
                      <a:pt x="17" y="37"/>
                    </a:lnTo>
                    <a:lnTo>
                      <a:pt x="34" y="9"/>
                    </a:lnTo>
                    <a:lnTo>
                      <a:pt x="26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1"/>
              <p:cNvSpPr>
                <a:spLocks/>
              </p:cNvSpPr>
              <p:nvPr/>
            </p:nvSpPr>
            <p:spPr bwMode="auto">
              <a:xfrm>
                <a:off x="2276475" y="3968750"/>
                <a:ext cx="68263" cy="73025"/>
              </a:xfrm>
              <a:custGeom>
                <a:avLst/>
                <a:gdLst>
                  <a:gd name="T0" fmla="*/ 17 w 43"/>
                  <a:gd name="T1" fmla="*/ 46 h 46"/>
                  <a:gd name="T2" fmla="*/ 0 w 43"/>
                  <a:gd name="T3" fmla="*/ 37 h 46"/>
                  <a:gd name="T4" fmla="*/ 25 w 43"/>
                  <a:gd name="T5" fmla="*/ 0 h 46"/>
                  <a:gd name="T6" fmla="*/ 43 w 43"/>
                  <a:gd name="T7" fmla="*/ 18 h 46"/>
                  <a:gd name="T8" fmla="*/ 17 w 43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6">
                    <a:moveTo>
                      <a:pt x="17" y="46"/>
                    </a:moveTo>
                    <a:lnTo>
                      <a:pt x="0" y="37"/>
                    </a:lnTo>
                    <a:lnTo>
                      <a:pt x="25" y="0"/>
                    </a:lnTo>
                    <a:lnTo>
                      <a:pt x="43" y="18"/>
                    </a:lnTo>
                    <a:lnTo>
                      <a:pt x="17" y="46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3656013" y="5157788"/>
                <a:ext cx="53975" cy="73025"/>
              </a:xfrm>
              <a:custGeom>
                <a:avLst/>
                <a:gdLst>
                  <a:gd name="T0" fmla="*/ 17 w 34"/>
                  <a:gd name="T1" fmla="*/ 46 h 46"/>
                  <a:gd name="T2" fmla="*/ 34 w 34"/>
                  <a:gd name="T3" fmla="*/ 37 h 46"/>
                  <a:gd name="T4" fmla="*/ 17 w 34"/>
                  <a:gd name="T5" fmla="*/ 0 h 46"/>
                  <a:gd name="T6" fmla="*/ 0 w 34"/>
                  <a:gd name="T7" fmla="*/ 18 h 46"/>
                  <a:gd name="T8" fmla="*/ 17 w 34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17" y="46"/>
                    </a:moveTo>
                    <a:lnTo>
                      <a:pt x="34" y="37"/>
                    </a:lnTo>
                    <a:lnTo>
                      <a:pt x="17" y="0"/>
                    </a:lnTo>
                    <a:lnTo>
                      <a:pt x="0" y="18"/>
                    </a:lnTo>
                    <a:lnTo>
                      <a:pt x="17" y="46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2276475" y="6243638"/>
                <a:ext cx="53975" cy="58737"/>
              </a:xfrm>
              <a:custGeom>
                <a:avLst/>
                <a:gdLst>
                  <a:gd name="T0" fmla="*/ 34 w 34"/>
                  <a:gd name="T1" fmla="*/ 27 h 37"/>
                  <a:gd name="T2" fmla="*/ 25 w 34"/>
                  <a:gd name="T3" fmla="*/ 37 h 37"/>
                  <a:gd name="T4" fmla="*/ 0 w 34"/>
                  <a:gd name="T5" fmla="*/ 9 h 37"/>
                  <a:gd name="T6" fmla="*/ 17 w 34"/>
                  <a:gd name="T7" fmla="*/ 0 h 37"/>
                  <a:gd name="T8" fmla="*/ 34 w 34"/>
                  <a:gd name="T9" fmla="*/ 2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7">
                    <a:moveTo>
                      <a:pt x="34" y="27"/>
                    </a:moveTo>
                    <a:lnTo>
                      <a:pt x="25" y="37"/>
                    </a:lnTo>
                    <a:lnTo>
                      <a:pt x="0" y="9"/>
                    </a:lnTo>
                    <a:lnTo>
                      <a:pt x="17" y="0"/>
                    </a:lnTo>
                    <a:lnTo>
                      <a:pt x="34" y="27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2289175" y="3983038"/>
                <a:ext cx="55563" cy="3016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17"/>
              <p:cNvSpPr>
                <a:spLocks noChangeArrowheads="1"/>
              </p:cNvSpPr>
              <p:nvPr/>
            </p:nvSpPr>
            <p:spPr bwMode="auto">
              <a:xfrm>
                <a:off x="2289175" y="6257925"/>
                <a:ext cx="55563" cy="2857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19"/>
              <p:cNvSpPr>
                <a:spLocks noChangeArrowheads="1"/>
              </p:cNvSpPr>
              <p:nvPr/>
            </p:nvSpPr>
            <p:spPr bwMode="auto">
              <a:xfrm>
                <a:off x="2289175" y="3983038"/>
                <a:ext cx="26988" cy="5873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20"/>
              <p:cNvSpPr>
                <a:spLocks noChangeArrowheads="1"/>
              </p:cNvSpPr>
              <p:nvPr/>
            </p:nvSpPr>
            <p:spPr bwMode="auto">
              <a:xfrm>
                <a:off x="5021263" y="3983038"/>
                <a:ext cx="28575" cy="5873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22"/>
              <p:cNvSpPr>
                <a:spLocks noChangeArrowheads="1"/>
              </p:cNvSpPr>
              <p:nvPr/>
            </p:nvSpPr>
            <p:spPr bwMode="auto">
              <a:xfrm>
                <a:off x="2289175" y="6227763"/>
                <a:ext cx="26988" cy="5873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23"/>
              <p:cNvSpPr>
                <a:spLocks noChangeArrowheads="1"/>
              </p:cNvSpPr>
              <p:nvPr/>
            </p:nvSpPr>
            <p:spPr bwMode="auto">
              <a:xfrm>
                <a:off x="5021263" y="6227763"/>
                <a:ext cx="28575" cy="5873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Oval 25"/>
              <p:cNvSpPr>
                <a:spLocks noChangeArrowheads="1"/>
              </p:cNvSpPr>
              <p:nvPr/>
            </p:nvSpPr>
            <p:spPr bwMode="auto">
              <a:xfrm>
                <a:off x="2071688" y="3748088"/>
                <a:ext cx="490537" cy="5286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26"/>
              <p:cNvSpPr>
                <a:spLocks noChangeArrowheads="1"/>
              </p:cNvSpPr>
              <p:nvPr/>
            </p:nvSpPr>
            <p:spPr bwMode="auto">
              <a:xfrm>
                <a:off x="2078038" y="3754438"/>
                <a:ext cx="477837" cy="515937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27"/>
              <p:cNvSpPr>
                <a:spLocks noChangeArrowheads="1"/>
              </p:cNvSpPr>
              <p:nvPr/>
            </p:nvSpPr>
            <p:spPr bwMode="auto">
              <a:xfrm>
                <a:off x="4775200" y="5994400"/>
                <a:ext cx="492125" cy="527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28"/>
              <p:cNvSpPr>
                <a:spLocks noChangeArrowheads="1"/>
              </p:cNvSpPr>
              <p:nvPr/>
            </p:nvSpPr>
            <p:spPr bwMode="auto">
              <a:xfrm>
                <a:off x="4783138" y="5999163"/>
                <a:ext cx="477837" cy="517525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Oval 29"/>
              <p:cNvSpPr>
                <a:spLocks noChangeArrowheads="1"/>
              </p:cNvSpPr>
              <p:nvPr/>
            </p:nvSpPr>
            <p:spPr bwMode="auto">
              <a:xfrm>
                <a:off x="3424238" y="4937125"/>
                <a:ext cx="490537" cy="5286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Oval 30"/>
              <p:cNvSpPr>
                <a:spLocks noChangeArrowheads="1"/>
              </p:cNvSpPr>
              <p:nvPr/>
            </p:nvSpPr>
            <p:spPr bwMode="auto">
              <a:xfrm>
                <a:off x="3430588" y="4943475"/>
                <a:ext cx="477837" cy="515938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31"/>
              <p:cNvSpPr>
                <a:spLocks noChangeArrowheads="1"/>
              </p:cNvSpPr>
              <p:nvPr/>
            </p:nvSpPr>
            <p:spPr bwMode="auto">
              <a:xfrm>
                <a:off x="4775200" y="3748088"/>
                <a:ext cx="492125" cy="5286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Oval 32"/>
              <p:cNvSpPr>
                <a:spLocks noChangeArrowheads="1"/>
              </p:cNvSpPr>
              <p:nvPr/>
            </p:nvSpPr>
            <p:spPr bwMode="auto">
              <a:xfrm>
                <a:off x="4783138" y="3754438"/>
                <a:ext cx="477837" cy="515937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Oval 33"/>
              <p:cNvSpPr>
                <a:spLocks noChangeArrowheads="1"/>
              </p:cNvSpPr>
              <p:nvPr/>
            </p:nvSpPr>
            <p:spPr bwMode="auto">
              <a:xfrm>
                <a:off x="2071688" y="5994400"/>
                <a:ext cx="490537" cy="527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34"/>
              <p:cNvSpPr>
                <a:spLocks noChangeArrowheads="1"/>
              </p:cNvSpPr>
              <p:nvPr/>
            </p:nvSpPr>
            <p:spPr bwMode="auto">
              <a:xfrm>
                <a:off x="2078038" y="5999163"/>
                <a:ext cx="477837" cy="517525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2213794" y="3728835"/>
                <a:ext cx="328612" cy="484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76" name="Rectangle 36"/>
              <p:cNvSpPr>
                <a:spLocks noChangeArrowheads="1"/>
              </p:cNvSpPr>
              <p:nvPr/>
            </p:nvSpPr>
            <p:spPr bwMode="auto">
              <a:xfrm>
                <a:off x="4909806" y="3742256"/>
                <a:ext cx="341312" cy="484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77" name="Rectangle 37"/>
              <p:cNvSpPr>
                <a:spLocks noChangeArrowheads="1"/>
              </p:cNvSpPr>
              <p:nvPr/>
            </p:nvSpPr>
            <p:spPr bwMode="auto">
              <a:xfrm>
                <a:off x="3587750" y="4932673"/>
                <a:ext cx="314325" cy="484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78" name="Rectangle 38"/>
              <p:cNvSpPr>
                <a:spLocks noChangeArrowheads="1"/>
              </p:cNvSpPr>
              <p:nvPr/>
            </p:nvSpPr>
            <p:spPr bwMode="auto">
              <a:xfrm>
                <a:off x="2201095" y="6018212"/>
                <a:ext cx="341312" cy="484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79" name="Rectangle 39"/>
              <p:cNvSpPr>
                <a:spLocks noChangeArrowheads="1"/>
              </p:cNvSpPr>
              <p:nvPr/>
            </p:nvSpPr>
            <p:spPr bwMode="auto">
              <a:xfrm>
                <a:off x="4925218" y="6001544"/>
                <a:ext cx="328613" cy="484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80" name="Straight Arrow Connector 79"/>
            <p:cNvCxnSpPr>
              <a:stCxn id="65" idx="6"/>
              <a:endCxn id="71" idx="2"/>
            </p:cNvCxnSpPr>
            <p:nvPr/>
          </p:nvCxnSpPr>
          <p:spPr>
            <a:xfrm>
              <a:off x="6384402" y="4233591"/>
              <a:ext cx="1944544" cy="0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8" idx="0"/>
              <a:endCxn id="71" idx="4"/>
            </p:cNvCxnSpPr>
            <p:nvPr/>
          </p:nvCxnSpPr>
          <p:spPr>
            <a:xfrm flipH="1" flipV="1">
              <a:off x="8545162" y="4454450"/>
              <a:ext cx="697" cy="1439235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0" idx="1"/>
              <a:endCxn id="66" idx="5"/>
            </p:cNvCxnSpPr>
            <p:nvPr/>
          </p:nvCxnSpPr>
          <p:spPr>
            <a:xfrm flipH="1" flipV="1">
              <a:off x="6317334" y="4386011"/>
              <a:ext cx="891589" cy="688697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0" idx="5"/>
              <a:endCxn id="68" idx="1"/>
            </p:cNvCxnSpPr>
            <p:nvPr/>
          </p:nvCxnSpPr>
          <p:spPr>
            <a:xfrm>
              <a:off x="7505821" y="5379547"/>
              <a:ext cx="891589" cy="577466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3" idx="7"/>
              <a:endCxn id="70" idx="3"/>
            </p:cNvCxnSpPr>
            <p:nvPr/>
          </p:nvCxnSpPr>
          <p:spPr>
            <a:xfrm flipV="1">
              <a:off x="6321278" y="5379547"/>
              <a:ext cx="887645" cy="574653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68" idx="2"/>
              <a:endCxn id="73" idx="6"/>
            </p:cNvCxnSpPr>
            <p:nvPr/>
          </p:nvCxnSpPr>
          <p:spPr>
            <a:xfrm flipH="1">
              <a:off x="6384402" y="6109902"/>
              <a:ext cx="1951519" cy="0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3" idx="0"/>
              <a:endCxn id="66" idx="4"/>
            </p:cNvCxnSpPr>
            <p:nvPr/>
          </p:nvCxnSpPr>
          <p:spPr>
            <a:xfrm flipV="1">
              <a:off x="6168885" y="4449145"/>
              <a:ext cx="0" cy="1440561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4163767" y="4361027"/>
            <a:ext cx="9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vertex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163766" y="4984759"/>
            <a:ext cx="9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edge</a:t>
            </a:r>
            <a:endParaRPr lang="en-US" b="1" dirty="0"/>
          </a:p>
        </p:txBody>
      </p:sp>
      <p:cxnSp>
        <p:nvCxnSpPr>
          <p:cNvPr id="105" name="Straight Arrow Connector 104"/>
          <p:cNvCxnSpPr>
            <a:stCxn id="103" idx="3"/>
          </p:cNvCxnSpPr>
          <p:nvPr/>
        </p:nvCxnSpPr>
        <p:spPr>
          <a:xfrm flipV="1">
            <a:off x="5068551" y="5166118"/>
            <a:ext cx="1009685" cy="33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2" idx="3"/>
          </p:cNvCxnSpPr>
          <p:nvPr/>
        </p:nvCxnSpPr>
        <p:spPr>
          <a:xfrm flipV="1">
            <a:off x="5068552" y="4285408"/>
            <a:ext cx="820575" cy="26028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1"/>
          </p:cNvCxnSpPr>
          <p:nvPr/>
        </p:nvCxnSpPr>
        <p:spPr>
          <a:xfrm flipH="1" flipV="1">
            <a:off x="3542727" y="4311368"/>
            <a:ext cx="621040" cy="2343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3" idx="1"/>
          </p:cNvCxnSpPr>
          <p:nvPr/>
        </p:nvCxnSpPr>
        <p:spPr>
          <a:xfrm flipH="1">
            <a:off x="3325391" y="5169425"/>
            <a:ext cx="838375" cy="46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000330" y="6353395"/>
            <a:ext cx="269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Directed graph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28529" y="6352732"/>
            <a:ext cx="269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Undirected graph</a:t>
            </a:r>
            <a:endParaRPr lang="en-US" b="1" dirty="0"/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Graph:</a:t>
            </a:r>
            <a:r>
              <a:rPr lang="en-US" sz="2000" dirty="0"/>
              <a:t> A data structure that consists of a set of nodes and a set of connections that relate the nodes to one another</a:t>
            </a:r>
          </a:p>
          <a:p>
            <a:r>
              <a:rPr lang="en-US" sz="2000" b="1" dirty="0"/>
              <a:t>Vertex:</a:t>
            </a:r>
            <a:r>
              <a:rPr lang="en-US" sz="2000" dirty="0"/>
              <a:t> A node in a graph</a:t>
            </a:r>
          </a:p>
          <a:p>
            <a:r>
              <a:rPr lang="en-US" sz="2000" b="1" dirty="0"/>
              <a:t>Edge (arc):</a:t>
            </a:r>
            <a:r>
              <a:rPr lang="en-US" sz="2000" dirty="0"/>
              <a:t> A pair of vertices representing a connection between two nodes in a graph</a:t>
            </a:r>
          </a:p>
          <a:p>
            <a:r>
              <a:rPr lang="en-US" sz="2000" b="1" dirty="0"/>
              <a:t>Undirected graph:</a:t>
            </a:r>
            <a:r>
              <a:rPr lang="en-US" sz="2000" dirty="0"/>
              <a:t> A graph in which the edges have no direction</a:t>
            </a:r>
          </a:p>
          <a:p>
            <a:r>
              <a:rPr lang="en-US" sz="2000" b="1" dirty="0"/>
              <a:t>Directed graph (digraph):</a:t>
            </a:r>
            <a:r>
              <a:rPr lang="en-US" sz="2000" dirty="0"/>
              <a:t> A graph in which each edge is directed from one vertex to another (or the same) vertex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23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8945"/>
            <a:ext cx="8077200" cy="3657600"/>
          </a:xfrm>
        </p:spPr>
        <p:txBody>
          <a:bodyPr/>
          <a:lstStyle/>
          <a:p>
            <a:r>
              <a:rPr lang="en-US" altLang="en-US" sz="2000" dirty="0"/>
              <a:t>A graph </a:t>
            </a:r>
            <a:r>
              <a:rPr lang="en-US" altLang="en-US" sz="2000" dirty="0" smtClean="0"/>
              <a:t>G is represented as G </a:t>
            </a:r>
            <a:r>
              <a:rPr lang="en-US" altLang="en-US" sz="2000" dirty="0"/>
              <a:t>= (</a:t>
            </a:r>
            <a:r>
              <a:rPr lang="en-US" altLang="en-US" sz="2000" dirty="0">
                <a:solidFill>
                  <a:srgbClr val="FA2C25"/>
                </a:solidFill>
              </a:rPr>
              <a:t>V</a:t>
            </a:r>
            <a:r>
              <a:rPr lang="en-US" altLang="en-US" sz="2000" dirty="0"/>
              <a:t>,E</a:t>
            </a:r>
            <a:r>
              <a:rPr lang="en-US" altLang="en-US" sz="2000" dirty="0" smtClean="0"/>
              <a:t>), where</a:t>
            </a: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>
                <a:solidFill>
                  <a:srgbClr val="FA2C25"/>
                </a:solidFill>
              </a:rPr>
              <a:t>V</a:t>
            </a:r>
            <a:r>
              <a:rPr lang="en-US" altLang="en-US" sz="2000" dirty="0"/>
              <a:t>: set of </a:t>
            </a:r>
            <a:r>
              <a:rPr lang="en-US" altLang="en-US" sz="2000" dirty="0">
                <a:solidFill>
                  <a:srgbClr val="FA2C25"/>
                </a:solidFill>
              </a:rPr>
              <a:t>vertices</a:t>
            </a:r>
          </a:p>
          <a:p>
            <a:pPr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>
                <a:solidFill>
                  <a:srgbClr val="008000"/>
                </a:solidFill>
              </a:rPr>
              <a:t>E</a:t>
            </a:r>
            <a:r>
              <a:rPr lang="en-US" altLang="en-US" sz="2000" dirty="0"/>
              <a:t>: set of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rgbClr val="008000"/>
                </a:solidFill>
              </a:rPr>
              <a:t>edges</a:t>
            </a:r>
            <a:r>
              <a:rPr lang="en-US" altLang="en-US" sz="2000" dirty="0"/>
              <a:t> connecting the </a:t>
            </a:r>
            <a:r>
              <a:rPr lang="en-US" altLang="en-US" sz="2000" dirty="0">
                <a:solidFill>
                  <a:srgbClr val="FA2C25"/>
                </a:solidFill>
              </a:rPr>
              <a:t>vertices</a:t>
            </a:r>
            <a:r>
              <a:rPr lang="en-US" altLang="en-US" sz="2000" dirty="0"/>
              <a:t> in V</a:t>
            </a:r>
          </a:p>
          <a:p>
            <a:r>
              <a:rPr lang="en-US" altLang="en-US" sz="2000" dirty="0"/>
              <a:t>An </a:t>
            </a:r>
            <a:r>
              <a:rPr lang="en-US" altLang="en-US" sz="2000" dirty="0">
                <a:solidFill>
                  <a:srgbClr val="008000"/>
                </a:solidFill>
              </a:rPr>
              <a:t>edge</a:t>
            </a:r>
            <a:r>
              <a:rPr lang="en-US" altLang="en-US" sz="2000" dirty="0"/>
              <a:t> e = (</a:t>
            </a:r>
            <a:r>
              <a:rPr lang="en-US" altLang="en-US" sz="2000" dirty="0" err="1"/>
              <a:t>u,v</a:t>
            </a:r>
            <a:r>
              <a:rPr lang="en-US" altLang="en-US" sz="2000" dirty="0"/>
              <a:t>) is a pair of </a:t>
            </a:r>
            <a:r>
              <a:rPr lang="en-US" altLang="en-US" sz="2000" dirty="0">
                <a:solidFill>
                  <a:srgbClr val="FA2C25"/>
                </a:solidFill>
              </a:rPr>
              <a:t>vertices</a:t>
            </a:r>
          </a:p>
          <a:p>
            <a:r>
              <a:rPr lang="en-US" altLang="en-US" sz="2000" dirty="0"/>
              <a:t>Example:</a:t>
            </a:r>
          </a:p>
        </p:txBody>
      </p:sp>
      <p:sp>
        <p:nvSpPr>
          <p:cNvPr id="772100" name="Rectangle 4"/>
          <p:cNvSpPr>
            <a:spLocks noChangeArrowheads="1"/>
          </p:cNvSpPr>
          <p:nvPr/>
        </p:nvSpPr>
        <p:spPr bwMode="auto">
          <a:xfrm>
            <a:off x="4311698" y="3493644"/>
            <a:ext cx="55563" cy="3016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1" name="Rectangle 5"/>
          <p:cNvSpPr>
            <a:spLocks noChangeArrowheads="1"/>
          </p:cNvSpPr>
          <p:nvPr/>
        </p:nvSpPr>
        <p:spPr bwMode="auto">
          <a:xfrm>
            <a:off x="4311698" y="5768531"/>
            <a:ext cx="55563" cy="285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2" name="Rectangle 6"/>
          <p:cNvSpPr>
            <a:spLocks noChangeArrowheads="1"/>
          </p:cNvSpPr>
          <p:nvPr/>
        </p:nvSpPr>
        <p:spPr bwMode="auto">
          <a:xfrm>
            <a:off x="4311698" y="3523806"/>
            <a:ext cx="55563" cy="22447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3" name="Freeform 7"/>
          <p:cNvSpPr>
            <a:spLocks/>
          </p:cNvSpPr>
          <p:nvPr/>
        </p:nvSpPr>
        <p:spPr bwMode="auto">
          <a:xfrm>
            <a:off x="4325986" y="5754244"/>
            <a:ext cx="53975" cy="58737"/>
          </a:xfrm>
          <a:custGeom>
            <a:avLst/>
            <a:gdLst>
              <a:gd name="T0" fmla="*/ 0 w 34"/>
              <a:gd name="T1" fmla="*/ 27 h 37"/>
              <a:gd name="T2" fmla="*/ 17 w 34"/>
              <a:gd name="T3" fmla="*/ 37 h 37"/>
              <a:gd name="T4" fmla="*/ 34 w 34"/>
              <a:gd name="T5" fmla="*/ 9 h 37"/>
              <a:gd name="T6" fmla="*/ 17 w 34"/>
              <a:gd name="T7" fmla="*/ 0 h 37"/>
              <a:gd name="T8" fmla="*/ 0 w 34"/>
              <a:gd name="T9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7">
                <a:moveTo>
                  <a:pt x="0" y="27"/>
                </a:moveTo>
                <a:lnTo>
                  <a:pt x="17" y="37"/>
                </a:lnTo>
                <a:lnTo>
                  <a:pt x="34" y="9"/>
                </a:lnTo>
                <a:lnTo>
                  <a:pt x="17" y="0"/>
                </a:lnTo>
                <a:lnTo>
                  <a:pt x="0" y="2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4" name="Freeform 8"/>
          <p:cNvSpPr>
            <a:spLocks/>
          </p:cNvSpPr>
          <p:nvPr/>
        </p:nvSpPr>
        <p:spPr bwMode="auto">
          <a:xfrm>
            <a:off x="2946448" y="4668394"/>
            <a:ext cx="53975" cy="73025"/>
          </a:xfrm>
          <a:custGeom>
            <a:avLst/>
            <a:gdLst>
              <a:gd name="T0" fmla="*/ 17 w 34"/>
              <a:gd name="T1" fmla="*/ 46 h 46"/>
              <a:gd name="T2" fmla="*/ 0 w 34"/>
              <a:gd name="T3" fmla="*/ 37 h 46"/>
              <a:gd name="T4" fmla="*/ 25 w 34"/>
              <a:gd name="T5" fmla="*/ 0 h 46"/>
              <a:gd name="T6" fmla="*/ 34 w 34"/>
              <a:gd name="T7" fmla="*/ 18 h 46"/>
              <a:gd name="T8" fmla="*/ 17 w 34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34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5" name="Freeform 9"/>
          <p:cNvSpPr>
            <a:spLocks/>
          </p:cNvSpPr>
          <p:nvPr/>
        </p:nvSpPr>
        <p:spPr bwMode="auto">
          <a:xfrm>
            <a:off x="2973436" y="4696969"/>
            <a:ext cx="1379537" cy="1100137"/>
          </a:xfrm>
          <a:custGeom>
            <a:avLst/>
            <a:gdLst>
              <a:gd name="T0" fmla="*/ 852 w 869"/>
              <a:gd name="T1" fmla="*/ 693 h 693"/>
              <a:gd name="T2" fmla="*/ 869 w 869"/>
              <a:gd name="T3" fmla="*/ 666 h 693"/>
              <a:gd name="T4" fmla="*/ 17 w 869"/>
              <a:gd name="T5" fmla="*/ 0 h 693"/>
              <a:gd name="T6" fmla="*/ 0 w 869"/>
              <a:gd name="T7" fmla="*/ 28 h 693"/>
              <a:gd name="T8" fmla="*/ 852 w 869"/>
              <a:gd name="T9" fmla="*/ 693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693">
                <a:moveTo>
                  <a:pt x="852" y="693"/>
                </a:moveTo>
                <a:lnTo>
                  <a:pt x="869" y="666"/>
                </a:lnTo>
                <a:lnTo>
                  <a:pt x="17" y="0"/>
                </a:lnTo>
                <a:lnTo>
                  <a:pt x="0" y="28"/>
                </a:lnTo>
                <a:lnTo>
                  <a:pt x="852" y="69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6" name="Freeform 10"/>
          <p:cNvSpPr>
            <a:spLocks/>
          </p:cNvSpPr>
          <p:nvPr/>
        </p:nvSpPr>
        <p:spPr bwMode="auto">
          <a:xfrm>
            <a:off x="2973436" y="4696969"/>
            <a:ext cx="53975" cy="58737"/>
          </a:xfrm>
          <a:custGeom>
            <a:avLst/>
            <a:gdLst>
              <a:gd name="T0" fmla="*/ 0 w 34"/>
              <a:gd name="T1" fmla="*/ 28 h 37"/>
              <a:gd name="T2" fmla="*/ 17 w 34"/>
              <a:gd name="T3" fmla="*/ 37 h 37"/>
              <a:gd name="T4" fmla="*/ 34 w 34"/>
              <a:gd name="T5" fmla="*/ 9 h 37"/>
              <a:gd name="T6" fmla="*/ 26 w 34"/>
              <a:gd name="T7" fmla="*/ 0 h 37"/>
              <a:gd name="T8" fmla="*/ 0 w 34"/>
              <a:gd name="T9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7">
                <a:moveTo>
                  <a:pt x="0" y="28"/>
                </a:moveTo>
                <a:lnTo>
                  <a:pt x="17" y="37"/>
                </a:lnTo>
                <a:lnTo>
                  <a:pt x="34" y="9"/>
                </a:lnTo>
                <a:lnTo>
                  <a:pt x="26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7" name="Freeform 11"/>
          <p:cNvSpPr>
            <a:spLocks/>
          </p:cNvSpPr>
          <p:nvPr/>
        </p:nvSpPr>
        <p:spPr bwMode="auto">
          <a:xfrm>
            <a:off x="1593898" y="3479356"/>
            <a:ext cx="68263" cy="73025"/>
          </a:xfrm>
          <a:custGeom>
            <a:avLst/>
            <a:gdLst>
              <a:gd name="T0" fmla="*/ 17 w 43"/>
              <a:gd name="T1" fmla="*/ 46 h 46"/>
              <a:gd name="T2" fmla="*/ 0 w 43"/>
              <a:gd name="T3" fmla="*/ 37 h 46"/>
              <a:gd name="T4" fmla="*/ 25 w 43"/>
              <a:gd name="T5" fmla="*/ 0 h 46"/>
              <a:gd name="T6" fmla="*/ 43 w 43"/>
              <a:gd name="T7" fmla="*/ 18 h 46"/>
              <a:gd name="T8" fmla="*/ 17 w 43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43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8" name="Freeform 12"/>
          <p:cNvSpPr>
            <a:spLocks/>
          </p:cNvSpPr>
          <p:nvPr/>
        </p:nvSpPr>
        <p:spPr bwMode="auto">
          <a:xfrm>
            <a:off x="1620886" y="3507931"/>
            <a:ext cx="1393825" cy="1233488"/>
          </a:xfrm>
          <a:custGeom>
            <a:avLst/>
            <a:gdLst>
              <a:gd name="T0" fmla="*/ 852 w 878"/>
              <a:gd name="T1" fmla="*/ 777 h 777"/>
              <a:gd name="T2" fmla="*/ 878 w 878"/>
              <a:gd name="T3" fmla="*/ 749 h 777"/>
              <a:gd name="T4" fmla="*/ 26 w 878"/>
              <a:gd name="T5" fmla="*/ 0 h 777"/>
              <a:gd name="T6" fmla="*/ 0 w 878"/>
              <a:gd name="T7" fmla="*/ 28 h 777"/>
              <a:gd name="T8" fmla="*/ 852 w 878"/>
              <a:gd name="T9" fmla="*/ 77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777">
                <a:moveTo>
                  <a:pt x="852" y="777"/>
                </a:moveTo>
                <a:lnTo>
                  <a:pt x="878" y="749"/>
                </a:lnTo>
                <a:lnTo>
                  <a:pt x="26" y="0"/>
                </a:lnTo>
                <a:lnTo>
                  <a:pt x="0" y="28"/>
                </a:lnTo>
                <a:lnTo>
                  <a:pt x="852" y="77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9" name="Freeform 13"/>
          <p:cNvSpPr>
            <a:spLocks/>
          </p:cNvSpPr>
          <p:nvPr/>
        </p:nvSpPr>
        <p:spPr bwMode="auto">
          <a:xfrm>
            <a:off x="2973436" y="4668394"/>
            <a:ext cx="53975" cy="73025"/>
          </a:xfrm>
          <a:custGeom>
            <a:avLst/>
            <a:gdLst>
              <a:gd name="T0" fmla="*/ 17 w 34"/>
              <a:gd name="T1" fmla="*/ 46 h 46"/>
              <a:gd name="T2" fmla="*/ 34 w 34"/>
              <a:gd name="T3" fmla="*/ 37 h 46"/>
              <a:gd name="T4" fmla="*/ 17 w 34"/>
              <a:gd name="T5" fmla="*/ 0 h 46"/>
              <a:gd name="T6" fmla="*/ 0 w 34"/>
              <a:gd name="T7" fmla="*/ 18 h 46"/>
              <a:gd name="T8" fmla="*/ 17 w 34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6">
                <a:moveTo>
                  <a:pt x="17" y="46"/>
                </a:moveTo>
                <a:lnTo>
                  <a:pt x="34" y="37"/>
                </a:lnTo>
                <a:lnTo>
                  <a:pt x="17" y="0"/>
                </a:lnTo>
                <a:lnTo>
                  <a:pt x="0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0" name="Freeform 14"/>
          <p:cNvSpPr>
            <a:spLocks/>
          </p:cNvSpPr>
          <p:nvPr/>
        </p:nvSpPr>
        <p:spPr bwMode="auto">
          <a:xfrm>
            <a:off x="1593898" y="5754244"/>
            <a:ext cx="53975" cy="58737"/>
          </a:xfrm>
          <a:custGeom>
            <a:avLst/>
            <a:gdLst>
              <a:gd name="T0" fmla="*/ 34 w 34"/>
              <a:gd name="T1" fmla="*/ 27 h 37"/>
              <a:gd name="T2" fmla="*/ 25 w 34"/>
              <a:gd name="T3" fmla="*/ 37 h 37"/>
              <a:gd name="T4" fmla="*/ 0 w 34"/>
              <a:gd name="T5" fmla="*/ 9 h 37"/>
              <a:gd name="T6" fmla="*/ 17 w 34"/>
              <a:gd name="T7" fmla="*/ 0 h 37"/>
              <a:gd name="T8" fmla="*/ 34 w 34"/>
              <a:gd name="T9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7">
                <a:moveTo>
                  <a:pt x="34" y="27"/>
                </a:moveTo>
                <a:lnTo>
                  <a:pt x="25" y="37"/>
                </a:lnTo>
                <a:lnTo>
                  <a:pt x="0" y="9"/>
                </a:lnTo>
                <a:lnTo>
                  <a:pt x="17" y="0"/>
                </a:lnTo>
                <a:lnTo>
                  <a:pt x="34" y="2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1" name="Freeform 15"/>
          <p:cNvSpPr>
            <a:spLocks/>
          </p:cNvSpPr>
          <p:nvPr/>
        </p:nvSpPr>
        <p:spPr bwMode="auto">
          <a:xfrm>
            <a:off x="1620886" y="4696969"/>
            <a:ext cx="1379537" cy="1100137"/>
          </a:xfrm>
          <a:custGeom>
            <a:avLst/>
            <a:gdLst>
              <a:gd name="T0" fmla="*/ 869 w 869"/>
              <a:gd name="T1" fmla="*/ 28 h 693"/>
              <a:gd name="T2" fmla="*/ 852 w 869"/>
              <a:gd name="T3" fmla="*/ 0 h 693"/>
              <a:gd name="T4" fmla="*/ 0 w 869"/>
              <a:gd name="T5" fmla="*/ 666 h 693"/>
              <a:gd name="T6" fmla="*/ 17 w 869"/>
              <a:gd name="T7" fmla="*/ 693 h 693"/>
              <a:gd name="T8" fmla="*/ 869 w 869"/>
              <a:gd name="T9" fmla="*/ 28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693">
                <a:moveTo>
                  <a:pt x="869" y="28"/>
                </a:moveTo>
                <a:lnTo>
                  <a:pt x="852" y="0"/>
                </a:lnTo>
                <a:lnTo>
                  <a:pt x="0" y="666"/>
                </a:lnTo>
                <a:lnTo>
                  <a:pt x="17" y="693"/>
                </a:lnTo>
                <a:lnTo>
                  <a:pt x="869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2" name="Rectangle 16"/>
          <p:cNvSpPr>
            <a:spLocks noChangeArrowheads="1"/>
          </p:cNvSpPr>
          <p:nvPr/>
        </p:nvSpPr>
        <p:spPr bwMode="auto">
          <a:xfrm>
            <a:off x="1606598" y="3493644"/>
            <a:ext cx="55563" cy="3016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3" name="Rectangle 17"/>
          <p:cNvSpPr>
            <a:spLocks noChangeArrowheads="1"/>
          </p:cNvSpPr>
          <p:nvPr/>
        </p:nvSpPr>
        <p:spPr bwMode="auto">
          <a:xfrm>
            <a:off x="1606598" y="5768531"/>
            <a:ext cx="55563" cy="285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4" name="Rectangle 18"/>
          <p:cNvSpPr>
            <a:spLocks noChangeArrowheads="1"/>
          </p:cNvSpPr>
          <p:nvPr/>
        </p:nvSpPr>
        <p:spPr bwMode="auto">
          <a:xfrm>
            <a:off x="1606598" y="3523806"/>
            <a:ext cx="55563" cy="22447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5" name="Rectangle 19"/>
          <p:cNvSpPr>
            <a:spLocks noChangeArrowheads="1"/>
          </p:cNvSpPr>
          <p:nvPr/>
        </p:nvSpPr>
        <p:spPr bwMode="auto">
          <a:xfrm>
            <a:off x="1606598" y="3493644"/>
            <a:ext cx="26988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6" name="Rectangle 20"/>
          <p:cNvSpPr>
            <a:spLocks noChangeArrowheads="1"/>
          </p:cNvSpPr>
          <p:nvPr/>
        </p:nvSpPr>
        <p:spPr bwMode="auto">
          <a:xfrm>
            <a:off x="4338686" y="3493644"/>
            <a:ext cx="28575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7" name="Rectangle 21"/>
          <p:cNvSpPr>
            <a:spLocks noChangeArrowheads="1"/>
          </p:cNvSpPr>
          <p:nvPr/>
        </p:nvSpPr>
        <p:spPr bwMode="auto">
          <a:xfrm>
            <a:off x="1633586" y="3493644"/>
            <a:ext cx="2705100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8" name="Rectangle 22"/>
          <p:cNvSpPr>
            <a:spLocks noChangeArrowheads="1"/>
          </p:cNvSpPr>
          <p:nvPr/>
        </p:nvSpPr>
        <p:spPr bwMode="auto">
          <a:xfrm>
            <a:off x="1606598" y="5738369"/>
            <a:ext cx="26988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9" name="Rectangle 23"/>
          <p:cNvSpPr>
            <a:spLocks noChangeArrowheads="1"/>
          </p:cNvSpPr>
          <p:nvPr/>
        </p:nvSpPr>
        <p:spPr bwMode="auto">
          <a:xfrm>
            <a:off x="4338686" y="5738369"/>
            <a:ext cx="28575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0" name="Rectangle 24"/>
          <p:cNvSpPr>
            <a:spLocks noChangeArrowheads="1"/>
          </p:cNvSpPr>
          <p:nvPr/>
        </p:nvSpPr>
        <p:spPr bwMode="auto">
          <a:xfrm>
            <a:off x="1633586" y="5738369"/>
            <a:ext cx="2705100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1" name="Oval 25"/>
          <p:cNvSpPr>
            <a:spLocks noChangeArrowheads="1"/>
          </p:cNvSpPr>
          <p:nvPr/>
        </p:nvSpPr>
        <p:spPr bwMode="auto">
          <a:xfrm>
            <a:off x="1389111" y="3258694"/>
            <a:ext cx="490537" cy="5286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2" name="Oval 26"/>
          <p:cNvSpPr>
            <a:spLocks noChangeArrowheads="1"/>
          </p:cNvSpPr>
          <p:nvPr/>
        </p:nvSpPr>
        <p:spPr bwMode="auto">
          <a:xfrm>
            <a:off x="1395461" y="3265044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3" name="Oval 27"/>
          <p:cNvSpPr>
            <a:spLocks noChangeArrowheads="1"/>
          </p:cNvSpPr>
          <p:nvPr/>
        </p:nvSpPr>
        <p:spPr bwMode="auto">
          <a:xfrm>
            <a:off x="4092623" y="5505006"/>
            <a:ext cx="492125" cy="5270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4" name="Oval 28"/>
          <p:cNvSpPr>
            <a:spLocks noChangeArrowheads="1"/>
          </p:cNvSpPr>
          <p:nvPr/>
        </p:nvSpPr>
        <p:spPr bwMode="auto">
          <a:xfrm>
            <a:off x="4100561" y="5509769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5" name="Oval 29"/>
          <p:cNvSpPr>
            <a:spLocks noChangeArrowheads="1"/>
          </p:cNvSpPr>
          <p:nvPr/>
        </p:nvSpPr>
        <p:spPr bwMode="auto">
          <a:xfrm>
            <a:off x="2741661" y="4447731"/>
            <a:ext cx="490537" cy="5286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6" name="Oval 30"/>
          <p:cNvSpPr>
            <a:spLocks noChangeArrowheads="1"/>
          </p:cNvSpPr>
          <p:nvPr/>
        </p:nvSpPr>
        <p:spPr bwMode="auto">
          <a:xfrm>
            <a:off x="2748011" y="4454081"/>
            <a:ext cx="477837" cy="515938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7" name="Oval 31"/>
          <p:cNvSpPr>
            <a:spLocks noChangeArrowheads="1"/>
          </p:cNvSpPr>
          <p:nvPr/>
        </p:nvSpPr>
        <p:spPr bwMode="auto">
          <a:xfrm>
            <a:off x="4092623" y="3258694"/>
            <a:ext cx="492125" cy="5286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8" name="Oval 32"/>
          <p:cNvSpPr>
            <a:spLocks noChangeArrowheads="1"/>
          </p:cNvSpPr>
          <p:nvPr/>
        </p:nvSpPr>
        <p:spPr bwMode="auto">
          <a:xfrm>
            <a:off x="4100561" y="3265044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9" name="Oval 33"/>
          <p:cNvSpPr>
            <a:spLocks noChangeArrowheads="1"/>
          </p:cNvSpPr>
          <p:nvPr/>
        </p:nvSpPr>
        <p:spPr bwMode="auto">
          <a:xfrm>
            <a:off x="1389111" y="5505006"/>
            <a:ext cx="490537" cy="5270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30" name="Oval 34"/>
          <p:cNvSpPr>
            <a:spLocks noChangeArrowheads="1"/>
          </p:cNvSpPr>
          <p:nvPr/>
        </p:nvSpPr>
        <p:spPr bwMode="auto">
          <a:xfrm>
            <a:off x="1395461" y="5509769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31" name="Rectangle 35"/>
          <p:cNvSpPr>
            <a:spLocks noChangeArrowheads="1"/>
          </p:cNvSpPr>
          <p:nvPr/>
        </p:nvSpPr>
        <p:spPr bwMode="auto">
          <a:xfrm>
            <a:off x="1538336" y="3317431"/>
            <a:ext cx="328612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2" name="Rectangle 36"/>
          <p:cNvSpPr>
            <a:spLocks noChangeArrowheads="1"/>
          </p:cNvSpPr>
          <p:nvPr/>
        </p:nvSpPr>
        <p:spPr bwMode="auto">
          <a:xfrm>
            <a:off x="4243436" y="3361881"/>
            <a:ext cx="341312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3" name="Rectangle 37"/>
          <p:cNvSpPr>
            <a:spLocks noChangeArrowheads="1"/>
          </p:cNvSpPr>
          <p:nvPr/>
        </p:nvSpPr>
        <p:spPr bwMode="auto">
          <a:xfrm>
            <a:off x="2905173" y="4506469"/>
            <a:ext cx="3143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4" name="Rectangle 38"/>
          <p:cNvSpPr>
            <a:spLocks noChangeArrowheads="1"/>
          </p:cNvSpPr>
          <p:nvPr/>
        </p:nvSpPr>
        <p:spPr bwMode="auto">
          <a:xfrm>
            <a:off x="1538336" y="5592319"/>
            <a:ext cx="341312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5" name="Rectangle 39"/>
          <p:cNvSpPr>
            <a:spLocks noChangeArrowheads="1"/>
          </p:cNvSpPr>
          <p:nvPr/>
        </p:nvSpPr>
        <p:spPr bwMode="auto">
          <a:xfrm>
            <a:off x="4257723" y="5563744"/>
            <a:ext cx="328613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6" name="Rectangle 40"/>
          <p:cNvSpPr>
            <a:spLocks noChangeArrowheads="1"/>
          </p:cNvSpPr>
          <p:nvPr/>
        </p:nvSpPr>
        <p:spPr bwMode="auto">
          <a:xfrm>
            <a:off x="5489622" y="3396806"/>
            <a:ext cx="295834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rgbClr val="FA2C25"/>
                </a:solidFill>
                <a:latin typeface="Times" panose="02020603050405020304" pitchFamily="18" charset="0"/>
              </a:rPr>
              <a:t>V</a:t>
            </a:r>
            <a:r>
              <a:rPr lang="en-US" altLang="en-US" sz="2400" dirty="0">
                <a:latin typeface="Times" panose="02020603050405020304" pitchFamily="18" charset="0"/>
              </a:rPr>
              <a:t>= {</a:t>
            </a:r>
            <a:r>
              <a:rPr lang="en-US" altLang="en-US" sz="2400" dirty="0" err="1">
                <a:latin typeface="Times" panose="02020603050405020304" pitchFamily="18" charset="0"/>
              </a:rPr>
              <a:t>a,b,c,d,e</a:t>
            </a:r>
            <a:r>
              <a:rPr lang="en-US" altLang="en-US" sz="2400" dirty="0">
                <a:latin typeface="Times" panose="02020603050405020304" pitchFamily="18" charset="0"/>
              </a:rPr>
              <a:t>}</a:t>
            </a:r>
          </a:p>
          <a:p>
            <a:pPr eaLnBrk="0" hangingPunct="0"/>
            <a:endParaRPr lang="en-US" altLang="en-US" sz="2400" dirty="0">
              <a:latin typeface="Times" panose="02020603050405020304" pitchFamily="18" charset="0"/>
            </a:endParaRPr>
          </a:p>
          <a:p>
            <a:pPr eaLnBrk="0" hangingPunct="0"/>
            <a:r>
              <a:rPr lang="en-US" altLang="en-US" sz="2400" dirty="0">
                <a:solidFill>
                  <a:srgbClr val="008000"/>
                </a:solidFill>
                <a:latin typeface="Times" panose="02020603050405020304" pitchFamily="18" charset="0"/>
              </a:rPr>
              <a:t>E</a:t>
            </a:r>
            <a:r>
              <a:rPr lang="en-US" altLang="en-US" sz="2400" dirty="0">
                <a:latin typeface="Times" panose="02020603050405020304" pitchFamily="18" charset="0"/>
              </a:rPr>
              <a:t>= {(</a:t>
            </a:r>
            <a:r>
              <a:rPr lang="en-US" altLang="en-US" sz="2400" dirty="0" err="1">
                <a:latin typeface="Times" panose="02020603050405020304" pitchFamily="18" charset="0"/>
              </a:rPr>
              <a:t>a,b</a:t>
            </a:r>
            <a:r>
              <a:rPr lang="en-US" altLang="en-US" sz="2400" dirty="0">
                <a:latin typeface="Times" panose="02020603050405020304" pitchFamily="18" charset="0"/>
              </a:rPr>
              <a:t>),(</a:t>
            </a:r>
            <a:r>
              <a:rPr lang="en-US" altLang="en-US" sz="2400" dirty="0" err="1">
                <a:latin typeface="Times" panose="02020603050405020304" pitchFamily="18" charset="0"/>
              </a:rPr>
              <a:t>a,c</a:t>
            </a:r>
            <a:r>
              <a:rPr lang="en-US" altLang="en-US" sz="2400" dirty="0">
                <a:latin typeface="Times" panose="02020603050405020304" pitchFamily="18" charset="0"/>
              </a:rPr>
              <a:t>),(</a:t>
            </a:r>
            <a:r>
              <a:rPr lang="en-US" altLang="en-US" sz="2400" dirty="0" err="1">
                <a:latin typeface="Times" panose="02020603050405020304" pitchFamily="18" charset="0"/>
              </a:rPr>
              <a:t>a,d</a:t>
            </a:r>
            <a:r>
              <a:rPr lang="en-US" altLang="en-US" sz="2400" dirty="0">
                <a:latin typeface="Times" panose="02020603050405020304" pitchFamily="18" charset="0"/>
              </a:rPr>
              <a:t>),</a:t>
            </a:r>
          </a:p>
          <a:p>
            <a:pPr eaLnBrk="0" hangingPunct="0"/>
            <a:r>
              <a:rPr lang="en-US" altLang="en-US" sz="2400" dirty="0">
                <a:latin typeface="Times" panose="02020603050405020304" pitchFamily="18" charset="0"/>
              </a:rPr>
              <a:t>(</a:t>
            </a:r>
            <a:r>
              <a:rPr lang="en-US" altLang="en-US" sz="2400" dirty="0" err="1">
                <a:latin typeface="Times" panose="02020603050405020304" pitchFamily="18" charset="0"/>
              </a:rPr>
              <a:t>b,e</a:t>
            </a:r>
            <a:r>
              <a:rPr lang="en-US" altLang="en-US" sz="2400" dirty="0">
                <a:latin typeface="Times" panose="02020603050405020304" pitchFamily="18" charset="0"/>
              </a:rPr>
              <a:t>),(</a:t>
            </a:r>
            <a:r>
              <a:rPr lang="en-US" altLang="en-US" sz="2400" dirty="0" err="1">
                <a:latin typeface="Times" panose="02020603050405020304" pitchFamily="18" charset="0"/>
              </a:rPr>
              <a:t>c,d</a:t>
            </a:r>
            <a:r>
              <a:rPr lang="en-US" altLang="en-US" sz="2400" dirty="0">
                <a:latin typeface="Times" panose="02020603050405020304" pitchFamily="18" charset="0"/>
              </a:rPr>
              <a:t>),(</a:t>
            </a:r>
            <a:r>
              <a:rPr lang="en-US" altLang="en-US" sz="2400" dirty="0" err="1">
                <a:latin typeface="Times" panose="02020603050405020304" pitchFamily="18" charset="0"/>
              </a:rPr>
              <a:t>c,e</a:t>
            </a:r>
            <a:r>
              <a:rPr lang="en-US" altLang="en-US" sz="2400" dirty="0" smtClean="0">
                <a:latin typeface="Times" panose="02020603050405020304" pitchFamily="18" charset="0"/>
              </a:rPr>
              <a:t>), (</a:t>
            </a:r>
            <a:r>
              <a:rPr lang="en-US" altLang="en-US" sz="2400" dirty="0" err="1">
                <a:latin typeface="Times" panose="02020603050405020304" pitchFamily="18" charset="0"/>
              </a:rPr>
              <a:t>d,e</a:t>
            </a:r>
            <a:r>
              <a:rPr lang="en-US" altLang="en-US" sz="2400" dirty="0">
                <a:latin typeface="Times" panose="02020603050405020304" pitchFamily="18" charset="0"/>
              </a:rPr>
              <a:t>)}</a:t>
            </a: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468" r="39297" b="72639"/>
          <a:stretch/>
        </p:blipFill>
        <p:spPr>
          <a:xfrm>
            <a:off x="2633428" y="1643640"/>
            <a:ext cx="3877143" cy="346786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Example: Graph1</a:t>
            </a:r>
            <a:endParaRPr lang="en-US" alt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2943" r="12798" b="34332"/>
          <a:stretch/>
        </p:blipFill>
        <p:spPr>
          <a:xfrm>
            <a:off x="1804244" y="1643640"/>
            <a:ext cx="5535509" cy="4531167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Example: Graph2</a:t>
            </a:r>
            <a:endParaRPr lang="en-US" alt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Example: Graph3</a:t>
            </a:r>
            <a:endParaRPr lang="en-US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1503" b="-2721"/>
          <a:stretch/>
        </p:blipFill>
        <p:spPr>
          <a:xfrm>
            <a:off x="1366362" y="1643640"/>
            <a:ext cx="6421743" cy="437282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Complete </a:t>
            </a:r>
            <a:r>
              <a:rPr lang="en-US" sz="2000" b="1" dirty="0" smtClean="0"/>
              <a:t>graph:</a:t>
            </a:r>
            <a:r>
              <a:rPr lang="en-US" sz="2000" dirty="0" smtClean="0"/>
              <a:t> </a:t>
            </a:r>
            <a:r>
              <a:rPr lang="en-US" sz="2000" dirty="0"/>
              <a:t>A graph in which every vertex is directly connected to every other vertex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53" y="1918952"/>
            <a:ext cx="7730294" cy="366416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1021</Words>
  <Application>Microsoft Office PowerPoint</Application>
  <PresentationFormat>On-screen Show (4:3)</PresentationFormat>
  <Paragraphs>326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Aharoni</vt:lpstr>
      <vt:lpstr>Arial</vt:lpstr>
      <vt:lpstr>Britannic Bold</vt:lpstr>
      <vt:lpstr>Calibri</vt:lpstr>
      <vt:lpstr>Calibri Light</vt:lpstr>
      <vt:lpstr>Courier New</vt:lpstr>
      <vt:lpstr>Garamond</vt:lpstr>
      <vt:lpstr>Gungsuh</vt:lpstr>
      <vt:lpstr>Impact</vt:lpstr>
      <vt:lpstr>Times</vt:lpstr>
      <vt:lpstr>Verdana</vt:lpstr>
      <vt:lpstr>Office Theme</vt:lpstr>
      <vt:lpstr>Lecture 15 Graphs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Implementation Issues</vt:lpstr>
      <vt:lpstr>Implementation Issues</vt:lpstr>
      <vt:lpstr>Graph Specification</vt:lpstr>
      <vt:lpstr>Graph Specification</vt:lpstr>
      <vt:lpstr>Graph Specification</vt:lpstr>
      <vt:lpstr>graphtype.h</vt:lpstr>
      <vt:lpstr>graphtype.cpp</vt:lpstr>
      <vt:lpstr>graphtype.cpp</vt:lpstr>
      <vt:lpstr>graphtype.cpp</vt:lpstr>
      <vt:lpstr>graphtype.cpp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48</cp:revision>
  <dcterms:created xsi:type="dcterms:W3CDTF">2014-09-11T18:03:18Z</dcterms:created>
  <dcterms:modified xsi:type="dcterms:W3CDTF">2017-05-27T03:51:52Z</dcterms:modified>
</cp:coreProperties>
</file>