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299" r:id="rId38"/>
    <p:sldId id="300" r:id="rId39"/>
    <p:sldId id="301" r:id="rId40"/>
    <p:sldId id="302" r:id="rId41"/>
    <p:sldId id="304" r:id="rId42"/>
    <p:sldId id="39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04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notesMaster" Target="notesMasters/notesMaster1.xml"/><Relationship Id="rId132" Type="http://schemas.openxmlformats.org/officeDocument/2006/relationships/printerSettings" Target="printerSettings/printerSettings1.bin"/><Relationship Id="rId133" Type="http://schemas.openxmlformats.org/officeDocument/2006/relationships/presProps" Target="presProps.xml"/><Relationship Id="rId134" Type="http://schemas.openxmlformats.org/officeDocument/2006/relationships/viewProps" Target="viewProps.xml"/><Relationship Id="rId135" Type="http://schemas.openxmlformats.org/officeDocument/2006/relationships/theme" Target="theme/theme1.xml"/><Relationship Id="rId13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19/11/2019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t>1</a:t>
            </a:fld>
            <a:endParaRPr lang="en-US"/>
          </a:p>
        </p:txBody>
      </p:sp>
    </p:spTree>
    <p:extLst>
      <p:ext uri="{BB962C8B-B14F-4D97-AF65-F5344CB8AC3E}">
        <p14:creationId xmlns:p14="http://schemas.microsoft.com/office/powerpoint/2010/main" val="163894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9756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235587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407661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3797552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83044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463703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169499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18855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37768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1116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98388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3749822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318315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10704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8</a:t>
            </a:fld>
            <a:endParaRPr lang="en-US"/>
          </a:p>
        </p:txBody>
      </p:sp>
    </p:spTree>
    <p:extLst>
      <p:ext uri="{BB962C8B-B14F-4D97-AF65-F5344CB8AC3E}">
        <p14:creationId xmlns:p14="http://schemas.microsoft.com/office/powerpoint/2010/main" val="238950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9374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33561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17756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1267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30594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20307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D25BB059-4FBE-46C9-8305-B51BA58E1EBE}" type="datetime1">
              <a:rPr lang="en-US" smtClean="0"/>
              <a:t>19/11/2019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974AF9-9E07-43C4-88A9-E4B2A2771555}" type="datetime1">
              <a:rPr lang="en-US" smtClean="0"/>
              <a:t>19/11/2019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5DB09-98FD-4A4C-8CEC-FE6A383CE6C5}" type="datetime1">
              <a:rPr lang="en-US" smtClean="0"/>
              <a:t>19/11/2019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6149250-F3DB-4B8F-86A5-ABC0E28F195B}" type="datetime1">
              <a:rPr lang="en-US" smtClean="0"/>
              <a:t>19/11/2019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4E950-CB89-4DF2-BED2-FE4FD74F99B4}" type="datetime1">
              <a:rPr lang="en-US" smtClean="0"/>
              <a:t>19/11/2019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4331CA-798A-4D43-B1D7-A4A7858FF2A2}" type="datetime1">
              <a:rPr lang="en-US" smtClean="0"/>
              <a:t>19/11/2019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83A16B-5EC1-4DA5-8061-CA72323B1C93}" type="datetime1">
              <a:rPr lang="en-US" smtClean="0"/>
              <a:t>19/11/2019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E7008-BE55-4C1C-A51F-8E4179894669}" type="datetime1">
              <a:rPr lang="en-US" smtClean="0"/>
              <a:t>19/11/2019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F08D7-BEC5-4559-B458-99D4666890A5}" type="datetime1">
              <a:rPr lang="en-US" smtClean="0"/>
              <a:t>19/11/2019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0970-851D-4034-B844-02DCBF9488B0}" type="datetime1">
              <a:rPr lang="en-US" smtClean="0"/>
              <a:t>19/11/2019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BF617-D84A-4ADD-8B18-B432150A52B6}" type="datetime1">
              <a:rPr lang="en-US" smtClean="0"/>
              <a:t>19/11/2019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60FB0-1554-4E06-AF0F-85887F8846A6}" type="datetime1">
              <a:rPr lang="en-US" smtClean="0"/>
              <a:t>19/11/2019</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5"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wmf"/><Relationship Id="rId5" Type="http://schemas.openxmlformats.org/officeDocument/2006/relationships/oleObject" Target="../embeddings/oleObject3.bin"/><Relationship Id="rId6" Type="http://schemas.openxmlformats.org/officeDocument/2006/relationships/image" Target="../media/image1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Recursion</a:t>
            </a:r>
            <a:endParaRPr lang="en-US" sz="4800" dirty="0"/>
          </a:p>
        </p:txBody>
      </p:sp>
      <p:sp>
        <p:nvSpPr>
          <p:cNvPr id="3" name="Subtitle 2"/>
          <p:cNvSpPr>
            <a:spLocks noGrp="1"/>
          </p:cNvSpPr>
          <p:nvPr>
            <p:ph type="subTitle" idx="1"/>
          </p:nvPr>
        </p:nvSpPr>
        <p:spPr/>
        <p:txBody>
          <a:bodyPr>
            <a:normAutofit fontScale="70000" lnSpcReduction="20000"/>
          </a:bodyPr>
          <a:lstStyle/>
          <a:p>
            <a:r>
              <a:rPr lang="en-US"/>
              <a:t>CSE225: Data Structures and Algorithms</a:t>
            </a:r>
            <a:endParaRPr lang="en-US" dirty="0"/>
          </a:p>
        </p:txBody>
      </p:sp>
    </p:spTree>
    <p:extLst>
      <p:ext uri="{BB962C8B-B14F-4D97-AF65-F5344CB8AC3E}">
        <p14:creationId xmlns:p14="http://schemas.microsoft.com/office/powerpoint/2010/main" val="410824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304800" y="1219200"/>
            <a:ext cx="8534400" cy="4876800"/>
          </a:xfrm>
        </p:spPr>
        <p:txBody>
          <a:bodyPr>
            <a:normAutofit lnSpcReduction="10000"/>
          </a:bodyPr>
          <a:lstStyle/>
          <a:p>
            <a:pPr algn="just" eaLnBrk="1" hangingPunct="1"/>
            <a:r>
              <a:rPr lang="en-US" smtClean="0">
                <a:cs typeface="Times New Roman" panose="02020603050405020304" pitchFamily="18" charset="0"/>
              </a:rPr>
              <a:t>To define </a:t>
            </a:r>
            <a:r>
              <a:rPr lang="en-US" b="1" i="1" smtClean="0">
                <a:cs typeface="Times New Roman" panose="02020603050405020304" pitchFamily="18" charset="0"/>
              </a:rPr>
              <a:t>n!</a:t>
            </a:r>
            <a:r>
              <a:rPr lang="en-US" smtClean="0">
                <a:cs typeface="Times New Roman" panose="02020603050405020304" pitchFamily="18" charset="0"/>
              </a:rPr>
              <a:t> recursively,  </a:t>
            </a:r>
            <a:r>
              <a:rPr lang="en-US" b="1" i="1" smtClean="0">
                <a:cs typeface="Times New Roman" panose="02020603050405020304" pitchFamily="18" charset="0"/>
              </a:rPr>
              <a:t>n!</a:t>
            </a:r>
            <a:r>
              <a:rPr lang="en-US" smtClean="0">
                <a:cs typeface="Times New Roman" panose="02020603050405020304" pitchFamily="18" charset="0"/>
              </a:rPr>
              <a:t> must be defined  in terms of the factorial of a smaller number.</a:t>
            </a:r>
          </a:p>
          <a:p>
            <a:pPr algn="just" eaLnBrk="1" hangingPunct="1"/>
            <a:r>
              <a:rPr lang="en-US" smtClean="0">
                <a:cs typeface="Times New Roman" panose="02020603050405020304" pitchFamily="18" charset="0"/>
              </a:rPr>
              <a:t>Observation (problem size is reduced):</a:t>
            </a:r>
          </a:p>
          <a:p>
            <a:pPr algn="just" eaLnBrk="1" hangingPunct="1">
              <a:buFontTx/>
              <a:buNone/>
            </a:pPr>
            <a:r>
              <a:rPr lang="en-US" smtClean="0">
                <a:cs typeface="Times New Roman" panose="02020603050405020304" pitchFamily="18" charset="0"/>
              </a:rPr>
              <a:t>		n! = n * (n-1)!			</a:t>
            </a:r>
          </a:p>
          <a:p>
            <a:pPr algn="just" eaLnBrk="1" hangingPunct="1"/>
            <a:r>
              <a:rPr lang="en-US" smtClean="0">
                <a:cs typeface="Times New Roman" panose="02020603050405020304" pitchFamily="18" charset="0"/>
              </a:rPr>
              <a:t>Base case:	0! = 1</a:t>
            </a:r>
          </a:p>
          <a:p>
            <a:pPr algn="just" eaLnBrk="1" hangingPunct="1"/>
            <a:r>
              <a:rPr lang="en-US" smtClean="0">
                <a:cs typeface="Times New Roman" panose="02020603050405020304" pitchFamily="18" charset="0"/>
              </a:rPr>
              <a:t>We can reach the base case, by subtracting 1 from n if n is a positive integer.</a:t>
            </a:r>
          </a:p>
          <a:p>
            <a:pPr algn="just" eaLnBrk="1" hangingPunct="1">
              <a:buFontTx/>
              <a:buNone/>
            </a:pPr>
            <a:endParaRPr lang="en-US" smtClean="0">
              <a:cs typeface="Times New Roman" panose="02020603050405020304" pitchFamily="18" charset="0"/>
            </a:endParaRPr>
          </a:p>
          <a:p>
            <a:pPr algn="just" eaLnBrk="1" hangingPunct="1">
              <a:buFontTx/>
              <a:buNone/>
            </a:pPr>
            <a:r>
              <a:rPr lang="en-US" b="1" i="1" u="sng" smtClean="0">
                <a:cs typeface="Times New Roman" panose="02020603050405020304" pitchFamily="18" charset="0"/>
              </a:rPr>
              <a:t>Recursive Definition:</a:t>
            </a:r>
          </a:p>
          <a:p>
            <a:pPr algn="just" eaLnBrk="1" hangingPunct="1">
              <a:buFontTx/>
              <a:buNone/>
            </a:pPr>
            <a:r>
              <a:rPr lang="en-US" i="1" smtClean="0">
                <a:cs typeface="Times New Roman" panose="02020603050405020304" pitchFamily="18" charset="0"/>
              </a:rPr>
              <a:t>  		n! = 1 			</a:t>
            </a:r>
            <a:r>
              <a:rPr lang="en-US" smtClean="0">
                <a:cs typeface="Times New Roman" panose="02020603050405020304" pitchFamily="18" charset="0"/>
              </a:rPr>
              <a:t>if</a:t>
            </a:r>
            <a:r>
              <a:rPr lang="en-US" i="1" smtClean="0">
                <a:cs typeface="Times New Roman" panose="02020603050405020304" pitchFamily="18" charset="0"/>
              </a:rPr>
              <a:t> n = 0</a:t>
            </a:r>
          </a:p>
          <a:p>
            <a:pPr algn="just" eaLnBrk="1" hangingPunct="1">
              <a:buFontTx/>
              <a:buNone/>
            </a:pPr>
            <a:r>
              <a:rPr lang="en-US" i="1" smtClean="0">
                <a:cs typeface="Times New Roman" panose="02020603050405020304" pitchFamily="18" charset="0"/>
              </a:rPr>
              <a:t>  		n! = n*(n-1)! 		</a:t>
            </a:r>
            <a:r>
              <a:rPr lang="en-US" smtClean="0">
                <a:cs typeface="Times New Roman" panose="02020603050405020304" pitchFamily="18" charset="0"/>
              </a:rPr>
              <a:t>if</a:t>
            </a:r>
            <a:r>
              <a:rPr lang="en-US" i="1" smtClean="0">
                <a:cs typeface="Times New Roman" panose="02020603050405020304" pitchFamily="18" charset="0"/>
              </a:rPr>
              <a:t> n &gt; 0</a:t>
            </a:r>
          </a:p>
          <a:p>
            <a:pPr algn="just" eaLnBrk="1" hangingPunct="1">
              <a:buFontTx/>
              <a:buNone/>
            </a:pPr>
            <a:endParaRPr lang="en-US" i="1" smtClean="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Recursive </a:t>
            </a:r>
            <a:r>
              <a:rPr lang="en-US" dirty="0"/>
              <a:t>Definition</a:t>
            </a:r>
          </a:p>
        </p:txBody>
      </p:sp>
    </p:spTree>
    <p:extLst>
      <p:ext uri="{BB962C8B-B14F-4D97-AF65-F5344CB8AC3E}">
        <p14:creationId xmlns:p14="http://schemas.microsoft.com/office/powerpoint/2010/main" val="131064227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40520"/>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567085"/>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15"/>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6"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847101"/>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2200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9" name="Straight Arrow Connector 48"/>
          <p:cNvCxnSpPr>
            <a:endCxn id="45"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3"/>
            <a:endCxn id="46"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7"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9"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3"/>
            <a:endCxn id="40"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3"/>
            <a:endCxn id="43"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7"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2" idx="3"/>
            <a:endCxn id="30"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9"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15193"/>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51104"/>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360781"/>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797164"/>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54999"/>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303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smtClean="0">
                <a:cs typeface="Times New Roman" panose="02020603050405020304" pitchFamily="18" charset="0"/>
              </a:rPr>
              <a:t>One or more simple cases of the problem (called the </a:t>
            </a:r>
            <a:r>
              <a:rPr lang="en-US" sz="2000" i="1" dirty="0" smtClean="0">
                <a:cs typeface="Times New Roman" panose="02020603050405020304" pitchFamily="18" charset="0"/>
              </a:rPr>
              <a:t>stopping cases or base case</a:t>
            </a:r>
            <a:r>
              <a:rPr lang="en-US" sz="2000" dirty="0" smtClean="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smtClean="0">
                <a:cs typeface="Times New Roman" panose="02020603050405020304" pitchFamily="18" charset="0"/>
              </a:rPr>
              <a:t>The other cases (general cases) of the problem can be reduced (</a:t>
            </a:r>
            <a:r>
              <a:rPr lang="en-US" sz="2000" i="1" dirty="0" smtClean="0">
                <a:cs typeface="Times New Roman" panose="02020603050405020304" pitchFamily="18" charset="0"/>
              </a:rPr>
              <a:t>using recursion</a:t>
            </a:r>
            <a:r>
              <a:rPr lang="en-US" sz="2000" dirty="0" smtClean="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smtClean="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b="1" i="1" u="sng" dirty="0" smtClean="0">
                <a:cs typeface="Times New Roman" panose="02020603050405020304" pitchFamily="18" charset="0"/>
              </a:rPr>
              <a:t>In general:</a:t>
            </a:r>
          </a:p>
          <a:p>
            <a:pPr marL="609600" indent="-609600" algn="just" eaLnBrk="1" hangingPunct="1">
              <a:lnSpc>
                <a:spcPct val="90000"/>
              </a:lnSpc>
              <a:buFontTx/>
              <a:buNone/>
            </a:pPr>
            <a:r>
              <a:rPr lang="en-US" sz="2000" dirty="0" smtClean="0">
                <a:cs typeface="Times New Roman" panose="02020603050405020304" pitchFamily="18" charset="0"/>
              </a:rPr>
              <a:t>	if </a:t>
            </a:r>
            <a:r>
              <a:rPr lang="en-US" sz="2000" i="1" dirty="0" smtClean="0">
                <a:cs typeface="Times New Roman" panose="02020603050405020304" pitchFamily="18" charset="0"/>
              </a:rPr>
              <a:t>(base case)</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solve it</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dirty="0" smtClean="0">
                <a:cs typeface="Times New Roman" panose="02020603050405020304" pitchFamily="18" charset="0"/>
              </a:rPr>
              <a:t>	else</a:t>
            </a:r>
            <a:r>
              <a:rPr lang="en-US" sz="2000" i="1" dirty="0" smtClean="0">
                <a:cs typeface="Times New Roman" panose="02020603050405020304" pitchFamily="18" charset="0"/>
              </a:rPr>
              <a:t> </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reduce the problem using recursion </a:t>
            </a:r>
            <a:r>
              <a:rPr lang="en-US" sz="2000" i="1" dirty="0" smtClean="0">
                <a:solidFill>
                  <a:srgbClr val="FF0000"/>
                </a:solidFill>
                <a:cs typeface="Times New Roman" panose="02020603050405020304" pitchFamily="18" charset="0"/>
              </a:rPr>
              <a:t>// general case</a:t>
            </a:r>
            <a:endParaRPr lang="en-US" sz="2000" dirty="0" smtClean="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95821"/>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701137"/>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17541"/>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267915"/>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34021"/>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54569"/>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009563"/>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772694"/>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04518"/>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458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a:t>
            </a:r>
            <a:r>
              <a:rPr lang="en-US" dirty="0" smtClean="0"/>
              <a:t>of 4 (Recursive)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627539"/>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96579219"/>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77953412"/>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5544219"/>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83475120"/>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17054971"/>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4258652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0693605"/>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105400"/>
          </a:xfrm>
        </p:spPr>
        <p:txBody>
          <a:bodyPr>
            <a:normAutofit fontScale="92500" lnSpcReduction="20000"/>
          </a:bodyPr>
          <a:lstStyle/>
          <a:p>
            <a:pPr>
              <a:spcBef>
                <a:spcPts val="0"/>
              </a:spcBef>
              <a:buNone/>
            </a:pPr>
            <a:r>
              <a:rPr lang="en-US" sz="2400" b="1" dirty="0" smtClean="0">
                <a:latin typeface="Courier New" panose="02070309020205020404" pitchFamily="49" charset="0"/>
                <a:cs typeface="Times New Roman" panose="02020603050405020304" pitchFamily="18" charset="0"/>
              </a:rPr>
              <a:t>Output:</a:t>
            </a:r>
            <a:endParaRPr lang="en-US" b="1" dirty="0" smtClean="0">
              <a:latin typeface="Courier New" panose="02070309020205020404" pitchFamily="49" charset="0"/>
              <a:cs typeface="Times New Roman" panose="02020603050405020304" pitchFamily="18" charset="0"/>
            </a:endParaRPr>
          </a:p>
          <a:p>
            <a:pPr>
              <a:spcBef>
                <a:spcPts val="0"/>
              </a:spcBef>
              <a:buNone/>
            </a:pPr>
            <a:r>
              <a:rPr lang="en-US" dirty="0" smtClean="0">
                <a:latin typeface="Courier New" panose="02070309020205020404" pitchFamily="49" charset="0"/>
                <a:cs typeface="Times New Roman" panose="02020603050405020304" pitchFamily="18" charset="0"/>
              </a:rPr>
              <a:t>Move </a:t>
            </a:r>
            <a:r>
              <a:rPr lang="en-US" dirty="0">
                <a:latin typeface="Courier New" panose="02070309020205020404" pitchFamily="49" charset="0"/>
                <a:cs typeface="Times New Roman" panose="02020603050405020304" pitchFamily="18" charset="0"/>
              </a:rPr>
              <a:t>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4243019462"/>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474594"/>
          </a:xfrm>
        </p:spPr>
        <p:txBody>
          <a:bodyPr>
            <a:normAutofit fontScale="92500" lnSpcReduction="20000"/>
          </a:bodyPr>
          <a:lstStyle/>
          <a:p>
            <a:pPr>
              <a:spcBef>
                <a:spcPts val="0"/>
              </a:spcBef>
              <a:buNone/>
            </a:pPr>
            <a:r>
              <a:rPr lang="en-US" sz="2000" dirty="0" smtClean="0">
                <a:latin typeface="Courier New" panose="02070309020205020404" pitchFamily="49" charset="0"/>
                <a:cs typeface="Times New Roman" panose="02020603050405020304" pitchFamily="18" charset="0"/>
              </a:rPr>
              <a:t>Modify the Hanoi function so that it produces the following output</a:t>
            </a:r>
          </a:p>
          <a:p>
            <a:pPr>
              <a:spcBef>
                <a:spcPts val="0"/>
              </a:spcBef>
              <a:buNone/>
            </a:pPr>
            <a:endParaRPr lang="en-US" sz="2000" dirty="0" smtClean="0">
              <a:latin typeface="Courier New" panose="02070309020205020404" pitchFamily="49" charset="0"/>
              <a:cs typeface="Times New Roman" panose="02020603050405020304" pitchFamily="18" charset="0"/>
            </a:endParaRP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3 from peg A to peg B</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2 from peg C to peg B</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4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2 from peg B to peg A</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3 from peg B to peg C</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smtClean="0"/>
              <a:t>Home-work</a:t>
            </a:r>
            <a:endParaRPr lang="en-US" dirty="0"/>
          </a:p>
        </p:txBody>
      </p:sp>
    </p:spTree>
    <p:extLst>
      <p:ext uri="{BB962C8B-B14F-4D97-AF65-F5344CB8AC3E}">
        <p14:creationId xmlns:p14="http://schemas.microsoft.com/office/powerpoint/2010/main" val="34507417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0!</a:t>
            </a:r>
          </a:p>
          <a:p>
            <a:r>
              <a:rPr lang="en-US" dirty="0" smtClean="0">
                <a:solidFill>
                  <a:schemeClr val="tx1"/>
                </a:solidFill>
                <a:latin typeface="Lucida Handwriting" panose="03010101010101010101" pitchFamily="66" charset="0"/>
                <a:cs typeface="Courier New" panose="02070309020205020404" pitchFamily="49" charset="0"/>
              </a:rPr>
              <a:t>0!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1169009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a:t>
            </a:r>
          </a:p>
          <a:p>
            <a:r>
              <a:rPr lang="en-US" dirty="0" smtClean="0">
                <a:solidFill>
                  <a:schemeClr val="tx1"/>
                </a:solidFill>
                <a:latin typeface="Lucida Handwriting" panose="03010101010101010101" pitchFamily="66" charset="0"/>
                <a:cs typeface="Courier New" panose="02070309020205020404" pitchFamily="49" charset="0"/>
              </a:rPr>
              <a:t>1!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937252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42644314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smtClean="0">
                <a:solidFill>
                  <a:schemeClr val="tx1"/>
                </a:solidFill>
                <a:latin typeface="Lucida Handwriting" panose="03010101010101010101" pitchFamily="66" charset="0"/>
                <a:cs typeface="Courier New" panose="02070309020205020404" pitchFamily="49" charset="0"/>
              </a:rPr>
              <a:t>3! = 6</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3509365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smtClean="0"/>
              <a:t>A Look Back at Functions</a:t>
            </a:r>
            <a:endParaRPr lang="en-US" dirty="0"/>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6</a:t>
            </a:r>
          </a:p>
          <a:p>
            <a:r>
              <a:rPr lang="en-US" dirty="0" smtClean="0">
                <a:solidFill>
                  <a:schemeClr val="tx1"/>
                </a:solidFill>
                <a:latin typeface="Lucida Handwriting" panose="03010101010101010101" pitchFamily="66" charset="0"/>
                <a:cs typeface="Courier New" panose="02070309020205020404" pitchFamily="49" charset="0"/>
              </a:rPr>
              <a:t>4! = 24</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5890032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a:t>
            </a:r>
            <a:r>
              <a:rPr lang="en-US" dirty="0" smtClean="0"/>
              <a:t>Function</a:t>
            </a:r>
            <a:endParaRPr lang="en-US" dirty="0"/>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smtClean="0">
                <a:latin typeface="Courier New" panose="02070309020205020404" pitchFamily="49" charset="0"/>
                <a:cs typeface="Courier New" panose="02070309020205020404" pitchFamily="49" charset="0"/>
              </a:rPr>
              <a:t>Precondition</a:t>
            </a:r>
            <a:r>
              <a:rPr lang="en-US" sz="1800" dirty="0" smtClean="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err="1" smtClean="0">
                <a:latin typeface="Courier New" panose="02070309020205020404" pitchFamily="49" charset="0"/>
                <a:cs typeface="Courier New" panose="02070309020205020404" pitchFamily="49" charset="0"/>
              </a:rPr>
              <a:t>Postcondition</a:t>
            </a:r>
            <a:r>
              <a:rPr lang="en-US" sz="1800" dirty="0" smtClean="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Factorial(</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if (n ==0)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else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(n * Factorial(n-1));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Tracing Factorial(4)</a:t>
            </a:r>
            <a:endParaRPr lang="en-US" dirty="0"/>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1485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82509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41218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0801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8561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endParaRPr lang="en-US" sz="2000" dirty="0">
              <a:latin typeface="Courier New" panose="02070309020205020404" pitchFamily="49" charset="0"/>
              <a:cs typeface="Courier New" panose="02070309020205020404" pitchFamily="49" charset="0"/>
            </a:endParaRP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40569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71937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a:t>
            </a:r>
            <a:endParaRPr lang="en-US" sz="2000" dirty="0">
              <a:latin typeface="Courier New" panose="02070309020205020404" pitchFamily="49" charset="0"/>
              <a:cs typeface="Courier New" panose="02070309020205020404" pitchFamily="49" charset="0"/>
            </a:endParaRP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endParaRPr lang="en-US" sz="2000" dirty="0">
              <a:latin typeface="Courier New" panose="02070309020205020404" pitchFamily="49" charset="0"/>
              <a:cs typeface="Courier New" panose="02070309020205020404" pitchFamily="49" charset="0"/>
            </a:endParaRP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24</a:t>
            </a:r>
            <a:endParaRPr lang="en-US" sz="2000" dirty="0">
              <a:latin typeface="Courier New" panose="02070309020205020404" pitchFamily="49" charset="0"/>
              <a:cs typeface="Courier New" panose="02070309020205020404" pitchFamily="49" charset="0"/>
            </a:endParaRPr>
          </a:p>
        </p:txBody>
      </p:sp>
      <p:grpSp>
        <p:nvGrpSpPr>
          <p:cNvPr id="99" name="Group 11"/>
          <p:cNvGrpSpPr>
            <a:grpSpLocks noChangeAspect="1"/>
          </p:cNvGrpSpPr>
          <p:nvPr/>
        </p:nvGrpSpPr>
        <p:grpSpPr bwMode="auto">
          <a:xfrm>
            <a:off x="4571999" y="3325992"/>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smtClean="0">
                <a:cs typeface="Times New Roman" panose="02020603050405020304" pitchFamily="18" charset="0"/>
              </a:rPr>
              <a:t>A </a:t>
            </a:r>
            <a:r>
              <a:rPr lang="en-US" sz="2800" b="1" dirty="0" smtClean="0">
                <a:cs typeface="Times New Roman" panose="02020603050405020304" pitchFamily="18" charset="0"/>
              </a:rPr>
              <a:t>stack</a:t>
            </a:r>
            <a:r>
              <a:rPr lang="en-US" sz="2800" dirty="0" smtClean="0">
                <a:cs typeface="Times New Roman" panose="02020603050405020304" pitchFamily="18" charset="0"/>
              </a:rPr>
              <a:t> is used to keep track of function calls.</a:t>
            </a:r>
          </a:p>
          <a:p>
            <a:pPr algn="just" eaLnBrk="1" hangingPunct="1"/>
            <a:r>
              <a:rPr lang="en-US" sz="2800" dirty="0" smtClean="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a:t>
            </a:r>
            <a:r>
              <a:rPr lang="en-US" dirty="0" smtClean="0">
                <a:cs typeface="Times New Roman" panose="02020603050405020304" pitchFamily="18" charset="0"/>
              </a:rPr>
              <a:t>Couple </a:t>
            </a:r>
            <a:r>
              <a:rPr lang="en-US" dirty="0">
                <a:cs typeface="Times New Roman" panose="02020603050405020304" pitchFamily="18" charset="0"/>
              </a:rPr>
              <a:t>of </a:t>
            </a:r>
            <a:r>
              <a:rPr lang="en-US" dirty="0" smtClean="0">
                <a:cs typeface="Times New Roman" panose="02020603050405020304" pitchFamily="18" charset="0"/>
              </a:rPr>
              <a:t>Things You Should Know</a:t>
            </a:r>
            <a:endParaRPr lang="en-US" dirty="0"/>
          </a:p>
        </p:txBody>
      </p:sp>
    </p:spTree>
    <p:extLst>
      <p:ext uri="{BB962C8B-B14F-4D97-AF65-F5344CB8AC3E}">
        <p14:creationId xmlns:p14="http://schemas.microsoft.com/office/powerpoint/2010/main" val="8129313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4808113"/>
          </a:xfrm>
        </p:spPr>
        <p:txBody>
          <a:bodyPr>
            <a:noAutofit/>
          </a:bodyPr>
          <a:lstStyle/>
          <a:p>
            <a:r>
              <a:rPr lang="en-US" sz="2400" dirty="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p>
          <a:p>
            <a:r>
              <a:rPr lang="en-US" sz="2400" dirty="0"/>
              <a:t>When programming recursively, you need to make sure that the algorithm is moving toward the base case.  Each successive call of the algorithm must be solving 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a:t>
            </a:r>
            <a:r>
              <a:rPr lang="en-US" dirty="0" smtClean="0"/>
              <a:t>Recursion</a:t>
            </a:r>
            <a:endParaRPr lang="en-US" dirty="0"/>
          </a:p>
        </p:txBody>
      </p:sp>
    </p:spTree>
    <p:extLst>
      <p:ext uri="{BB962C8B-B14F-4D97-AF65-F5344CB8AC3E}">
        <p14:creationId xmlns:p14="http://schemas.microsoft.com/office/powerpoint/2010/main" val="291566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Fibonacci’s Problem</a:t>
            </a:r>
            <a:endParaRPr lang="en-US" dirty="0"/>
          </a:p>
        </p:txBody>
      </p:sp>
      <p:sp>
        <p:nvSpPr>
          <p:cNvPr id="3" name="Content Placeholder 2"/>
          <p:cNvSpPr>
            <a:spLocks noGrp="1"/>
          </p:cNvSpPr>
          <p:nvPr>
            <p:ph idx="1"/>
          </p:nvPr>
        </p:nvSpPr>
        <p:spPr/>
        <p:txBody>
          <a:bodyPr/>
          <a:lstStyle/>
          <a:p>
            <a:endParaRPr lang="en-US" dirty="0"/>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smtClean="0">
                <a:solidFill>
                  <a:srgbClr val="000000"/>
                </a:solidFill>
              </a:rPr>
              <a:t>“Fibonacci” </a:t>
            </a:r>
            <a:br>
              <a:rPr lang="en-US" sz="2800" dirty="0" smtClean="0">
                <a:solidFill>
                  <a:srgbClr val="000000"/>
                </a:solidFill>
              </a:rPr>
            </a:br>
            <a:r>
              <a:rPr lang="en-US" sz="2800" dirty="0" smtClean="0">
                <a:solidFill>
                  <a:srgbClr val="000000"/>
                </a:solidFill>
              </a:rPr>
              <a:t>(</a:t>
            </a:r>
            <a:r>
              <a:rPr lang="en-US" sz="2000" dirty="0" smtClean="0">
                <a:solidFill>
                  <a:srgbClr val="000000"/>
                </a:solidFill>
              </a:rPr>
              <a:t>Leonardo de Pisa)</a:t>
            </a:r>
            <a:br>
              <a:rPr lang="en-US" sz="2000" dirty="0" smtClean="0">
                <a:solidFill>
                  <a:srgbClr val="000000"/>
                </a:solidFill>
              </a:rPr>
            </a:br>
            <a:r>
              <a:rPr lang="en-US" sz="1800" dirty="0" smtClean="0">
                <a:solidFill>
                  <a:srgbClr val="000000"/>
                </a:solidFill>
              </a:rPr>
              <a:t>1170-1240</a:t>
            </a:r>
            <a:r>
              <a:rPr lang="en-US" sz="1800" dirty="0" smtClean="0"/>
              <a:t> </a:t>
            </a:r>
            <a:endParaRPr lang="en-US" sz="1800" dirty="0"/>
          </a:p>
        </p:txBody>
      </p:sp>
      <p:pic>
        <p:nvPicPr>
          <p:cNvPr id="2050" name="Picture 2" descr="http://www.mathsisfun.com/numbers/images/fibonacci-spir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a:t>
            </a:r>
            <a:r>
              <a:rPr lang="en-US" dirty="0" smtClean="0"/>
              <a:t>Numbers</a:t>
            </a:r>
            <a:endParaRPr lang="en-US" dirty="0"/>
          </a:p>
        </p:txBody>
      </p:sp>
      <p:sp>
        <p:nvSpPr>
          <p:cNvPr id="3" name="Content Placeholder 2"/>
          <p:cNvSpPr>
            <a:spLocks noGrp="1"/>
          </p:cNvSpPr>
          <p:nvPr>
            <p:ph idx="1"/>
          </p:nvPr>
        </p:nvSpPr>
        <p:spPr>
          <a:xfrm>
            <a:off x="822324" y="1846263"/>
            <a:ext cx="7864475" cy="4022725"/>
          </a:xfrm>
        </p:spPr>
        <p:txBody>
          <a:bodyPr/>
          <a:lstStyle/>
          <a:p>
            <a:pPr marL="0" indent="0">
              <a:buNone/>
            </a:pPr>
            <a:r>
              <a:rPr lang="en-US" sz="2800" b="1" dirty="0" smtClean="0">
                <a:latin typeface="Courier New" panose="02070309020205020404" pitchFamily="49" charset="0"/>
              </a:rPr>
              <a:t>0</a:t>
            </a:r>
            <a:r>
              <a:rPr lang="en-US" sz="2800" b="1" dirty="0">
                <a:latin typeface="Courier New" panose="02070309020205020404" pitchFamily="49" charset="0"/>
              </a:rPr>
              <a:t>,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Tree>
    <p:extLst>
      <p:ext uri="{BB962C8B-B14F-4D97-AF65-F5344CB8AC3E}">
        <p14:creationId xmlns:p14="http://schemas.microsoft.com/office/powerpoint/2010/main" val="88068748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79223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smtClean="0"/>
              <a:t>Base case</a:t>
            </a:r>
            <a:endParaRPr lang="en-US" dirty="0"/>
          </a:p>
        </p:txBody>
      </p:sp>
    </p:spTree>
    <p:extLst>
      <p:ext uri="{BB962C8B-B14F-4D97-AF65-F5344CB8AC3E}">
        <p14:creationId xmlns:p14="http://schemas.microsoft.com/office/powerpoint/2010/main" val="24851220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503661" y="3407019"/>
            <a:ext cx="1259339" cy="646331"/>
          </a:xfrm>
          <a:prstGeom prst="rect">
            <a:avLst/>
          </a:prstGeom>
          <a:noFill/>
        </p:spPr>
        <p:txBody>
          <a:bodyPr wrap="square" rtlCol="0">
            <a:spAutoFit/>
          </a:bodyPr>
          <a:lstStyle/>
          <a:p>
            <a:r>
              <a:rPr lang="en-US" dirty="0" smtClean="0"/>
              <a:t>General</a:t>
            </a:r>
          </a:p>
          <a:p>
            <a:r>
              <a:rPr lang="en-US" dirty="0" smtClean="0"/>
              <a:t> case</a:t>
            </a:r>
            <a:endParaRPr lang="en-US" dirty="0"/>
          </a:p>
        </p:txBody>
      </p:sp>
    </p:spTree>
    <p:extLst>
      <p:ext uri="{BB962C8B-B14F-4D97-AF65-F5344CB8AC3E}">
        <p14:creationId xmlns:p14="http://schemas.microsoft.com/office/powerpoint/2010/main" val="19646726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591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F(5)</a:t>
            </a:r>
            <a:endParaRPr lang="en-US" sz="2000" dirty="0"/>
          </a:p>
          <a:p>
            <a:pPr algn="l" eaLnBrk="1" hangingPunct="1"/>
            <a:r>
              <a:rPr lang="en-US" sz="2000" dirty="0"/>
              <a:t>Return </a:t>
            </a:r>
            <a:r>
              <a:rPr lang="en-US" sz="2000" dirty="0" smtClean="0"/>
              <a:t>F(4)+F(3)</a:t>
            </a:r>
            <a:endParaRPr lang="en-US" sz="2000" dirty="0"/>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F(4)</a:t>
              </a:r>
              <a:endParaRPr lang="en-US" sz="2000" dirty="0"/>
            </a:p>
            <a:p>
              <a:pPr algn="l" eaLnBrk="1" hangingPunct="1"/>
              <a:r>
                <a:rPr lang="en-US" sz="2000" dirty="0"/>
                <a:t>Return </a:t>
              </a:r>
              <a:r>
                <a:rPr lang="en-US" sz="2000" dirty="0" smtClean="0"/>
                <a:t>F(3)+F(2)</a:t>
              </a:r>
              <a:endParaRPr lang="en-US" sz="2000" dirty="0"/>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71" name="Rectangle 53"/>
          <p:cNvSpPr>
            <a:spLocks noChangeArrowheads="1"/>
          </p:cNvSpPr>
          <p:nvPr/>
        </p:nvSpPr>
        <p:spPr bwMode="auto">
          <a:xfrm>
            <a:off x="5689242" y="16764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85" name="Rectangle 40"/>
          <p:cNvSpPr>
            <a:spLocks noChangeArrowheads="1"/>
          </p:cNvSpPr>
          <p:nvPr/>
        </p:nvSpPr>
        <p:spPr bwMode="auto">
          <a:xfrm>
            <a:off x="1689279" y="44196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87" name="Rectangle 52"/>
          <p:cNvSpPr>
            <a:spLocks noChangeArrowheads="1"/>
          </p:cNvSpPr>
          <p:nvPr/>
        </p:nvSpPr>
        <p:spPr bwMode="auto">
          <a:xfrm>
            <a:off x="1676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88" name="Rectangle 56"/>
          <p:cNvSpPr>
            <a:spLocks noChangeArrowheads="1"/>
          </p:cNvSpPr>
          <p:nvPr/>
        </p:nvSpPr>
        <p:spPr bwMode="auto">
          <a:xfrm>
            <a:off x="2260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1" name="Rectangle 50"/>
          <p:cNvSpPr>
            <a:spLocks noChangeArrowheads="1"/>
          </p:cNvSpPr>
          <p:nvPr/>
        </p:nvSpPr>
        <p:spPr bwMode="auto">
          <a:xfrm>
            <a:off x="6261279" y="35052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3" name="Rectangle 58"/>
          <p:cNvSpPr>
            <a:spLocks noChangeArrowheads="1"/>
          </p:cNvSpPr>
          <p:nvPr/>
        </p:nvSpPr>
        <p:spPr bwMode="auto">
          <a:xfrm>
            <a:off x="73152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4" name="Rectangle 49"/>
          <p:cNvSpPr>
            <a:spLocks noChangeArrowheads="1"/>
          </p:cNvSpPr>
          <p:nvPr/>
        </p:nvSpPr>
        <p:spPr bwMode="auto">
          <a:xfrm>
            <a:off x="7899042"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96" name="Rectangle 48"/>
          <p:cNvSpPr>
            <a:spLocks noChangeArrowheads="1"/>
          </p:cNvSpPr>
          <p:nvPr/>
        </p:nvSpPr>
        <p:spPr bwMode="auto">
          <a:xfrm>
            <a:off x="3492321"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7" name="Rectangle 54"/>
          <p:cNvSpPr>
            <a:spLocks noChangeArrowheads="1"/>
          </p:cNvSpPr>
          <p:nvPr/>
        </p:nvSpPr>
        <p:spPr bwMode="auto">
          <a:xfrm>
            <a:off x="5105400" y="16764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3</a:t>
            </a:r>
            <a:endParaRPr lang="en-US" sz="2000" dirty="0"/>
          </a:p>
        </p:txBody>
      </p:sp>
      <p:sp>
        <p:nvSpPr>
          <p:cNvPr id="17" name="Title 16"/>
          <p:cNvSpPr>
            <a:spLocks noGrp="1"/>
          </p:cNvSpPr>
          <p:nvPr>
            <p:ph type="title"/>
          </p:nvPr>
        </p:nvSpPr>
        <p:spPr/>
        <p:txBody>
          <a:bodyPr>
            <a:normAutofit fontScale="90000"/>
          </a:bodyPr>
          <a:lstStyle/>
          <a:p>
            <a:r>
              <a:rPr lang="en-US" dirty="0"/>
              <a:t>Tracing Fibonacci(5)</a:t>
            </a:r>
          </a:p>
        </p:txBody>
      </p:sp>
      <p:grpSp>
        <p:nvGrpSpPr>
          <p:cNvPr id="21" name="Group 20"/>
          <p:cNvGrpSpPr/>
          <p:nvPr/>
        </p:nvGrpSpPr>
        <p:grpSpPr>
          <a:xfrm>
            <a:off x="2895600" y="1524000"/>
            <a:ext cx="1371600" cy="381000"/>
            <a:chOff x="2895600" y="1524000"/>
            <a:chExt cx="1371600" cy="381000"/>
          </a:xfrm>
        </p:grpSpPr>
        <p:sp>
          <p:nvSpPr>
            <p:cNvPr id="42044" name="Rectangle 60"/>
            <p:cNvSpPr>
              <a:spLocks noChangeArrowheads="1"/>
            </p:cNvSpPr>
            <p:nvPr/>
          </p:nvSpPr>
          <p:spPr bwMode="auto">
            <a:xfrm>
              <a:off x="2895600" y="1524000"/>
              <a:ext cx="533400" cy="381000"/>
            </a:xfrm>
            <a:prstGeom prst="rect">
              <a:avLst/>
            </a:prstGeom>
            <a:no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r" eaLnBrk="1" hangingPunct="1"/>
              <a:r>
                <a:rPr lang="en-US" b="1" dirty="0" smtClean="0"/>
                <a:t>5</a:t>
              </a:r>
              <a:endParaRPr lang="en-US" b="1" dirty="0"/>
            </a:p>
          </p:txBody>
        </p:sp>
        <p:cxnSp>
          <p:nvCxnSpPr>
            <p:cNvPr id="18" name="Straight Arrow Connector 17"/>
            <p:cNvCxnSpPr>
              <a:stCxn id="21509" idx="1"/>
              <a:endCxn id="42044" idx="3"/>
            </p:cNvCxnSpPr>
            <p:nvPr/>
          </p:nvCxnSpPr>
          <p:spPr>
            <a:xfrm flipH="1">
              <a:off x="3429000" y="17145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0706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arn(inVertic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barn(inVertical)">
                                      <p:cBhvr>
                                        <p:cTn id="42" dur="500"/>
                                        <p:tgtEl>
                                          <p:spTgt spid="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arn(inVertic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arn(inVertical)">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barn(inVertic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barn(inVertical)">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barn(inVertical)">
                                      <p:cBhvr>
                                        <p:cTn id="87" dur="500"/>
                                        <p:tgtEl>
                                          <p:spTgt spid="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up)">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down)">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up)">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barn(inVertical)">
                                      <p:cBhvr>
                                        <p:cTn id="122" dur="500"/>
                                        <p:tgtEl>
                                          <p:spTgt spid="92"/>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arn(inVertic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up)">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barn(inVertical)">
                                      <p:cBhvr>
                                        <p:cTn id="137" dur="500"/>
                                        <p:tgtEl>
                                          <p:spTgt spid="9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barn(inVertical)">
                                      <p:cBhvr>
                                        <p:cTn id="142" dur="500"/>
                                        <p:tgtEl>
                                          <p:spTgt spid="7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5" grpId="0" animBg="1"/>
      <p:bldP spid="86" grpId="0" animBg="1"/>
      <p:bldP spid="87" grpId="0" animBg="1"/>
      <p:bldP spid="88" grpId="0" animBg="1"/>
      <p:bldP spid="89" grpId="0" animBg="1"/>
      <p:bldP spid="90" grpId="0" animBg="1"/>
      <p:bldP spid="91" grpId="0" animBg="1" autoUpdateAnimBg="0"/>
      <p:bldP spid="92" grpId="0" animBg="1"/>
      <p:bldP spid="93" grpId="0" animBg="1"/>
      <p:bldP spid="94" grpId="0" animBg="1"/>
      <p:bldP spid="95" grpId="0" animBg="1"/>
      <p:bldP spid="96" grpId="0" animBg="1"/>
      <p:bldP spid="9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799" y="1752600"/>
            <a:ext cx="8193157" cy="4800600"/>
          </a:xfrm>
        </p:spPr>
        <p:txBody>
          <a:bodyPr>
            <a:normAutofit/>
          </a:bodyPr>
          <a:lstStyle/>
          <a:p>
            <a:pPr>
              <a:lnSpc>
                <a:spcPct val="90000"/>
              </a:lnSpc>
            </a:pPr>
            <a:r>
              <a:rPr lang="en-US" sz="2400" dirty="0">
                <a:ea typeface="MS Mincho" panose="02020609040205080304" pitchFamily="49" charset="-128"/>
              </a:rPr>
              <a:t>Given </a:t>
            </a:r>
            <a:r>
              <a:rPr lang="en-US" sz="2400" i="1" dirty="0">
                <a:ea typeface="MS Mincho" panose="02020609040205080304" pitchFamily="49" charset="-128"/>
              </a:rPr>
              <a:t>n</a:t>
            </a:r>
            <a:r>
              <a:rPr lang="en-US" sz="2400" dirty="0">
                <a:ea typeface="MS Mincho" panose="02020609040205080304" pitchFamily="49" charset="-128"/>
              </a:rPr>
              <a:t> things, how many different sets of size </a:t>
            </a:r>
            <a:r>
              <a:rPr lang="en-US" sz="2400" i="1" dirty="0" smtClean="0">
                <a:ea typeface="MS Mincho" panose="02020609040205080304" pitchFamily="49" charset="-128"/>
              </a:rPr>
              <a:t>r</a:t>
            </a:r>
            <a:r>
              <a:rPr lang="en-US" sz="2400" dirty="0" smtClean="0">
                <a:ea typeface="MS Mincho" panose="02020609040205080304" pitchFamily="49" charset="-128"/>
              </a:rPr>
              <a:t> </a:t>
            </a:r>
            <a:r>
              <a:rPr lang="en-US" sz="2400" dirty="0">
                <a:ea typeface="MS Mincho" panose="02020609040205080304" pitchFamily="49" charset="-128"/>
              </a:rPr>
              <a:t>can be chosen?</a:t>
            </a:r>
          </a:p>
          <a:p>
            <a:pPr>
              <a:lnSpc>
                <a:spcPct val="90000"/>
              </a:lnSpc>
            </a:pPr>
            <a:endParaRPr lang="en-US"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p>
          <a:p>
            <a:pPr>
              <a:lnSpc>
                <a:spcPct val="25000"/>
              </a:lnSpc>
              <a:buFontTx/>
              <a:buNone/>
            </a:pPr>
            <a:r>
              <a:rPr lang="en-US" sz="2400"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2816712201"/>
              </p:ext>
            </p:extLst>
          </p:nvPr>
        </p:nvGraphicFramePr>
        <p:xfrm>
          <a:off x="995363" y="2759075"/>
          <a:ext cx="4781550" cy="1339850"/>
        </p:xfrm>
        <a:graphic>
          <a:graphicData uri="http://schemas.openxmlformats.org/presentationml/2006/ole">
            <mc:AlternateContent xmlns:mc="http://schemas.openxmlformats.org/markup-compatibility/2006">
              <mc:Choice xmlns:v="urn:schemas-microsoft-com:vml" Requires="v">
                <p:oleObj spid="_x0000_s1035" name="Equation" r:id="rId3" imgW="2450880" imgH="685800" progId="Equation.3">
                  <p:embed/>
                </p:oleObj>
              </mc:Choice>
              <mc:Fallback>
                <p:oleObj name="Equation" r:id="rId3" imgW="2450880" imgH="685800" progId="Equation.3">
                  <p:embed/>
                  <p:pic>
                    <p:nvPicPr>
                      <p:cNvPr id="0" name=""/>
                      <p:cNvPicPr/>
                      <p:nvPr/>
                    </p:nvPicPr>
                    <p:blipFill>
                      <a:blip r:embed="rId4"/>
                      <a:stretch>
                        <a:fillRect/>
                      </a:stretch>
                    </p:blipFill>
                    <p:spPr>
                      <a:xfrm>
                        <a:off x="995363" y="2759075"/>
                        <a:ext cx="4781550" cy="13398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a:ea typeface="MS Mincho" panose="02020609040205080304" pitchFamily="49" charset="-128"/>
              </a:rPr>
              <a:t>Another </a:t>
            </a:r>
            <a:r>
              <a:rPr lang="en-US" dirty="0" smtClean="0">
                <a:ea typeface="MS Mincho" panose="02020609040205080304" pitchFamily="49" charset="-128"/>
              </a:rPr>
              <a:t>Example</a:t>
            </a:r>
            <a:r>
              <a:rPr lang="en-US" dirty="0">
                <a:ea typeface="MS Mincho" panose="02020609040205080304" pitchFamily="49" charset="-128"/>
              </a:rPr>
              <a:t>: </a:t>
            </a:r>
            <a:br>
              <a:rPr lang="en-US" dirty="0">
                <a:ea typeface="MS Mincho" panose="02020609040205080304" pitchFamily="49" charset="-128"/>
              </a:rPr>
            </a:br>
            <a:r>
              <a:rPr lang="en-US" i="1" dirty="0">
                <a:solidFill>
                  <a:srgbClr val="FF9933"/>
                </a:solidFill>
                <a:ea typeface="MS Mincho" panose="02020609040205080304" pitchFamily="49" charset="-128"/>
              </a:rPr>
              <a:t>n</a:t>
            </a:r>
            <a:r>
              <a:rPr lang="en-US" dirty="0">
                <a:solidFill>
                  <a:srgbClr val="FF9933"/>
                </a:solidFill>
                <a:ea typeface="MS Mincho" panose="02020609040205080304" pitchFamily="49" charset="-128"/>
              </a:rPr>
              <a:t> choose </a:t>
            </a:r>
            <a:r>
              <a:rPr lang="en-US" i="1" dirty="0">
                <a:solidFill>
                  <a:srgbClr val="FF9933"/>
                </a:solidFill>
                <a:ea typeface="MS Mincho" panose="02020609040205080304" pitchFamily="49" charset="-128"/>
              </a:rPr>
              <a:t>r</a:t>
            </a:r>
            <a:r>
              <a:rPr lang="en-US" dirty="0">
                <a:solidFill>
                  <a:srgbClr val="FF9933"/>
                </a:solidFill>
                <a:ea typeface="MS Mincho" panose="02020609040205080304" pitchFamily="49" charset="-128"/>
              </a:rPr>
              <a:t> (combinations</a:t>
            </a:r>
            <a:r>
              <a:rPr lang="en-US" dirty="0" smtClean="0">
                <a:solidFill>
                  <a:srgbClr val="FF9933"/>
                </a:solidFill>
                <a:ea typeface="MS Mincho" panose="02020609040205080304" pitchFamily="49" charset="-128"/>
              </a:rPr>
              <a:t>)</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22" y="3739487"/>
            <a:ext cx="4073177" cy="2934196"/>
          </a:xfrm>
          <a:prstGeom prst="rect">
            <a:avLst/>
          </a:prstGeom>
        </p:spPr>
      </p:pic>
    </p:spTree>
    <p:extLst>
      <p:ext uri="{BB962C8B-B14F-4D97-AF65-F5344CB8AC3E}">
        <p14:creationId xmlns:p14="http://schemas.microsoft.com/office/powerpoint/2010/main" val="355346001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(Combinations)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with base cases:</a:t>
            </a:r>
          </a:p>
        </p:txBody>
      </p:sp>
      <p:graphicFrame>
        <p:nvGraphicFramePr>
          <p:cNvPr id="4" name="Object 3"/>
          <p:cNvGraphicFramePr>
            <a:graphicFrameLocks noChangeAspect="1"/>
          </p:cNvGraphicFramePr>
          <p:nvPr>
            <p:extLst>
              <p:ext uri="{D42A27DB-BD31-4B8C-83A1-F6EECF244321}">
                <p14:modId xmlns:p14="http://schemas.microsoft.com/office/powerpoint/2010/main" val="1234149257"/>
              </p:ext>
            </p:extLst>
          </p:nvPr>
        </p:nvGraphicFramePr>
        <p:xfrm>
          <a:off x="1686639" y="1501254"/>
          <a:ext cx="6651006" cy="1173707"/>
        </p:xfrm>
        <a:graphic>
          <a:graphicData uri="http://schemas.openxmlformats.org/presentationml/2006/ole">
            <mc:AlternateContent xmlns:mc="http://schemas.openxmlformats.org/markup-compatibility/2006">
              <mc:Choice xmlns:v="urn:schemas-microsoft-com:vml" Requires="v">
                <p:oleObj spid="_x0000_s2063" name="Equation" r:id="rId3" imgW="2590560" imgH="457200" progId="Equation.3">
                  <p:embed/>
                </p:oleObj>
              </mc:Choice>
              <mc:Fallback>
                <p:oleObj name="Equation" r:id="rId3" imgW="2590560" imgH="457200" progId="Equation.3">
                  <p:embed/>
                  <p:pic>
                    <p:nvPicPr>
                      <p:cNvPr id="0" name=""/>
                      <p:cNvPicPr/>
                      <p:nvPr/>
                    </p:nvPicPr>
                    <p:blipFill>
                      <a:blip r:embed="rId4"/>
                      <a:stretch>
                        <a:fillRect/>
                      </a:stretch>
                    </p:blipFill>
                    <p:spPr>
                      <a:xfrm>
                        <a:off x="1686639" y="1501254"/>
                        <a:ext cx="6651006" cy="117370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34870081"/>
              </p:ext>
            </p:extLst>
          </p:nvPr>
        </p:nvGraphicFramePr>
        <p:xfrm>
          <a:off x="1686639" y="3749672"/>
          <a:ext cx="4236490" cy="1466076"/>
        </p:xfrm>
        <a:graphic>
          <a:graphicData uri="http://schemas.openxmlformats.org/presentationml/2006/ole">
            <mc:AlternateContent xmlns:mc="http://schemas.openxmlformats.org/markup-compatibility/2006">
              <mc:Choice xmlns:v="urn:schemas-microsoft-com:vml" Requires="v">
                <p:oleObj spid="_x0000_s2064" name="Equation" r:id="rId5" imgW="1320480" imgH="457200" progId="Equation.3">
                  <p:embed/>
                </p:oleObj>
              </mc:Choice>
              <mc:Fallback>
                <p:oleObj name="Equation" r:id="rId5" imgW="1320480" imgH="457200" progId="Equation.3">
                  <p:embed/>
                  <p:pic>
                    <p:nvPicPr>
                      <p:cNvPr id="0" name=""/>
                      <p:cNvPicPr/>
                      <p:nvPr/>
                    </p:nvPicPr>
                    <p:blipFill>
                      <a:blip r:embed="rId6"/>
                      <a:stretch>
                        <a:fillRect/>
                      </a:stretch>
                    </p:blipFill>
                    <p:spPr>
                      <a:xfrm>
                        <a:off x="1686639" y="3749672"/>
                        <a:ext cx="4236490" cy="1466076"/>
                      </a:xfrm>
                      <a:prstGeom prst="rect">
                        <a:avLst/>
                      </a:prstGeom>
                    </p:spPr>
                  </p:pic>
                </p:oleObj>
              </mc:Fallback>
            </mc:AlternateContent>
          </a:graphicData>
        </a:graphic>
      </p:graphicFrame>
    </p:spTree>
    <p:extLst>
      <p:ext uri="{BB962C8B-B14F-4D97-AF65-F5344CB8AC3E}">
        <p14:creationId xmlns:p14="http://schemas.microsoft.com/office/powerpoint/2010/main" val="37592158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981200"/>
            <a:ext cx="8077200" cy="4114800"/>
          </a:xfrm>
        </p:spPr>
        <p:txBody>
          <a:bodyPr>
            <a:normAutofit/>
          </a:bodyPr>
          <a:lstStyle/>
          <a:p>
            <a:pPr>
              <a:spcBef>
                <a:spcPts val="0"/>
              </a:spcBef>
              <a:buFontTx/>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Combinations(</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if(r </a:t>
            </a:r>
            <a:r>
              <a:rPr lang="en-US" sz="1600" dirty="0">
                <a:latin typeface="Courier New" panose="02070309020205020404" pitchFamily="49" charset="0"/>
                <a:cs typeface="Courier New" panose="02070309020205020404" pitchFamily="49" charset="0"/>
              </a:rPr>
              <a:t>== 1)  </a:t>
            </a:r>
            <a:r>
              <a:rPr lang="en-US" sz="1600" b="1" dirty="0">
                <a:latin typeface="Courier New" panose="02070309020205020404" pitchFamily="49" charset="0"/>
                <a:cs typeface="Courier New" panose="02070309020205020404" pitchFamily="49" charset="0"/>
              </a:rPr>
              <a:t>// base case 1</a:t>
            </a:r>
          </a:p>
          <a:p>
            <a:pPr>
              <a:spcBef>
                <a:spcPts val="0"/>
              </a:spcBef>
              <a:buFontTx/>
              <a:buNone/>
            </a:pPr>
            <a:r>
              <a:rPr lang="en-US" sz="1600" dirty="0">
                <a:latin typeface="Courier New" panose="02070309020205020404" pitchFamily="49" charset="0"/>
                <a:cs typeface="Courier New" panose="02070309020205020404" pitchFamily="49" charset="0"/>
              </a:rPr>
              <a:t>		return n;</a:t>
            </a:r>
          </a:p>
          <a:p>
            <a:pPr>
              <a:spcBef>
                <a:spcPts val="0"/>
              </a:spcBef>
              <a:buFontTx/>
              <a:buNone/>
            </a:pPr>
            <a:r>
              <a:rPr lang="en-US" sz="1600" dirty="0">
                <a:latin typeface="Courier New" panose="02070309020205020404" pitchFamily="49" charset="0"/>
                <a:cs typeface="Courier New" panose="02070309020205020404" pitchFamily="49" charset="0"/>
              </a:rPr>
              <a:t>	else if (n == </a:t>
            </a:r>
            <a:r>
              <a:rPr lang="en-US" sz="1600" dirty="0" smtClean="0">
                <a:latin typeface="Courier New" panose="02070309020205020404" pitchFamily="49" charset="0"/>
                <a:cs typeface="Courier New" panose="02070309020205020404" pitchFamily="49" charset="0"/>
              </a:rPr>
              <a:t>r)  </a:t>
            </a:r>
            <a:r>
              <a:rPr lang="en-US" sz="1600" b="1" dirty="0">
                <a:latin typeface="Courier New" panose="02070309020205020404" pitchFamily="49" charset="0"/>
                <a:cs typeface="Courier New" panose="02070309020205020404" pitchFamily="49" charset="0"/>
              </a:rPr>
              <a:t>// base case 2</a:t>
            </a:r>
          </a:p>
          <a:p>
            <a:pPr>
              <a:spcBef>
                <a:spcPts val="0"/>
              </a:spcBef>
              <a:buFontTx/>
              <a:buNone/>
            </a:pPr>
            <a:r>
              <a:rPr lang="en-US" sz="1600" dirty="0">
                <a:latin typeface="Courier New" panose="02070309020205020404" pitchFamily="49" charset="0"/>
                <a:cs typeface="Courier New" panose="02070309020205020404" pitchFamily="49" charset="0"/>
              </a:rPr>
              <a:t>		return 1;</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else </a:t>
            </a:r>
            <a:r>
              <a:rPr lang="en-US" sz="1600" b="1" dirty="0" smtClean="0">
                <a:latin typeface="Courier New" panose="02070309020205020404" pitchFamily="49" charset="0"/>
                <a:cs typeface="Courier New" panose="02070309020205020404" pitchFamily="49" charset="0"/>
              </a:rPr>
              <a:t>//general case</a:t>
            </a:r>
            <a:endParaRPr lang="en-US" sz="1600" b="1"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return(Combinations(n-1, </a:t>
            </a:r>
            <a:r>
              <a:rPr lang="en-US" sz="1600" dirty="0" smtClean="0">
                <a:latin typeface="Courier New" panose="02070309020205020404" pitchFamily="49" charset="0"/>
                <a:cs typeface="Courier New" panose="02070309020205020404" pitchFamily="49" charset="0"/>
              </a:rPr>
              <a:t>r-1) </a:t>
            </a:r>
            <a:r>
              <a:rPr lang="en-US" sz="1600" dirty="0">
                <a:latin typeface="Courier New" panose="02070309020205020404" pitchFamily="49" charset="0"/>
                <a:cs typeface="Courier New" panose="02070309020205020404" pitchFamily="49" charset="0"/>
              </a:rPr>
              <a:t>+ Combinations(n-1,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a:t>
            </a:r>
          </a:p>
        </p:txBody>
      </p:sp>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a:t>
            </a:r>
            <a:r>
              <a:rPr lang="en-US" dirty="0" smtClean="0">
                <a:ea typeface="MS Mincho" panose="02020609040205080304" pitchFamily="49" charset="-128"/>
              </a:rPr>
              <a:t>(Combinations</a:t>
            </a:r>
            <a:r>
              <a:rPr lang="en-US" dirty="0">
                <a:ea typeface="MS Mincho" panose="02020609040205080304" pitchFamily="49" charset="-128"/>
              </a:rPr>
              <a:t>)</a:t>
            </a:r>
            <a:endParaRPr lang="en-US" dirty="0"/>
          </a:p>
        </p:txBody>
      </p:sp>
    </p:spTree>
    <p:extLst>
      <p:ext uri="{BB962C8B-B14F-4D97-AF65-F5344CB8AC3E}">
        <p14:creationId xmlns:p14="http://schemas.microsoft.com/office/powerpoint/2010/main" val="144338791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0418" y="1026471"/>
            <a:ext cx="6282591" cy="5359050"/>
          </a:xfrm>
          <a:prstGeom prst="rect">
            <a:avLst/>
          </a:prstGeom>
        </p:spPr>
      </p:pic>
      <p:sp>
        <p:nvSpPr>
          <p:cNvPr id="3" name="Title 2"/>
          <p:cNvSpPr>
            <a:spLocks noGrp="1"/>
          </p:cNvSpPr>
          <p:nvPr>
            <p:ph type="title"/>
          </p:nvPr>
        </p:nvSpPr>
        <p:spPr/>
        <p:txBody>
          <a:bodyPr>
            <a:normAutofit fontScale="90000"/>
          </a:bodyPr>
          <a:lstStyle/>
          <a:p>
            <a:r>
              <a:rPr lang="en-US" dirty="0"/>
              <a:t>Tracing Combinations(4,3)</a:t>
            </a:r>
          </a:p>
        </p:txBody>
      </p:sp>
    </p:spTree>
    <p:extLst>
      <p:ext uri="{BB962C8B-B14F-4D97-AF65-F5344CB8AC3E}">
        <p14:creationId xmlns:p14="http://schemas.microsoft.com/office/powerpoint/2010/main" val="163158745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685800" y="1219200"/>
            <a:ext cx="7770813" cy="4800600"/>
          </a:xfrm>
        </p:spPr>
        <p:txBody>
          <a:bodyPr>
            <a:normAutofit/>
          </a:bodyPr>
          <a:lstStyle/>
          <a:p>
            <a:pPr algn="just" eaLnBrk="1" hangingPunct="1"/>
            <a:r>
              <a:rPr lang="en-US" sz="2800" b="1" dirty="0" smtClean="0">
                <a:cs typeface="Times New Roman" panose="02020603050405020304" pitchFamily="18" charset="0"/>
              </a:rPr>
              <a:t>Base case:</a:t>
            </a:r>
          </a:p>
          <a:p>
            <a:pPr marL="731520" lvl="1" indent="-457200" algn="just">
              <a:buFont typeface="+mj-lt"/>
              <a:buAutoNum type="arabicPeriod"/>
            </a:pPr>
            <a:r>
              <a:rPr lang="en-US" sz="2400" dirty="0" smtClean="0">
                <a:cs typeface="Times New Roman" panose="02020603050405020304" pitchFamily="18" charset="0"/>
              </a:rPr>
              <a:t>Array is empty: </a:t>
            </a:r>
            <a:r>
              <a:rPr lang="en-US" sz="2400" dirty="0" smtClean="0">
                <a:solidFill>
                  <a:srgbClr val="FF0000"/>
                </a:solidFill>
                <a:cs typeface="Times New Roman" panose="02020603050405020304" pitchFamily="18" charset="0"/>
              </a:rPr>
              <a:t>item not found</a:t>
            </a:r>
          </a:p>
          <a:p>
            <a:pPr marL="731520" lvl="1" indent="-457200" algn="just">
              <a:buFont typeface="+mj-lt"/>
              <a:buAutoNum type="arabicPeriod"/>
            </a:pPr>
            <a:r>
              <a:rPr lang="en-US" sz="2400" dirty="0" smtClean="0">
                <a:cs typeface="Times New Roman" panose="02020603050405020304" pitchFamily="18" charset="0"/>
              </a:rPr>
              <a:t>Array is non-empty and item is the middle element: </a:t>
            </a:r>
            <a:r>
              <a:rPr lang="en-US" sz="2400" dirty="0" smtClean="0">
                <a:solidFill>
                  <a:schemeClr val="accent5"/>
                </a:solidFill>
                <a:cs typeface="Times New Roman" panose="02020603050405020304" pitchFamily="18" charset="0"/>
              </a:rPr>
              <a:t>item is found</a:t>
            </a:r>
          </a:p>
          <a:p>
            <a:pPr algn="just"/>
            <a:r>
              <a:rPr lang="en-US" sz="2800" b="1" dirty="0" smtClean="0">
                <a:cs typeface="Times New Roman" panose="02020603050405020304" pitchFamily="18" charset="0"/>
              </a:rPr>
              <a:t>General case:</a:t>
            </a:r>
          </a:p>
          <a:p>
            <a:pPr lvl="1" algn="just"/>
            <a:r>
              <a:rPr lang="en-US" sz="2400" dirty="0" smtClean="0">
                <a:cs typeface="Times New Roman" panose="02020603050405020304" pitchFamily="18" charset="0"/>
              </a:rPr>
              <a:t>Search either the right half or the left half of the array</a:t>
            </a:r>
            <a:endParaRPr lang="en-US" sz="2400" dirty="0" smtClean="0"/>
          </a:p>
        </p:txBody>
      </p:sp>
      <p:sp>
        <p:nvSpPr>
          <p:cNvPr id="2" name="Title 1"/>
          <p:cNvSpPr>
            <a:spLocks noGrp="1"/>
          </p:cNvSpPr>
          <p:nvPr>
            <p:ph type="title"/>
          </p:nvPr>
        </p:nvSpPr>
        <p:spPr/>
        <p:txBody>
          <a:bodyPr>
            <a:normAutofit fontScale="90000"/>
          </a:bodyPr>
          <a:lstStyle/>
          <a:p>
            <a:r>
              <a:rPr lang="en-US" dirty="0"/>
              <a:t>Binary </a:t>
            </a:r>
            <a:r>
              <a:rPr lang="en-US" dirty="0" smtClean="0"/>
              <a:t>Search</a:t>
            </a:r>
            <a:r>
              <a:rPr lang="en-US" dirty="0"/>
              <a:t>: </a:t>
            </a:r>
            <a:r>
              <a:rPr lang="en-US" dirty="0" smtClean="0"/>
              <a:t>The Recursive Way</a:t>
            </a:r>
            <a:endParaRPr lang="en-US" dirty="0"/>
          </a:p>
        </p:txBody>
      </p:sp>
    </p:spTree>
    <p:extLst>
      <p:ext uri="{BB962C8B-B14F-4D97-AF65-F5344CB8AC3E}">
        <p14:creationId xmlns:p14="http://schemas.microsoft.com/office/powerpoint/2010/main" val="380546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218941" y="1155700"/>
            <a:ext cx="8834907" cy="4755703"/>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template&lt;class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&gt;</a:t>
            </a:r>
          </a:p>
          <a:p>
            <a:pPr marL="0" indent="0">
              <a:spcBef>
                <a:spcPts val="300"/>
              </a:spcBef>
              <a:buNone/>
            </a:pPr>
            <a:r>
              <a:rPr lang="en-US" sz="1600" dirty="0" err="1">
                <a:latin typeface="Courier New" panose="02070309020205020404" pitchFamily="49" charset="0"/>
                <a:cs typeface="Courier New" panose="02070309020205020404" pitchFamily="49" charset="0"/>
              </a:rPr>
              <a:t>bool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info[],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item,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if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Base case 1</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false;</a:t>
            </a:r>
          </a:p>
          <a:p>
            <a:pPr marL="0" indent="0">
              <a:spcBef>
                <a:spcPts val="300"/>
              </a:spcBef>
              <a:buNone/>
            </a:pPr>
            <a:r>
              <a:rPr lang="en-US" sz="1600" dirty="0" smtClean="0">
                <a:latin typeface="Courier New" panose="02070309020205020404" pitchFamily="49" charset="0"/>
                <a:cs typeface="Courier New" panose="02070309020205020404" pitchFamily="49" charset="0"/>
              </a:rPr>
              <a:t>    else</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midPoint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2;</a:t>
            </a:r>
          </a:p>
          <a:p>
            <a:pPr marL="0" indent="0">
              <a:spcBef>
                <a:spcPts val="300"/>
              </a:spcBef>
              <a:buNone/>
            </a:pPr>
            <a:r>
              <a:rPr lang="en-US" sz="1600" dirty="0" smtClean="0">
                <a:latin typeface="Courier New" panose="02070309020205020404" pitchFamily="49" charset="0"/>
                <a:cs typeface="Courier New" panose="02070309020205020404" pitchFamily="49" charset="0"/>
              </a:rPr>
              <a:t>    if </a:t>
            </a:r>
            <a:r>
              <a:rPr lang="en-US" sz="1600" dirty="0">
                <a:latin typeface="Courier New" panose="02070309020205020404" pitchFamily="49" charset="0"/>
                <a:cs typeface="Courier New" panose="02070309020205020404" pitchFamily="49" charset="0"/>
              </a:rPr>
              <a:t>(item &lt;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(info, item,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- 1);</a:t>
            </a:r>
          </a:p>
          <a:p>
            <a:pPr marL="0" indent="0">
              <a:spcBef>
                <a:spcPts val="300"/>
              </a:spcBef>
              <a:buNone/>
            </a:pPr>
            <a:r>
              <a:rPr lang="en-US" sz="1600" dirty="0" smtClean="0">
                <a:latin typeface="Courier New" panose="02070309020205020404" pitchFamily="49" charset="0"/>
                <a:cs typeface="Courier New" panose="02070309020205020404" pitchFamily="49" charset="0"/>
              </a:rPr>
              <a:t>    else </a:t>
            </a:r>
            <a:r>
              <a:rPr lang="en-US" sz="1600" dirty="0">
                <a:latin typeface="Courier New" panose="02070309020205020404" pitchFamily="49" charset="0"/>
                <a:cs typeface="Courier New" panose="02070309020205020404" pitchFamily="49" charset="0"/>
              </a:rPr>
              <a:t>if (item ==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Base case 2</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true;</a:t>
            </a:r>
          </a:p>
          <a:p>
            <a:pPr marL="0" indent="0">
              <a:spcBef>
                <a:spcPts val="300"/>
              </a:spcBef>
              <a:buNone/>
            </a:pPr>
            <a:r>
              <a:rPr lang="en-US" sz="1600" dirty="0" smtClean="0">
                <a:latin typeface="Courier New" panose="02070309020205020404" pitchFamily="49" charset="0"/>
                <a:cs typeface="Courier New" panose="02070309020205020404" pitchFamily="49" charset="0"/>
              </a:rPr>
              <a:t>    else</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(info, item,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US" dirty="0"/>
              <a:t>Binary Search: The Recursive Way</a:t>
            </a:r>
          </a:p>
        </p:txBody>
      </p:sp>
    </p:spTree>
    <p:extLst>
      <p:ext uri="{BB962C8B-B14F-4D97-AF65-F5344CB8AC3E}">
        <p14:creationId xmlns:p14="http://schemas.microsoft.com/office/powerpoint/2010/main" val="317898972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Tree>
    <p:extLst>
      <p:ext uri="{BB962C8B-B14F-4D97-AF65-F5344CB8AC3E}">
        <p14:creationId xmlns:p14="http://schemas.microsoft.com/office/powerpoint/2010/main" val="51725633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Tree>
    <p:extLst>
      <p:ext uri="{BB962C8B-B14F-4D97-AF65-F5344CB8AC3E}">
        <p14:creationId xmlns:p14="http://schemas.microsoft.com/office/powerpoint/2010/main" val="72949333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1232607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58198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392051356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80201607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37638253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241835953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939184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413105774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3" name="Freeform 22"/>
          <p:cNvSpPr/>
          <p:nvPr/>
        </p:nvSpPr>
        <p:spPr>
          <a:xfrm>
            <a:off x="4434562" y="2036943"/>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3482057" y="1919085"/>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105205001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Tree>
    <p:extLst>
      <p:ext uri="{BB962C8B-B14F-4D97-AF65-F5344CB8AC3E}">
        <p14:creationId xmlns:p14="http://schemas.microsoft.com/office/powerpoint/2010/main" val="114210425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Tree>
    <p:extLst>
      <p:ext uri="{BB962C8B-B14F-4D97-AF65-F5344CB8AC3E}">
        <p14:creationId xmlns:p14="http://schemas.microsoft.com/office/powerpoint/2010/main" val="47776859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6359952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6803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25892276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07988220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86289860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752948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Tree>
    <p:extLst>
      <p:ext uri="{BB962C8B-B14F-4D97-AF65-F5344CB8AC3E}">
        <p14:creationId xmlns:p14="http://schemas.microsoft.com/office/powerpoint/2010/main" val="55477952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25365715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3774356" y="1997683"/>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7" name="Freeform 26"/>
          <p:cNvSpPr/>
          <p:nvPr/>
        </p:nvSpPr>
        <p:spPr>
          <a:xfrm>
            <a:off x="4746804" y="2121800"/>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7790277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539" y="488047"/>
            <a:ext cx="4639143" cy="5991513"/>
          </a:xfrm>
        </p:spPr>
      </p:pic>
    </p:spTree>
    <p:extLst>
      <p:ext uri="{BB962C8B-B14F-4D97-AF65-F5344CB8AC3E}">
        <p14:creationId xmlns:p14="http://schemas.microsoft.com/office/powerpoint/2010/main" val="11968064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63680" y="3825025"/>
            <a:ext cx="5174501" cy="2845976"/>
          </a:xfrm>
          <a:prstGeom prst="rect">
            <a:avLst/>
          </a:prstGeom>
        </p:spPr>
      </p:pic>
      <p:sp>
        <p:nvSpPr>
          <p:cNvPr id="2" name="Title 1"/>
          <p:cNvSpPr>
            <a:spLocks noGrp="1"/>
          </p:cNvSpPr>
          <p:nvPr>
            <p:ph type="title"/>
          </p:nvPr>
        </p:nvSpPr>
        <p:spPr/>
        <p:txBody>
          <a:bodyPr>
            <a:normAutofit fontScale="90000"/>
          </a:bodyPr>
          <a:lstStyle/>
          <a:p>
            <a:r>
              <a:rPr lang="en-US" dirty="0" smtClean="0"/>
              <a:t>The Puzzle</a:t>
            </a:r>
            <a:endParaRPr lang="en-US" dirty="0"/>
          </a:p>
        </p:txBody>
      </p:sp>
      <p:sp>
        <p:nvSpPr>
          <p:cNvPr id="3" name="Content Placeholder 2"/>
          <p:cNvSpPr>
            <a:spLocks noGrp="1"/>
          </p:cNvSpPr>
          <p:nvPr>
            <p:ph idx="1"/>
          </p:nvPr>
        </p:nvSpPr>
        <p:spPr/>
        <p:txBody>
          <a:bodyPr>
            <a:normAutofit/>
          </a:bodyPr>
          <a:lstStyle/>
          <a:p>
            <a:pPr>
              <a:defRPr/>
            </a:pPr>
            <a:r>
              <a:rPr lang="en-US" sz="2400" dirty="0"/>
              <a:t>Tower of Hanoi is a mathematical puzzle invented by a French Mathematician </a:t>
            </a:r>
            <a:r>
              <a:rPr lang="en-US" sz="2400" dirty="0" err="1"/>
              <a:t>Edouard</a:t>
            </a:r>
            <a:r>
              <a:rPr lang="en-US" sz="2400" dirty="0"/>
              <a:t> Lucas in 1883. </a:t>
            </a:r>
          </a:p>
          <a:p>
            <a:pPr>
              <a:defRPr/>
            </a:pPr>
            <a:r>
              <a:rPr lang="en-US" sz="2400" dirty="0"/>
              <a:t>The game starts by having few discs stacked in increasing order of size. The number of discs can vary, but there are </a:t>
            </a:r>
            <a:r>
              <a:rPr lang="en-US" sz="2400" u="sng" dirty="0"/>
              <a:t>only</a:t>
            </a:r>
            <a:r>
              <a:rPr lang="en-US" sz="2400" dirty="0"/>
              <a:t> three pegs.</a:t>
            </a:r>
          </a:p>
        </p:txBody>
      </p:sp>
    </p:spTree>
    <p:extLst>
      <p:ext uri="{BB962C8B-B14F-4D97-AF65-F5344CB8AC3E}">
        <p14:creationId xmlns:p14="http://schemas.microsoft.com/office/powerpoint/2010/main" val="294839184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Puzzle</a:t>
            </a:r>
          </a:p>
        </p:txBody>
      </p:sp>
      <p:sp>
        <p:nvSpPr>
          <p:cNvPr id="3" name="Content Placeholder 2"/>
          <p:cNvSpPr>
            <a:spLocks noGrp="1"/>
          </p:cNvSpPr>
          <p:nvPr>
            <p:ph idx="1"/>
          </p:nvPr>
        </p:nvSpPr>
        <p:spPr/>
        <p:txBody>
          <a:bodyPr>
            <a:normAutofit/>
          </a:bodyPr>
          <a:lstStyle/>
          <a:p>
            <a:r>
              <a:rPr lang="en-US" sz="2400" dirty="0"/>
              <a:t>The Objective is to transfer the entire tower to one of the other pegs. However you can only move one disk at a time and you can never stack a larger disk onto a smaller disk. Try to solve it in fewest possible moves</a:t>
            </a:r>
            <a:r>
              <a:rPr lang="en-US" sz="2400" dirty="0" smtClean="0"/>
              <a:t>.</a:t>
            </a:r>
            <a:endParaRPr lang="en-US" sz="2400" dirty="0"/>
          </a:p>
        </p:txBody>
      </p:sp>
      <p:pic>
        <p:nvPicPr>
          <p:cNvPr id="5" name="Picture 4"/>
          <p:cNvPicPr>
            <a:picLocks noChangeAspect="1"/>
          </p:cNvPicPr>
          <p:nvPr/>
        </p:nvPicPr>
        <p:blipFill>
          <a:blip r:embed="rId2"/>
          <a:stretch>
            <a:fillRect/>
          </a:stretch>
        </p:blipFill>
        <p:spPr>
          <a:xfrm>
            <a:off x="1863679" y="3825025"/>
            <a:ext cx="5174502" cy="2845976"/>
          </a:xfrm>
          <a:prstGeom prst="rect">
            <a:avLst/>
          </a:prstGeom>
        </p:spPr>
      </p:pic>
    </p:spTree>
    <p:extLst>
      <p:ext uri="{BB962C8B-B14F-4D97-AF65-F5344CB8AC3E}">
        <p14:creationId xmlns:p14="http://schemas.microsoft.com/office/powerpoint/2010/main" val="10014551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05722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Solve Hanoi with 4 Discs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5" y="2040272"/>
            <a:ext cx="8624268" cy="3368855"/>
          </a:xfrm>
        </p:spPr>
      </p:pic>
    </p:spTree>
    <p:extLst>
      <p:ext uri="{BB962C8B-B14F-4D97-AF65-F5344CB8AC3E}">
        <p14:creationId xmlns:p14="http://schemas.microsoft.com/office/powerpoint/2010/main" val="402969685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Solve Hanoi with 4 Discs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5" y="2040272"/>
            <a:ext cx="8624269" cy="3368855"/>
          </a:xfrm>
        </p:spPr>
      </p:pic>
    </p:spTree>
    <p:extLst>
      <p:ext uri="{BB962C8B-B14F-4D97-AF65-F5344CB8AC3E}">
        <p14:creationId xmlns:p14="http://schemas.microsoft.com/office/powerpoint/2010/main" val="254920527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Recursive Solution</a:t>
            </a:r>
            <a:endParaRPr lang="en-US" dirty="0"/>
          </a:p>
        </p:txBody>
      </p:sp>
      <p:sp>
        <p:nvSpPr>
          <p:cNvPr id="3" name="Content Placeholder 2"/>
          <p:cNvSpPr>
            <a:spLocks noGrp="1"/>
          </p:cNvSpPr>
          <p:nvPr>
            <p:ph idx="1"/>
          </p:nvPr>
        </p:nvSpPr>
        <p:spPr/>
        <p:txBody>
          <a:bodyPr/>
          <a:lstStyle/>
          <a:p>
            <a:r>
              <a:rPr lang="en-US" dirty="0" smtClean="0"/>
              <a:t>Problem: Move </a:t>
            </a:r>
            <a:r>
              <a:rPr lang="en-US" b="1" dirty="0" smtClean="0"/>
              <a:t>N</a:t>
            </a:r>
            <a:r>
              <a:rPr lang="en-US" dirty="0" smtClean="0"/>
              <a:t> discs from </a:t>
            </a:r>
            <a:r>
              <a:rPr lang="en-US" b="1" dirty="0" smtClean="0"/>
              <a:t>source</a:t>
            </a:r>
            <a:r>
              <a:rPr lang="en-US" dirty="0" smtClean="0"/>
              <a:t> peg to </a:t>
            </a:r>
            <a:r>
              <a:rPr lang="en-US" b="1" dirty="0" smtClean="0"/>
              <a:t>destination</a:t>
            </a:r>
            <a:r>
              <a:rPr lang="en-US" dirty="0" smtClean="0"/>
              <a:t> peg using </a:t>
            </a:r>
            <a:r>
              <a:rPr lang="en-US" b="1" dirty="0" smtClean="0"/>
              <a:t>auxiliary</a:t>
            </a:r>
            <a:r>
              <a:rPr lang="en-US" dirty="0" smtClean="0"/>
              <a:t> peg as via</a:t>
            </a:r>
          </a:p>
          <a:p>
            <a:r>
              <a:rPr lang="en-US" dirty="0" smtClean="0"/>
              <a:t>Base case:</a:t>
            </a:r>
          </a:p>
          <a:p>
            <a:pPr lvl="1"/>
            <a:r>
              <a:rPr lang="en-US" dirty="0" smtClean="0"/>
              <a:t>Move disc from source peg to destination peg (</a:t>
            </a:r>
            <a:r>
              <a:rPr lang="en-US" dirty="0"/>
              <a:t>N = </a:t>
            </a:r>
            <a:r>
              <a:rPr lang="en-US" dirty="0" smtClean="0"/>
              <a:t>1)</a:t>
            </a:r>
            <a:endParaRPr lang="en-US" dirty="0"/>
          </a:p>
        </p:txBody>
      </p:sp>
      <p:pic>
        <p:nvPicPr>
          <p:cNvPr id="6" name="Picture 5"/>
          <p:cNvPicPr>
            <a:picLocks noChangeAspect="1"/>
          </p:cNvPicPr>
          <p:nvPr/>
        </p:nvPicPr>
        <p:blipFill>
          <a:blip r:embed="rId2"/>
          <a:stretch>
            <a:fillRect/>
          </a:stretch>
        </p:blipFill>
        <p:spPr>
          <a:xfrm>
            <a:off x="2886549" y="3158550"/>
            <a:ext cx="3370901" cy="3342811"/>
          </a:xfrm>
          <a:prstGeom prst="rect">
            <a:avLst/>
          </a:prstGeom>
        </p:spPr>
      </p:pic>
    </p:spTree>
    <p:extLst>
      <p:ext uri="{BB962C8B-B14F-4D97-AF65-F5344CB8AC3E}">
        <p14:creationId xmlns:p14="http://schemas.microsoft.com/office/powerpoint/2010/main" val="162996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Solution</a:t>
            </a:r>
          </a:p>
        </p:txBody>
      </p:sp>
      <p:sp>
        <p:nvSpPr>
          <p:cNvPr id="3" name="Content Placeholder 2"/>
          <p:cNvSpPr>
            <a:spLocks noGrp="1"/>
          </p:cNvSpPr>
          <p:nvPr>
            <p:ph idx="1"/>
          </p:nvPr>
        </p:nvSpPr>
        <p:spPr/>
        <p:txBody>
          <a:bodyPr/>
          <a:lstStyle/>
          <a:p>
            <a:r>
              <a:rPr lang="en-US" dirty="0" smtClean="0"/>
              <a:t>Problem: Move </a:t>
            </a:r>
            <a:r>
              <a:rPr lang="en-US" b="1" dirty="0" smtClean="0"/>
              <a:t>N</a:t>
            </a:r>
            <a:r>
              <a:rPr lang="en-US" dirty="0" smtClean="0"/>
              <a:t> discs from </a:t>
            </a:r>
            <a:r>
              <a:rPr lang="en-US" b="1" dirty="0" smtClean="0"/>
              <a:t>source</a:t>
            </a:r>
            <a:r>
              <a:rPr lang="en-US" dirty="0" smtClean="0"/>
              <a:t> peg to </a:t>
            </a:r>
            <a:r>
              <a:rPr lang="en-US" b="1" dirty="0" smtClean="0"/>
              <a:t>destination</a:t>
            </a:r>
            <a:r>
              <a:rPr lang="en-US" dirty="0" smtClean="0"/>
              <a:t> peg using </a:t>
            </a:r>
            <a:r>
              <a:rPr lang="en-US" b="1" dirty="0" smtClean="0"/>
              <a:t>auxiliary</a:t>
            </a:r>
            <a:r>
              <a:rPr lang="en-US" dirty="0" smtClean="0"/>
              <a:t> peg as via</a:t>
            </a:r>
          </a:p>
          <a:p>
            <a:r>
              <a:rPr lang="en-US" dirty="0" smtClean="0"/>
              <a:t>General case:</a:t>
            </a:r>
          </a:p>
          <a:p>
            <a:pPr lvl="1"/>
            <a:r>
              <a:rPr lang="en-US" dirty="0" smtClean="0"/>
              <a:t>Move N-1 discs from source peg to auxiliary peg via destination peg</a:t>
            </a:r>
          </a:p>
          <a:p>
            <a:pPr lvl="1"/>
            <a:r>
              <a:rPr lang="en-US" dirty="0" smtClean="0"/>
              <a:t>Move disc from source peg to destination peg</a:t>
            </a:r>
          </a:p>
          <a:p>
            <a:pPr lvl="1"/>
            <a:r>
              <a:rPr lang="en-US" dirty="0" smtClean="0"/>
              <a:t>Move N-1 discs from auxiliary peg to destination peg via source peg</a:t>
            </a:r>
            <a:endParaRPr lang="en-US" dirty="0"/>
          </a:p>
        </p:txBody>
      </p:sp>
      <p:pic>
        <p:nvPicPr>
          <p:cNvPr id="5" name="Picture 4"/>
          <p:cNvPicPr>
            <a:picLocks noChangeAspect="1"/>
          </p:cNvPicPr>
          <p:nvPr/>
        </p:nvPicPr>
        <p:blipFill>
          <a:blip r:embed="rId2"/>
          <a:stretch>
            <a:fillRect/>
          </a:stretch>
        </p:blipFill>
        <p:spPr>
          <a:xfrm>
            <a:off x="162521" y="4005331"/>
            <a:ext cx="8822765" cy="1298678"/>
          </a:xfrm>
          <a:prstGeom prst="rect">
            <a:avLst/>
          </a:prstGeom>
        </p:spPr>
      </p:pic>
    </p:spTree>
    <p:extLst>
      <p:ext uri="{BB962C8B-B14F-4D97-AF65-F5344CB8AC3E}">
        <p14:creationId xmlns:p14="http://schemas.microsoft.com/office/powerpoint/2010/main" val="1938041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1524000"/>
            <a:ext cx="8747975" cy="4572000"/>
          </a:xfrm>
        </p:spPr>
        <p:txBody>
          <a:bodyPr>
            <a:normAutofit fontScale="77500" lnSpcReduction="20000"/>
          </a:bodyPr>
          <a:lstStyle/>
          <a:p>
            <a:pPr>
              <a:spcBef>
                <a:spcPts val="0"/>
              </a:spcBef>
              <a:buNone/>
            </a:pPr>
            <a:r>
              <a:rPr lang="en-US" dirty="0">
                <a:latin typeface="Courier New" panose="02070309020205020404" pitchFamily="49" charset="0"/>
                <a:cs typeface="Times New Roman" panose="02020603050405020304" pitchFamily="18" charset="0"/>
              </a:rPr>
              <a:t>#include &lt;</a:t>
            </a:r>
            <a:r>
              <a:rPr lang="en-US" dirty="0" err="1">
                <a:latin typeface="Courier New" panose="02070309020205020404" pitchFamily="49" charset="0"/>
                <a:cs typeface="Times New Roman" panose="02020603050405020304" pitchFamily="18" charset="0"/>
              </a:rPr>
              <a:t>stdio.h</a:t>
            </a:r>
            <a:r>
              <a:rPr lang="en-US" dirty="0">
                <a:latin typeface="Courier New" panose="02070309020205020404" pitchFamily="49" charset="0"/>
                <a:cs typeface="Times New Roman" panose="02020603050405020304" pitchFamily="18" charset="0"/>
              </a:rPr>
              <a:t>&gt;</a:t>
            </a:r>
          </a:p>
          <a:p>
            <a:pPr>
              <a:spcBef>
                <a:spcPts val="0"/>
              </a:spcBef>
              <a:buNone/>
            </a:pPr>
            <a:r>
              <a:rPr lang="en-US" dirty="0">
                <a:latin typeface="Courier New" panose="02070309020205020404" pitchFamily="49" charset="0"/>
                <a:cs typeface="Times New Roman" panose="02020603050405020304" pitchFamily="18" charset="0"/>
              </a:rPr>
              <a:t>void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a:t>
            </a:r>
            <a:r>
              <a:rPr lang="en-US" dirty="0" err="1">
                <a:latin typeface="Courier New" panose="02070309020205020404" pitchFamily="49" charset="0"/>
                <a:cs typeface="Times New Roman" panose="02020603050405020304" pitchFamily="18" charset="0"/>
              </a:rPr>
              <a:t>int</a:t>
            </a:r>
            <a:r>
              <a:rPr lang="en-US" dirty="0">
                <a:latin typeface="Courier New" panose="02070309020205020404" pitchFamily="49" charset="0"/>
                <a:cs typeface="Times New Roman" panose="02020603050405020304" pitchFamily="18" charset="0"/>
              </a:rPr>
              <a:t> n, char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char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char aux)</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if(n == 1)</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printf</a:t>
            </a:r>
            <a:r>
              <a:rPr lang="en-US" dirty="0">
                <a:latin typeface="Courier New" panose="02070309020205020404" pitchFamily="49" charset="0"/>
                <a:cs typeface="Times New Roman" panose="02020603050405020304" pitchFamily="18" charset="0"/>
              </a:rPr>
              <a:t>("Move disc from peg %c to peg %c\n",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else</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aux);</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smtClean="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r>
              <a:rPr lang="en-US" dirty="0" err="1">
                <a:latin typeface="Courier New" panose="02070309020205020404" pitchFamily="49" charset="0"/>
                <a:cs typeface="Times New Roman" panose="02020603050405020304" pitchFamily="18" charset="0"/>
              </a:rPr>
              <a:t>int</a:t>
            </a:r>
            <a:r>
              <a:rPr lang="en-US" dirty="0">
                <a:latin typeface="Courier New" panose="02070309020205020404" pitchFamily="49" charset="0"/>
                <a:cs typeface="Times New Roman" panose="02020603050405020304" pitchFamily="18" charset="0"/>
              </a:rPr>
              <a:t> main()</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(4, 'A', 'C', 'B');</a:t>
            </a:r>
          </a:p>
          <a:p>
            <a:pPr>
              <a:spcBef>
                <a:spcPts val="0"/>
              </a:spcBef>
              <a:buNone/>
            </a:pPr>
            <a:r>
              <a:rPr lang="en-US" dirty="0">
                <a:latin typeface="Courier New" panose="02070309020205020404" pitchFamily="49" charset="0"/>
                <a:cs typeface="Times New Roman" panose="02020603050405020304" pitchFamily="18" charset="0"/>
              </a:rPr>
              <a:t>	return 0;</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endParaRPr lang="en-US" dirty="0">
              <a:latin typeface="Courier New" panose="02070309020205020404" pitchFamily="49" charset="0"/>
              <a:cs typeface="Times New Roman" panose="02020603050405020304" pitchFamily="18" charset="0"/>
            </a:endParaRP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88108552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onut 7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6" name="Donut 7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7" name="Donut 76"/>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8" name="Donut 77"/>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9" name="TextBox 78"/>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80" name="TextBox 79"/>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81" name="TextBox 80"/>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82" name="Can 81"/>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Can 82"/>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Can 83"/>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31" name="Rounded Rectangle 3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2" name="Rounded Rectangle 3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3" name="Rounded Rectangle 3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34" name="Rounded Rectangle 3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283022"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37" name="Straight Arrow Connector 36"/>
          <p:cNvCxnSpPr>
            <a:endCxn id="3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3"/>
            <a:endCxn id="3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3"/>
            <a:endCxn id="28"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9"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3"/>
            <a:endCxn id="3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2390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7" name="Straight Arrow Connector 46"/>
          <p:cNvCxnSpPr>
            <a:endCxn id="4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3"/>
            <a:endCxn id="4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2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5" idx="3"/>
            <a:endCxn id="4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4413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29"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6007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8912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821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function invoking itself, either directly or indirectly).</a:t>
            </a:r>
          </a:p>
          <a:p>
            <a:pPr algn="just"/>
            <a:r>
              <a:rPr lang="en-US" sz="2400" dirty="0">
                <a:cs typeface="Times New Roman" panose="02020603050405020304" pitchFamily="18" charset="0"/>
              </a:rPr>
              <a:t>Recursion can be used as an 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divide-and-conquer problem solving 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nut 3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Donut 34"/>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6" name="TextBox 35"/>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7" name="TextBox 36"/>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8" name="TextBox 37"/>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1" name="Rounded Rectangle 3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5514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7587680"/>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79510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3987179"/>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3836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47950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9236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95727"/>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74075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onut 2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367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524000"/>
            <a:ext cx="8458200" cy="4572000"/>
          </a:xfrm>
        </p:spPr>
        <p:txBody>
          <a:bodyPr/>
          <a:lstStyle/>
          <a:p>
            <a:pPr eaLnBrk="1" hangingPunct="1">
              <a:buFontTx/>
              <a:buNone/>
            </a:pPr>
            <a:r>
              <a:rPr lang="en-US" sz="2000" smtClean="0">
                <a:cs typeface="Times New Roman" panose="02020603050405020304" pitchFamily="18" charset="0"/>
              </a:rPr>
              <a:t>n! = n * (n-1) * (n-2) *  … * 2 * 1		for any integer n&gt;0</a:t>
            </a:r>
          </a:p>
          <a:p>
            <a:pPr eaLnBrk="1" hangingPunct="1">
              <a:buFontTx/>
              <a:buNone/>
            </a:pPr>
            <a:r>
              <a:rPr lang="en-US" smtClean="0">
                <a:cs typeface="Times New Roman" panose="02020603050405020304" pitchFamily="18" charset="0"/>
              </a:rPr>
              <a:t>0! = 1</a:t>
            </a:r>
          </a:p>
          <a:p>
            <a:pPr eaLnBrk="1" hangingPunct="1">
              <a:buFontTx/>
              <a:buNone/>
            </a:pPr>
            <a:endParaRPr lang="en-US" smtClean="0">
              <a:cs typeface="Times New Roman" panose="02020603050405020304" pitchFamily="18" charset="0"/>
            </a:endParaRPr>
          </a:p>
          <a:p>
            <a:pPr eaLnBrk="1" hangingPunct="1">
              <a:buFontTx/>
              <a:buNone/>
            </a:pPr>
            <a:r>
              <a:rPr lang="en-US" b="1" u="sng" smtClean="0">
                <a:cs typeface="Times New Roman" panose="02020603050405020304" pitchFamily="18" charset="0"/>
              </a:rPr>
              <a:t>Iterative Definition in C:</a:t>
            </a:r>
            <a:endParaRPr lang="en-US" u="sng" smtClean="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1;</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for (i = n; i &gt;= 1; i--)</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fval * i;</a:t>
            </a:r>
            <a:endParaRPr lang="en-US" sz="2000" smtClean="0">
              <a:latin typeface="Courier New" panose="02070309020205020404" pitchFamily="49" charset="0"/>
              <a:cs typeface="Times New Roman" panose="02020603050405020304" pitchFamily="18" charset="0"/>
            </a:endParaRPr>
          </a:p>
          <a:p>
            <a:pPr eaLnBrk="1" hangingPunct="1">
              <a:buFontTx/>
              <a:buNone/>
            </a:pPr>
            <a:endParaRPr lang="en-US" sz="2000" smtClean="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Iterative Definition</a:t>
            </a:r>
            <a:endParaRPr lang="en-US" dirty="0"/>
          </a:p>
        </p:txBody>
      </p:sp>
    </p:spTree>
    <p:extLst>
      <p:ext uri="{BB962C8B-B14F-4D97-AF65-F5344CB8AC3E}">
        <p14:creationId xmlns:p14="http://schemas.microsoft.com/office/powerpoint/2010/main" val="427980259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5" name="Can 34"/>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699941"/>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2996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89599"/>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122583"/>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665811"/>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69568"/>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65516"/>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310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837480"/>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Can 18"/>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55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15616</Words>
  <Application>Microsoft Macintosh PowerPoint</Application>
  <PresentationFormat>On-screen Show (4:3)</PresentationFormat>
  <Paragraphs>2684</Paragraphs>
  <Slides>129</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31" baseType="lpstr">
      <vt:lpstr>Office Theme</vt:lpstr>
      <vt:lpstr>Equation</vt:lpstr>
      <vt:lpstr>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Fibonacci’s Problem</vt:lpstr>
      <vt:lpstr>Fibonacci Numbers</vt:lpstr>
      <vt:lpstr>Fibonacci Numbers</vt:lpstr>
      <vt:lpstr>Fibonacci Numbers</vt:lpstr>
      <vt:lpstr>Fibonacci Numbers</vt:lpstr>
      <vt:lpstr>Tracing Fibonacci(5)</vt:lpstr>
      <vt:lpstr>Another Example:  n choose r (combinations)</vt:lpstr>
      <vt:lpstr>n choose r (Combinations)</vt:lpstr>
      <vt:lpstr>n choose r (Combinations)</vt:lpstr>
      <vt:lpstr>Tracing Combinations(4,3)</vt:lpstr>
      <vt:lpstr>Binary Search: The Recursive Way</vt:lpstr>
      <vt:lpstr>Binary Search: The Recursive Way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Puzzle</vt:lpstr>
      <vt:lpstr>The Puzzle</vt:lpstr>
      <vt:lpstr>Solve Hanoi with 4 Discs</vt:lpstr>
      <vt:lpstr>Solve Hanoi with 4 Discs</vt:lpstr>
      <vt:lpstr>Recursive Solution</vt:lpstr>
      <vt:lpstr>Recursive Solution</vt:lpstr>
      <vt:lpstr>Recursive Function for Solving Hanoi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Function for Solving Hanoi</vt:lpstr>
      <vt:lpstr>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Mohammed Shafiul Alam Khan</cp:lastModifiedBy>
  <cp:revision>50</cp:revision>
  <dcterms:created xsi:type="dcterms:W3CDTF">2014-09-11T18:03:18Z</dcterms:created>
  <dcterms:modified xsi:type="dcterms:W3CDTF">2019-11-19T04:07:34Z</dcterms:modified>
</cp:coreProperties>
</file>