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96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13030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43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01cff41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01cff41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35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3cdf0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3cdf0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76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3cdf03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3cdf03c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86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3cdf03c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3cdf03c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13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3cdf03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3cdf03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378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860a7c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860a7c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3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909997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909997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84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9099978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9099978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7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9099978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9099978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097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7909997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7909997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07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01cff4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01cff4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110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1860a7c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1860a7c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90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a488a8f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a488a8f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64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97c8be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97c8be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410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488a8f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488a8f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272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488a8f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488a8f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618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a488a8f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a488a8f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40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a628b50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a628b504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986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a628b504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a628b504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703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a992b9c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a992b9c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752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a628b504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a628b504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88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d354d0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d354d0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028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a628b504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a628b504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217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a97c8be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a97c8be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559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a97c8bec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a97c8bec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72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a97c8bec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a97c8bec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467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a97c8bec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a97c8bec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676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a97c8bec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a97c8bec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7277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a97c8bec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a97c8bec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9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a97c8bec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a97c8bec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56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90999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90999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8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01cff41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01cff41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18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01cff41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01cff41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3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d354d0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d354d0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076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d354d0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d354d0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95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01cff41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01cff41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18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hf6sf8zrkc/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ris_flower_data_se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CSE 445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Sifat Momen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Attributes/Features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smtClean="0"/>
              <a:t>measurable features </a:t>
            </a:r>
            <a:r>
              <a:rPr lang="en" dirty="0"/>
              <a:t>in this thought experiment </a:t>
            </a:r>
            <a:r>
              <a:rPr lang="en" dirty="0" smtClean="0"/>
              <a:t>are: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Color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Weight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The task is to design a classifier that can classify the type of fruit placed on this machine. Any idea how you can approach it?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3713"/>
            <a:ext cx="1278025" cy="12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725" y="1293724"/>
            <a:ext cx="1904899" cy="12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025" y="1293725"/>
            <a:ext cx="1533425" cy="136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326" y="1293725"/>
            <a:ext cx="2087352" cy="147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6513" y="2769313"/>
            <a:ext cx="2867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recognizing a cat from a picture?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22" y="1215372"/>
            <a:ext cx="2038275" cy="1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747" y="1215375"/>
            <a:ext cx="1971250" cy="147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948" y="1152473"/>
            <a:ext cx="1971250" cy="152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200" y="1215373"/>
            <a:ext cx="2038275" cy="147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521" y="2675346"/>
            <a:ext cx="2200225" cy="94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0750" y="2571750"/>
            <a:ext cx="1971250" cy="132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3950" y="2557885"/>
            <a:ext cx="2038275" cy="135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24225" y="2810100"/>
            <a:ext cx="2200225" cy="13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1700" y="3895500"/>
            <a:ext cx="2594500" cy="9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06200" y="3909350"/>
            <a:ext cx="1436275" cy="10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Illumination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Occlusion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Camera angle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Exists a wide range of variation (in terms of features such as color, texture, weight etc..)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 (cont…)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Consequently, it is impossible to write a rule based programming to recognize a cat or differentiate between fruits (such as orange and apple)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shift in the paradigm is required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driven Computing (Welcome to Machine Learning)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data to train a machine to do a number of things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is at the core of ML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Without data, you will not be able to run a ML project.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posed learning problems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is a science that grew up from AI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term, ML, was coined in 1959, by Arthur Samuel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computer program is said to learn from experience </a:t>
            </a:r>
            <a:r>
              <a:rPr lang="en" i="1"/>
              <a:t>E</a:t>
            </a:r>
            <a:r>
              <a:rPr lang="en"/>
              <a:t>, with respect to some task </a:t>
            </a:r>
            <a:r>
              <a:rPr lang="en" i="1"/>
              <a:t>T</a:t>
            </a:r>
            <a:r>
              <a:rPr lang="en"/>
              <a:t> and performance measure </a:t>
            </a:r>
            <a:r>
              <a:rPr lang="en" i="1"/>
              <a:t>P</a:t>
            </a:r>
            <a:r>
              <a:rPr lang="en"/>
              <a:t> if its performance at task </a:t>
            </a:r>
            <a:r>
              <a:rPr lang="en" i="1"/>
              <a:t>T</a:t>
            </a:r>
            <a:r>
              <a:rPr lang="en"/>
              <a:t>, as measured by </a:t>
            </a:r>
            <a:r>
              <a:rPr lang="en" i="1"/>
              <a:t>P</a:t>
            </a:r>
            <a:r>
              <a:rPr lang="en"/>
              <a:t>, improves with experience </a:t>
            </a:r>
            <a:r>
              <a:rPr lang="en" i="1"/>
              <a:t>E</a:t>
            </a:r>
            <a:r>
              <a:rPr lang="en"/>
              <a:t>. (Tom M. Mitchell)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Checkers learning problem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9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50" y="1231725"/>
            <a:ext cx="2740150" cy="2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3988525" y="1231975"/>
            <a:ext cx="3557400" cy="3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</a:t>
            </a:r>
            <a:r>
              <a:rPr lang="en" i="1"/>
              <a:t>T</a:t>
            </a:r>
            <a:r>
              <a:rPr lang="en"/>
              <a:t>: playing checkers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measure, </a:t>
            </a:r>
            <a:r>
              <a:rPr lang="en" i="1"/>
              <a:t>P</a:t>
            </a:r>
            <a:r>
              <a:rPr lang="en"/>
              <a:t>: % of games won against opponents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Experience, </a:t>
            </a:r>
            <a:r>
              <a:rPr lang="en" i="1"/>
              <a:t>E</a:t>
            </a:r>
            <a:r>
              <a:rPr lang="en"/>
              <a:t>: Playing practice games against itself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Handwriting Recognition Problem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</a:t>
            </a:r>
            <a:r>
              <a:rPr lang="en" i="1" dirty="0"/>
              <a:t>T</a:t>
            </a:r>
            <a:r>
              <a:rPr lang="en" dirty="0"/>
              <a:t>: Recognizing and classifying handwritten words/characters within images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Performance measure </a:t>
            </a:r>
            <a:r>
              <a:rPr lang="en" i="1" dirty="0"/>
              <a:t>P</a:t>
            </a:r>
            <a:r>
              <a:rPr lang="en" dirty="0"/>
              <a:t>: % of words/characters correctly classified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Training Experience, </a:t>
            </a:r>
            <a:r>
              <a:rPr lang="en" i="1" dirty="0"/>
              <a:t>E</a:t>
            </a:r>
            <a:r>
              <a:rPr lang="en" dirty="0"/>
              <a:t>: </a:t>
            </a:r>
            <a:r>
              <a:rPr lang="en" dirty="0" smtClean="0"/>
              <a:t>Predicting the word/character from a collection </a:t>
            </a:r>
            <a:r>
              <a:rPr lang="en" dirty="0"/>
              <a:t>of handwritten words/characters with given classifications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MNIST Dataset (Yann Lecunn et al.)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BanglaLekha Isolated (Nabeel Mohammed, Sifat Momen et al.)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https://data.mendeley.com/datasets/hf6sf8zrkc/2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Dataset comprises of 50 Bangla basic characters, 10 bangla numerals and 24 selected compound characters (total of 1,66,105 handwritten character images)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driving learning problem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</a:t>
            </a:r>
            <a:r>
              <a:rPr lang="en" i="1"/>
              <a:t>T</a:t>
            </a:r>
            <a:r>
              <a:rPr lang="en"/>
              <a:t>: driving on public highways using vision sensors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 measure, </a:t>
            </a:r>
            <a:r>
              <a:rPr lang="en" i="1"/>
              <a:t>P</a:t>
            </a:r>
            <a:r>
              <a:rPr lang="en"/>
              <a:t>: Average distance travelled before an error (as judged by a human observer)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Training Experience, </a:t>
            </a:r>
            <a:r>
              <a:rPr lang="en" i="1"/>
              <a:t>E</a:t>
            </a:r>
            <a:r>
              <a:rPr lang="en"/>
              <a:t>: A sequence of images and steering commands recorded while observing a hums driver.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an incoming email as either a spam or not spam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416725"/>
            <a:ext cx="8520600" cy="31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T: Correctly classify an email as either spam or not spam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 measure, P: % of emails correctly classified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Training Experience, E: A repertoire of emails with proper labeling as either spam or not.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MW</a:t>
            </a:r>
            <a:r>
              <a:rPr lang="en" dirty="0" smtClean="0"/>
              <a:t> 9:40 </a:t>
            </a:r>
            <a:r>
              <a:rPr lang="en" dirty="0"/>
              <a:t>am - </a:t>
            </a:r>
            <a:r>
              <a:rPr lang="en" dirty="0" smtClean="0"/>
              <a:t>11:20 </a:t>
            </a:r>
            <a:r>
              <a:rPr lang="en" dirty="0"/>
              <a:t>a</a:t>
            </a:r>
            <a:r>
              <a:rPr lang="en" dirty="0" smtClean="0"/>
              <a:t>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Section: 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learning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11700" y="1112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learning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Semi-Supervised learning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Reinforcement learning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 supervised learning, the algorithm builds a mathematical model from a set of data that contains inputs and desired outputs </a:t>
            </a:r>
            <a:r>
              <a:rPr lang="en" dirty="0" smtClean="0"/>
              <a:t>&lt;X, </a:t>
            </a:r>
            <a:r>
              <a:rPr lang="en" dirty="0"/>
              <a:t>y&gt;.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75" y="1959000"/>
            <a:ext cx="4958700" cy="31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6329275" y="1832575"/>
            <a:ext cx="2371500" cy="75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contains 14 instances and 4 attributes. The target variable is </a:t>
            </a:r>
            <a:r>
              <a:rPr lang="en" b="1"/>
              <a:t>play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223" y="2712464"/>
            <a:ext cx="3041642" cy="17770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7056" y="4620126"/>
            <a:ext cx="222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Decision Tree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425" y="1249650"/>
            <a:ext cx="6382075" cy="38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Classification algorithms are used when outputs are restricted to some discrete set of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classifying whether an email is a spam email or not, whether a tumor is malignant or benign.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Classifying from medical records whether a pregnancy is high risk or not.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Classify the specie of iris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https://en.wikipedia.org/wiki/Iris_flower_data_set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Regression algorithms are used when outputs have continuous values i.e. they may have any value within the range.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predicting the price of a house from location, size of the area and number of rooms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- Classification</a:t>
            </a: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475" y="1152463"/>
            <a:ext cx="57340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- Classification</a:t>
            </a: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38" y="1152463"/>
            <a:ext cx="37814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08087"/>
            <a:ext cx="4876800" cy="3305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01" y="1409414"/>
            <a:ext cx="3643799" cy="3103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 algorithms take a set of data that contains only inputs, and find structure in the data, like grouping or clustering of data points.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algorithms therefore learn from test data that has not been labeled, classified or categorized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responding to feedback, unsupervised learning algorithms identify commonalities in the data and react based on the presence or absence of such commonalities in each new piece of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Cocktail Party Problem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890" y="1152475"/>
            <a:ext cx="4182360" cy="32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152475"/>
            <a:ext cx="7253995" cy="3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course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Senior Level Course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It is expected that students </a:t>
            </a:r>
            <a:r>
              <a:rPr lang="en" dirty="0" smtClean="0"/>
              <a:t>should </a:t>
            </a:r>
            <a:r>
              <a:rPr lang="en" dirty="0"/>
              <a:t>be able to demonstrate high degree of maturity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 This include reading and learning on own from existing </a:t>
            </a:r>
            <a:r>
              <a:rPr lang="en" dirty="0" smtClean="0"/>
              <a:t>literature, </a:t>
            </a:r>
            <a:r>
              <a:rPr lang="en" dirty="0"/>
              <a:t>writing codes, conducting experiments, analyzing results and </a:t>
            </a:r>
            <a:r>
              <a:rPr lang="en" dirty="0" smtClean="0"/>
              <a:t>writing good technical </a:t>
            </a:r>
            <a:r>
              <a:rPr lang="en" dirty="0"/>
              <a:t>paper(s).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00" y="1152475"/>
            <a:ext cx="6449799" cy="409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learning works on </a:t>
            </a:r>
            <a:r>
              <a:rPr lang="en-US" b="1" dirty="0" smtClean="0"/>
              <a:t>labeled data</a:t>
            </a:r>
            <a:endParaRPr lang="en-US" dirty="0" smtClean="0"/>
          </a:p>
          <a:p>
            <a:r>
              <a:rPr lang="en-US" dirty="0" smtClean="0"/>
              <a:t>Unsupervised learning works on </a:t>
            </a:r>
            <a:r>
              <a:rPr lang="en-US" b="1" dirty="0" smtClean="0"/>
              <a:t>unlabeled data</a:t>
            </a:r>
            <a:endParaRPr lang="en-US" dirty="0" smtClean="0"/>
          </a:p>
          <a:p>
            <a:r>
              <a:rPr lang="en-US" dirty="0" smtClean="0"/>
              <a:t>In Semi-Supervised learning, the training data contains both </a:t>
            </a:r>
            <a:r>
              <a:rPr lang="en-US" b="1" dirty="0" smtClean="0"/>
              <a:t>labeled and unlabeled data</a:t>
            </a:r>
            <a:endParaRPr lang="en-US" dirty="0" smtClean="0"/>
          </a:p>
          <a:p>
            <a:r>
              <a:rPr lang="en-US" b="1" dirty="0" smtClean="0"/>
              <a:t>Scenario</a:t>
            </a:r>
            <a:endParaRPr lang="en-US" dirty="0" smtClean="0"/>
          </a:p>
          <a:p>
            <a:pPr lvl="1"/>
            <a:r>
              <a:rPr lang="en-US" sz="1100" dirty="0" smtClean="0"/>
              <a:t>We have a large dataset. Manual labeling of the entire dataset is laborious and expensive</a:t>
            </a:r>
          </a:p>
          <a:p>
            <a:pPr lvl="1"/>
            <a:r>
              <a:rPr lang="en-US" sz="1100" dirty="0" smtClean="0"/>
              <a:t>One solution could be to label a sample of the dataset and train the labeled portion to create a model. This would however mean that we are not fully utilizing the larger dataset we have and thus the model that we create may be less robust</a:t>
            </a:r>
          </a:p>
          <a:p>
            <a:pPr lvl="1"/>
            <a:r>
              <a:rPr lang="en-US" sz="1100" dirty="0" smtClean="0"/>
              <a:t>A potential solution: (1) Label a sample of the large dataset, (2) train a model using this labeled portion, (3) use the model to predict the unlabeled portion (</a:t>
            </a:r>
            <a:r>
              <a:rPr lang="en-US" sz="1100" b="1" dirty="0" smtClean="0"/>
              <a:t>pseudo-labeling</a:t>
            </a:r>
            <a:r>
              <a:rPr lang="en-US" sz="1100" dirty="0" smtClean="0"/>
              <a:t>), (4) train using the entire dataset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57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related to AI (and more particularly ML)</a:t>
            </a:r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 model depends on the data that is fed.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 in the data (conscious / unconscious) can be easily picked up by ML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ML systems used for criminal risk assessment have been found to be biased against black people.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Related to ML</a:t>
            </a:r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25" y="1235075"/>
            <a:ext cx="7772400" cy="38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52388"/>
            <a:ext cx="38671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90500"/>
            <a:ext cx="848677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8310"/>
            <a:ext cx="9143999" cy="434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and Ethics (More Complex case)</a:t>
            </a:r>
            <a:endParaRPr/>
          </a:p>
        </p:txBody>
      </p:sp>
      <p:sp>
        <p:nvSpPr>
          <p:cNvPr id="321" name="Google Shape;32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applied to people, data mining is frequently used to discriminate - who gets the loan, who gets the special offer, and so 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kinds of discrimination - racist, sexual, religious and so on are not only unethical but also illegal.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sexual and racist information for medical diagnosis is certainly ethical but using the same information when mining loan payment behavior is not.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and Ethics (Difficulty to solve it)</a:t>
            </a:r>
            <a:endParaRPr/>
          </a:p>
        </p:txBody>
      </p:sp>
      <p:sp>
        <p:nvSpPr>
          <p:cNvPr id="327" name="Google Shape;32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i="1" dirty="0"/>
              <a:t>Reidentification</a:t>
            </a:r>
            <a:r>
              <a:rPr lang="en" dirty="0"/>
              <a:t> techniques has provided sobering insights into the difficulty of anonymizing data.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85% of the Americans can be identified from just three pieces of information, zip code, birth date and sex.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Materials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7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Lecture Materials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Scholarly papers</a:t>
            </a:r>
            <a:endParaRPr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4204125" y="1179275"/>
            <a:ext cx="42504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575" y="1311275"/>
            <a:ext cx="225284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90" y="1308774"/>
            <a:ext cx="2605577" cy="3418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objective of the project work is to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Experience a hands on skills in ML.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Students will have to do innovative projects.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 am not expecting the projects to have commercial value but it must address a realistic problem and should solve it.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project must not be banal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It should be </a:t>
            </a:r>
            <a:r>
              <a:rPr lang="en" dirty="0" smtClean="0"/>
              <a:t>ideally publishable </a:t>
            </a:r>
            <a:r>
              <a:rPr lang="en" dirty="0"/>
              <a:t>in a reputed conference/ journal.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expected of you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work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Inquisitive mind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Continued effort (You will NOT be able to magically do your project  overnight)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Consistency is the key to do well in this course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Algebra (MAT 125)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Statistics </a:t>
            </a:r>
            <a:r>
              <a:rPr lang="en" dirty="0" smtClean="0"/>
              <a:t>(MAT </a:t>
            </a:r>
            <a:r>
              <a:rPr lang="en" dirty="0"/>
              <a:t>361) [Statistical knowledge more than having ideas of mean, median, variance and standard deviation]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Understand algorithms </a:t>
            </a:r>
            <a:r>
              <a:rPr lang="en" dirty="0"/>
              <a:t>and time complexity (CSE 373</a:t>
            </a:r>
            <a:r>
              <a:rPr lang="en" dirty="0" smtClean="0"/>
              <a:t>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English (Good academic writing)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that have some similarities to CSE 445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 419 (Data Mining)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CSE 465 (Pattern Recognition and Neural Network)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CSE 468 (Computer Vision)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CSE 495 (Special Topic - this semester we are offering NLP)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thought Experiment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have a physical machine that can take a (side view)  picture of an object placed on it and can also measure the weight of the object.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are to write a program that will identify the object (which is either an apple or an orange) from its image and weight value.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would you approach it?.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425" y="3786898"/>
            <a:ext cx="916200" cy="9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700" y="3521038"/>
            <a:ext cx="1278025" cy="12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1269</Words>
  <Application>Microsoft Office PowerPoint</Application>
  <PresentationFormat>On-screen Show (16:9)</PresentationFormat>
  <Paragraphs>140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Arial</vt:lpstr>
      <vt:lpstr>Simple Light</vt:lpstr>
      <vt:lpstr>Overview of CSE 445  &amp; Machine Learning</vt:lpstr>
      <vt:lpstr>Lecture</vt:lpstr>
      <vt:lpstr>About the course</vt:lpstr>
      <vt:lpstr>Recommended Materials</vt:lpstr>
      <vt:lpstr>Project</vt:lpstr>
      <vt:lpstr>What is expected of you</vt:lpstr>
      <vt:lpstr>Pre-requisites</vt:lpstr>
      <vt:lpstr>Courses that have some similarities to CSE 445</vt:lpstr>
      <vt:lpstr>A thought Experiment</vt:lpstr>
      <vt:lpstr>Attributes/Features</vt:lpstr>
      <vt:lpstr>Real World</vt:lpstr>
      <vt:lpstr>What about recognizing a cat from a picture?</vt:lpstr>
      <vt:lpstr>Real World Data</vt:lpstr>
      <vt:lpstr>Real World Data (cont…)</vt:lpstr>
      <vt:lpstr>Well posed learning problems</vt:lpstr>
      <vt:lpstr>Checkers learning problem</vt:lpstr>
      <vt:lpstr>Handwriting Recognition Problem</vt:lpstr>
      <vt:lpstr>Robot driving learning problem</vt:lpstr>
      <vt:lpstr>Classifying an incoming email as either a spam or not spam </vt:lpstr>
      <vt:lpstr>Different types of learning</vt:lpstr>
      <vt:lpstr>Supervised Learning</vt:lpstr>
      <vt:lpstr>Supervised Learning</vt:lpstr>
      <vt:lpstr>Supervised Learning</vt:lpstr>
      <vt:lpstr>Supervised Learning - Classification</vt:lpstr>
      <vt:lpstr>Supervised learning - Classification</vt:lpstr>
      <vt:lpstr>Regression</vt:lpstr>
      <vt:lpstr>Unsupervised Learning</vt:lpstr>
      <vt:lpstr>The Cocktail Party Problem</vt:lpstr>
      <vt:lpstr>Unsupervised Learning</vt:lpstr>
      <vt:lpstr>Unsupervised Learning</vt:lpstr>
      <vt:lpstr>Semi-Supervised Learning</vt:lpstr>
      <vt:lpstr>Issues related to AI (and more particularly ML)</vt:lpstr>
      <vt:lpstr>Issues Related to ML</vt:lpstr>
      <vt:lpstr>PowerPoint Presentation</vt:lpstr>
      <vt:lpstr>PowerPoint Presentation</vt:lpstr>
      <vt:lpstr>PowerPoint Presentation</vt:lpstr>
      <vt:lpstr>ML and Ethics (More Complex case)</vt:lpstr>
      <vt:lpstr>ML and Ethics (Difficulty to solve it)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CSE 445  &amp; Machine Learning</dc:title>
  <cp:lastModifiedBy>ASUS</cp:lastModifiedBy>
  <cp:revision>11</cp:revision>
  <dcterms:modified xsi:type="dcterms:W3CDTF">2022-01-31T03:14:54Z</dcterms:modified>
</cp:coreProperties>
</file>