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RXHoYn45WOPxIhnpchbNwdwj/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3F53AF-51E7-47D8-A4BD-958715E318C1}">
  <a:tblStyle styleId="{693F53AF-51E7-47D8-A4BD-958715E318C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tcBdr/>
        <a:fill>
          <a:solidFill>
            <a:srgbClr val="E3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343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0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13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72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28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93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53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3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703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90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10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86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652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90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003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09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f933092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f933092c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bf933092c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407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f933092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f933092c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bf933092c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025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f933092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f933092c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bf933092c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797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f93309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f933092c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bf933092c6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602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f933092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f933092c6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bf933092c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82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f933092c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f933092c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bf933092c6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0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74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64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55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11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20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1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42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3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4" name="Google Shape;114;p3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4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4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4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4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4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0" name="Google Shape;130;p4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4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5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5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5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.cms.waikato.ac.nz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waikato.ac.nz/ml/wek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ZeroR and OneR </a:t>
            </a:r>
            <a:br>
              <a:rPr lang="en-US"/>
            </a:br>
            <a:r>
              <a:rPr lang="en-US"/>
              <a:t>Classifier</a:t>
            </a:r>
            <a:endParaRPr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DR. SIFAT MOMEN</a:t>
            </a:r>
            <a:endParaRPr/>
          </a:p>
        </p:txBody>
      </p:sp>
      <p:sp>
        <p:nvSpPr>
          <p:cNvPr id="153" name="Google Shape;153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2 × 2 Confusion Matrix for two classes (Positive and Negative)</a:t>
            </a:r>
            <a:endParaRPr/>
          </a:p>
        </p:txBody>
      </p:sp>
      <p:graphicFrame>
        <p:nvGraphicFramePr>
          <p:cNvPr id="230" name="Google Shape;230;p12"/>
          <p:cNvGraphicFramePr/>
          <p:nvPr/>
        </p:nvGraphicFramePr>
        <p:xfrm>
          <a:off x="1103313" y="2052638"/>
          <a:ext cx="8947200" cy="3484930"/>
        </p:xfrm>
        <a:graphic>
          <a:graphicData uri="http://schemas.openxmlformats.org/drawingml/2006/table">
            <a:tbl>
              <a:tblPr firstRow="1" bandRow="1">
                <a:noFill/>
                <a:tableStyleId>{693F53AF-51E7-47D8-A4BD-958715E318C1}</a:tableStyleId>
              </a:tblPr>
              <a:tblGrid>
                <a:gridCol w="1491200"/>
                <a:gridCol w="1491200"/>
                <a:gridCol w="1491200"/>
                <a:gridCol w="1491200"/>
                <a:gridCol w="1491200"/>
                <a:gridCol w="1491200"/>
              </a:tblGrid>
              <a:tr h="3708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Confusion Matrix</a:t>
                      </a:r>
                      <a:endParaRPr/>
                    </a:p>
                  </a:txBody>
                  <a:tcPr marL="91450" marR="91450" marT="45725" marB="457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Target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 Predicted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a/(a+b)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 Predicted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d/(c+d)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Sensitivity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Specificity</a:t>
                      </a:r>
                      <a:endParaRPr/>
                    </a:p>
                  </a:txBody>
                  <a:tcPr marL="91450" marR="91450" marT="45725" marB="45725"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 = (a+d)/(a+b+c+d)</a:t>
                      </a:r>
                      <a:endParaRPr/>
                    </a:p>
                  </a:txBody>
                  <a:tcPr marL="91450" marR="91450" marT="45725" marB="457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a/(a+c)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d/(b+d)</a:t>
                      </a:r>
                      <a:endParaRPr/>
                    </a:p>
                  </a:txBody>
                  <a:tcPr marL="91450" marR="91450" marT="45725" marB="45725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1" name="Google Shape;231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7778839" y="5692462"/>
            <a:ext cx="31682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True Positive (TP)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False Positive (FP)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= False Negative (FN)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 = True Negative (TN)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Confusion Matrix of the ZeroR Classifier for the “play golf” dataset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9" name="Google Shape;23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6303" y="2239013"/>
            <a:ext cx="8031004" cy="23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OneR Classifier</a:t>
            </a:r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OneR stands for “One Rule”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simple, yet accurate, classification algorithm that generates one rule for each predictor in the data, then selects the rule with the smallest total error as its “one rule”.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OneR Algorithm: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For each predictor,</a:t>
            </a:r>
            <a:br>
              <a:rPr lang="en-US"/>
            </a:br>
            <a:r>
              <a:rPr lang="en-US"/>
              <a:t>     For each value of that predictor, make a rule as follows;</a:t>
            </a:r>
            <a:br>
              <a:rPr lang="en-US"/>
            </a:br>
            <a:r>
              <a:rPr lang="en-US"/>
              <a:t>           Count how often each value of target (class) appears</a:t>
            </a:r>
            <a:br>
              <a:rPr lang="en-US"/>
            </a:br>
            <a:r>
              <a:rPr lang="en-US"/>
              <a:t>           Find the most frequent class</a:t>
            </a:r>
            <a:br>
              <a:rPr lang="en-US"/>
            </a:br>
            <a:r>
              <a:rPr lang="en-US"/>
              <a:t>           Make the rule assign that class to this value of the predictor</a:t>
            </a:r>
            <a:br>
              <a:rPr lang="en-US"/>
            </a:br>
            <a:r>
              <a:rPr lang="en-US"/>
              <a:t>     Calculate the total error of the rules of each predictor</a:t>
            </a:r>
            <a:br>
              <a:rPr lang="en-US"/>
            </a:br>
            <a:r>
              <a:rPr lang="en-US"/>
              <a:t>Choose the predictor with the smallest total error.</a:t>
            </a:r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OneR classifier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4" name="Google Shape;254;p15" descr="https://www.saedsayad.com/images/OneR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12" y="2052918"/>
            <a:ext cx="5164323" cy="417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OneR classifier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1" name="Google Shape;261;p16" descr="https://www.saedsayad.com/images/OneR_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1419" y="1983406"/>
            <a:ext cx="3762900" cy="25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 descr="https://www.saedsayad.com/images/OneR_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6511" y="1919753"/>
            <a:ext cx="5164323" cy="417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 descr="https://www.saedsayad.com/images/OneR_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2655" y="5095036"/>
            <a:ext cx="2752725" cy="19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6"/>
          <p:cNvCxnSpPr>
            <a:stCxn id="261" idx="2"/>
          </p:cNvCxnSpPr>
          <p:nvPr/>
        </p:nvCxnSpPr>
        <p:spPr>
          <a:xfrm>
            <a:off x="2602869" y="4488831"/>
            <a:ext cx="0" cy="6063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" name="Google Shape;265;p16"/>
          <p:cNvCxnSpPr>
            <a:stCxn id="263" idx="3"/>
          </p:cNvCxnSpPr>
          <p:nvPr/>
        </p:nvCxnSpPr>
        <p:spPr>
          <a:xfrm rot="10800000" flipH="1">
            <a:off x="4205380" y="5424398"/>
            <a:ext cx="681000" cy="6660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Evaluation (OneR classifier)</a:t>
            </a:r>
            <a:endParaRPr/>
          </a:p>
        </p:txBody>
      </p:sp>
      <p:pic>
        <p:nvPicPr>
          <p:cNvPr id="271" name="Google Shape;27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0989" y="1853247"/>
            <a:ext cx="9347210" cy="22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WEKA</a:t>
            </a:r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Weka is a collection of machine learning algorithms for data mining tasks.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 contains tools for data preparation, classification, regression, clustering, association rules mining, and visualization.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Weka supports </a:t>
            </a:r>
            <a:r>
              <a:rPr lang="en-US" b="1" u="sng">
                <a:solidFill>
                  <a:schemeClr val="hlink"/>
                </a:solidFill>
                <a:hlinkClick r:id="rId3"/>
              </a:rPr>
              <a:t>deep learning</a:t>
            </a:r>
            <a:r>
              <a:rPr lang="en-US"/>
              <a:t>!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Built in Java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Link: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https://www.cs.waikato.ac.nz/ml/weka/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Weka Explorer</a:t>
            </a:r>
            <a:endParaRPr/>
          </a:p>
        </p:txBody>
      </p:sp>
      <p:pic>
        <p:nvPicPr>
          <p:cNvPr id="285" name="Google Shape;285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5913" y="1348356"/>
            <a:ext cx="3665538" cy="25681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5592" y="1032099"/>
            <a:ext cx="7666384" cy="576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Weka File Selection </a:t>
            </a:r>
            <a:endParaRPr/>
          </a:p>
        </p:txBody>
      </p:sp>
      <p:pic>
        <p:nvPicPr>
          <p:cNvPr id="293" name="Google Shape;29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4405" y="1464855"/>
            <a:ext cx="5607367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402711"/>
            <a:ext cx="5891766" cy="4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Weka</a:t>
            </a:r>
            <a:endParaRPr/>
          </a:p>
        </p:txBody>
      </p:sp>
      <p:pic>
        <p:nvPicPr>
          <p:cNvPr id="301" name="Google Shape;30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1" y="1537733"/>
            <a:ext cx="5548343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Do carry calculators in the class from now on.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Scientific </a:t>
            </a:r>
            <a:r>
              <a:rPr lang="en-US" smtClean="0"/>
              <a:t>Calculator</a:t>
            </a:r>
            <a:endParaRPr dirty="0"/>
          </a:p>
        </p:txBody>
      </p:sp>
      <p:sp>
        <p:nvSpPr>
          <p:cNvPr id="160" name="Google Shape;160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Weka Results</a:t>
            </a:r>
            <a:endParaRPr/>
          </a:p>
        </p:txBody>
      </p:sp>
      <p:pic>
        <p:nvPicPr>
          <p:cNvPr id="308" name="Google Shape;30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7957" y="1961965"/>
            <a:ext cx="11167402" cy="4737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Weka Results</a:t>
            </a:r>
            <a:endParaRPr/>
          </a:p>
        </p:txBody>
      </p:sp>
      <p:pic>
        <p:nvPicPr>
          <p:cNvPr id="315" name="Google Shape;31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3220" y="1853247"/>
            <a:ext cx="11462037" cy="490008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f933092c6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in Python</a:t>
            </a:r>
            <a:endParaRPr/>
          </a:p>
        </p:txBody>
      </p:sp>
      <p:sp>
        <p:nvSpPr>
          <p:cNvPr id="331" name="Google Shape;331;gbf933092c6_0_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Scikit-learn: Free, software machine learning library for Python programming language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Pandas: Software library written for Python programming language for data manipulation and analysis.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Matplotlib: A plotting library for Python programming language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Numpy: LIbrary for Python programming language which is used for working with arrays and matrices</a:t>
            </a:r>
            <a:endParaRPr/>
          </a:p>
        </p:txBody>
      </p:sp>
      <p:sp>
        <p:nvSpPr>
          <p:cNvPr id="332" name="Google Shape;332;gbf933092c6_0_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f933092c6_0_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ZeroR classifier using Python</a:t>
            </a:r>
            <a:endParaRPr/>
          </a:p>
        </p:txBody>
      </p:sp>
      <p:sp>
        <p:nvSpPr>
          <p:cNvPr id="339" name="Google Shape;339;gbf933092c6_0_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highlight>
                  <a:srgbClr val="FF0000"/>
                </a:highlight>
              </a:rPr>
              <a:t>imports</a:t>
            </a:r>
            <a:endParaRPr b="1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sklearn.dummy import DummyClassifier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sklearn.metrics import accuracy_score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sklearn.metrics import confusion_matrix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sklearn.metrics import classification_report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bf933092c6_0_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f933092c6_0_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ZeroR classifier using Python</a:t>
            </a:r>
            <a:endParaRPr/>
          </a:p>
        </p:txBody>
      </p:sp>
      <p:sp>
        <p:nvSpPr>
          <p:cNvPr id="347" name="Google Shape;347;gbf933092c6_0_1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highlight>
                  <a:srgbClr val="FF0000"/>
                </a:highlight>
              </a:rPr>
              <a:t>Reading dataset</a:t>
            </a:r>
            <a:endParaRPr b="1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df = pd.read_csv('E:\ML-teaching\Sample Datasets\weather.csv')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Try the following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print(df)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print(df.shape)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print(df.head())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print(df.describe())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bf933092c6_0_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f933092c6_0_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ZeroR classifier using Python</a:t>
            </a:r>
            <a:endParaRPr/>
          </a:p>
        </p:txBody>
      </p:sp>
      <p:sp>
        <p:nvSpPr>
          <p:cNvPr id="355" name="Google Shape;355;gbf933092c6_0_2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highlight>
                  <a:srgbClr val="FF0000"/>
                </a:highlight>
              </a:rPr>
              <a:t>Separate X and y</a:t>
            </a:r>
            <a:endParaRPr b="1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X = df.drop(columns = ['Play'])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 = df['Play']</a:t>
            </a:r>
            <a:endParaRPr/>
          </a:p>
        </p:txBody>
      </p:sp>
      <p:sp>
        <p:nvSpPr>
          <p:cNvPr id="356" name="Google Shape;356;gbf933092c6_0_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f933092c6_0_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ZeroR classifier using Python</a:t>
            </a:r>
            <a:endParaRPr/>
          </a:p>
        </p:txBody>
      </p:sp>
      <p:sp>
        <p:nvSpPr>
          <p:cNvPr id="363" name="Google Shape;363;gbf933092c6_0_3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highlight>
                  <a:srgbClr val="FF0000"/>
                </a:highlight>
              </a:rPr>
              <a:t>Train and Test</a:t>
            </a:r>
            <a:endParaRPr b="1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 = DummyClassifier(strategy = 'most_frequent', random_state = 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model.fit(X,y)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predictions = model.predict(X)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score = accuracy_score(y, predictions)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print(score)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print(confusion_matrix(y, predictions))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print(classification_report(y, predictions))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bf933092c6_0_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f933092c6_0_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</a:t>
            </a:r>
            <a:endParaRPr/>
          </a:p>
        </p:txBody>
      </p:sp>
      <p:sp>
        <p:nvSpPr>
          <p:cNvPr id="371" name="Google Shape;371;gbf933092c6_0_4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should ideally divide the dataset into train set and test set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Train set should be used to create the model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Test set should be used to test how well the model is predicting unlabel cases.</a:t>
            </a:r>
            <a:endParaRPr/>
          </a:p>
        </p:txBody>
      </p:sp>
      <p:sp>
        <p:nvSpPr>
          <p:cNvPr id="372" name="Google Shape;372;gbf933092c6_0_4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Classifier (Recall)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Supervised learning contains (</a:t>
            </a:r>
            <a:r>
              <a:rPr lang="en-US" b="1"/>
              <a:t>X</a:t>
            </a:r>
            <a:r>
              <a:rPr lang="en-US"/>
              <a:t>, y)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X</a:t>
            </a:r>
            <a:r>
              <a:rPr lang="en-US"/>
              <a:t> is the data comprising of instances with attributes &lt;x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….. x</a:t>
            </a:r>
            <a:r>
              <a:rPr lang="en-US" baseline="-25000"/>
              <a:t>n</a:t>
            </a:r>
            <a:r>
              <a:rPr lang="en-US"/>
              <a:t>&gt; (n featured attribute)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 is the label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y is discrete/categorical, then the problem is a </a:t>
            </a:r>
            <a:r>
              <a:rPr lang="en-US" b="1" u="sng"/>
              <a:t>classification problem</a:t>
            </a:r>
            <a:r>
              <a:rPr lang="en-US"/>
              <a:t> and we require a </a:t>
            </a:r>
            <a:r>
              <a:rPr lang="en-US" b="1" u="sng"/>
              <a:t>classifier</a:t>
            </a:r>
            <a:r>
              <a:rPr lang="en-US"/>
              <a:t> to classify.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y is continuous, then the problem is a regression problem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Machine Learning (Recall)</a:t>
            </a:r>
            <a:endParaRPr/>
          </a:p>
        </p:txBody>
      </p:sp>
      <p:pic>
        <p:nvPicPr>
          <p:cNvPr id="187" name="Google Shape;18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33588" y="2245519"/>
            <a:ext cx="7086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Categorical/Discrete variables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categorical/ discrete variable is one that has two or more categories (values).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There are two kinds of categorical variable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Nominal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 nominal variable has no intrinsic ordering to the categories.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E.g. a gender is a categorical variable with values {Male, Female} that have no intrinsic ordering to the categories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Ordinal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An ordinal data has clear ordering.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E.g. Temperature = {low, medium, high}</a:t>
            </a: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ZeroR classifier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ZeroR stands for Zero Rule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Simplest classification method that relies on the target and ignores all predictors.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ZeroR classifier simply predicts the majority category.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Although there is no predictability power in ZeroR, it is useful in determining a baseline performance as a benchmark for other classification methods.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 u="sng"/>
              <a:t>Algorithm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Construct a frequency table for the target and select the most frequent value.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ZeroR classifier</a:t>
            </a:r>
            <a:endParaRPr/>
          </a:p>
        </p:txBody>
      </p:sp>
      <p:pic>
        <p:nvPicPr>
          <p:cNvPr id="208" name="Google Shape;208;p9" descr="https://www.saedsayad.com/images/ZeroR_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1" y="2341126"/>
            <a:ext cx="5861221" cy="417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 descr="https://www.saedsayad.com/images/ZeroR_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321" y="3121443"/>
            <a:ext cx="18573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16" name="Google Shape;216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Models need to be evaluated and therefore some kind of model evaluation techniques need to be in place.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Confusion Matrix 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confusion matrix shows the number of correct and incorrect predictions made by the classification model compared to the actual outcomes (target value) in the data.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matrix is N × N, where N is the number of classes in the target variable.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Terminologies (Related to Confusion Matrix)</a:t>
            </a:r>
            <a:endParaRPr/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Accuracy: The proportion of the total number of predictions that were correct.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Positive Predictive Value or Precision: The proportion of positive cases that were correctly identified.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Negative Predictive Value: The proportion of negative cases that were correctly identified.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Sensitivity or Recall: The proportion of actual positive cases which are correctly identified.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Specificity: The proportion of actual negative cases that are correctly identified.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811</Words>
  <Application>Microsoft Office PowerPoint</Application>
  <PresentationFormat>Widescreen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Noto Sans Symbols</vt:lpstr>
      <vt:lpstr>Arial</vt:lpstr>
      <vt:lpstr>Century Gothic</vt:lpstr>
      <vt:lpstr>Calibri</vt:lpstr>
      <vt:lpstr>Ion</vt:lpstr>
      <vt:lpstr>ZeroR and OneR  Classifier</vt:lpstr>
      <vt:lpstr>Announcements</vt:lpstr>
      <vt:lpstr>Classifier (Recall)</vt:lpstr>
      <vt:lpstr>Machine Learning (Recall)</vt:lpstr>
      <vt:lpstr>Categorical/Discrete variables</vt:lpstr>
      <vt:lpstr>ZeroR classifier</vt:lpstr>
      <vt:lpstr>ZeroR classifier</vt:lpstr>
      <vt:lpstr>Model Evaluation</vt:lpstr>
      <vt:lpstr>Terminologies (Related to Confusion Matrix)</vt:lpstr>
      <vt:lpstr>2 × 2 Confusion Matrix for two classes (Positive and Negative)</vt:lpstr>
      <vt:lpstr>Confusion Matrix of the ZeroR Classifier for the “play golf” dataset</vt:lpstr>
      <vt:lpstr>OneR Classifier</vt:lpstr>
      <vt:lpstr>OneR classifier</vt:lpstr>
      <vt:lpstr>OneR classifier</vt:lpstr>
      <vt:lpstr>Model Evaluation (OneR classifier)</vt:lpstr>
      <vt:lpstr>WEKA</vt:lpstr>
      <vt:lpstr>Weka Explorer</vt:lpstr>
      <vt:lpstr>Weka File Selection </vt:lpstr>
      <vt:lpstr>Weka</vt:lpstr>
      <vt:lpstr>Weka Results</vt:lpstr>
      <vt:lpstr>Weka Results</vt:lpstr>
      <vt:lpstr>PowerPoint Presentation</vt:lpstr>
      <vt:lpstr>Machine learning in Python</vt:lpstr>
      <vt:lpstr>ZeroR classifier using Python</vt:lpstr>
      <vt:lpstr>ZeroR classifier using Python</vt:lpstr>
      <vt:lpstr>ZeroR classifier using Python</vt:lpstr>
      <vt:lpstr>ZeroR classifier using Python</vt:lpstr>
      <vt:lpstr>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ZeroR and OneR  Classifier</dc:title>
  <dc:creator>ASUS</dc:creator>
  <cp:lastModifiedBy>ASUS</cp:lastModifiedBy>
  <cp:revision>2</cp:revision>
  <dcterms:created xsi:type="dcterms:W3CDTF">2019-06-08T05:13:05Z</dcterms:created>
  <dcterms:modified xsi:type="dcterms:W3CDTF">2021-10-19T02:30:42Z</dcterms:modified>
</cp:coreProperties>
</file>