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0C918-0AFE-406D-831D-366DE84FA60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79C1-6F46-48A5-9446-D98D1E3F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981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82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2347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8466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3627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499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2349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586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04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030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06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744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82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45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99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173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06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0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07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93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3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B7DE-CC78-41E0-99A5-AC38B04251D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B37C-8DD7-4C6A-9831-A6194EE39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Instance Based Learning (KNN)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686800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Nearest Neighbor(s) Query (cont’d)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044700" y="1412876"/>
            <a:ext cx="8229600" cy="4530725"/>
          </a:xfrm>
        </p:spPr>
        <p:txBody>
          <a:bodyPr/>
          <a:lstStyle/>
          <a:p>
            <a:pPr lvl="1" eaLnBrk="1" hangingPunct="1"/>
            <a:r>
              <a:rPr lang="en-US" dirty="0"/>
              <a:t>Find the 4 closest restaurants to my hotel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1492F0-5C92-4C26-B360-5C1C387C1605}" type="slidenum">
              <a:rPr lang="en-US" altLang="en-US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133601"/>
            <a:ext cx="7289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4748214" y="4232275"/>
            <a:ext cx="1119187" cy="920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Multi-dimensional Query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095500" y="1417639"/>
            <a:ext cx="8229600" cy="453072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 practice, queries might involve multi-dimensional keys.</a:t>
            </a:r>
          </a:p>
          <a:p>
            <a:pPr lvl="1" eaLnBrk="1" hangingPunct="1">
              <a:defRPr/>
            </a:pPr>
            <a:r>
              <a:rPr lang="en-US" b="1" dirty="0" smtClean="0"/>
              <a:t>key=(Name, Age): </a:t>
            </a:r>
            <a:r>
              <a:rPr lang="en-US" dirty="0" smtClean="0"/>
              <a:t>retrieve all records with </a:t>
            </a:r>
          </a:p>
          <a:p>
            <a:pPr marL="344487" lvl="1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Name=“George” and  “50 &lt;= Age &lt;= 70”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C47CEE-A191-4EF9-9B01-C9A47FF6FA97}" type="slidenum">
              <a:rPr lang="en-US" altLang="en-US">
                <a:latin typeface="Garamond" panose="02020404030301010803" pitchFamily="18" charset="0"/>
              </a:rPr>
              <a:pPr eaLnBrk="1" hangingPunct="1"/>
              <a:t>11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3035300" y="4206875"/>
            <a:ext cx="5727700" cy="742950"/>
            <a:chOff x="1771318" y="3536950"/>
            <a:chExt cx="5728363" cy="742950"/>
          </a:xfrm>
        </p:grpSpPr>
        <p:grpSp>
          <p:nvGrpSpPr>
            <p:cNvPr id="11270" name="Group 8"/>
            <p:cNvGrpSpPr>
              <a:grpSpLocks/>
            </p:cNvGrpSpPr>
            <p:nvPr/>
          </p:nvGrpSpPr>
          <p:grpSpPr bwMode="auto">
            <a:xfrm>
              <a:off x="1917700" y="3536950"/>
              <a:ext cx="5435600" cy="742950"/>
              <a:chOff x="2057400" y="3067050"/>
              <a:chExt cx="5435600" cy="7429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57085" y="3086100"/>
                <a:ext cx="5436229" cy="698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2768367" y="308610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809888" y="311150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635483" y="307975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5702407" y="306705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71" name="Rectangle 9"/>
            <p:cNvSpPr>
              <a:spLocks noChangeArrowheads="1"/>
            </p:cNvSpPr>
            <p:nvPr/>
          </p:nvSpPr>
          <p:spPr bwMode="auto">
            <a:xfrm>
              <a:off x="1771318" y="3652678"/>
              <a:ext cx="57283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sz="2600" dirty="0"/>
                <a:t>ID  Name  Age  Salary  #Children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81201" y="277814"/>
            <a:ext cx="8632825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Nearest Neighbor Query in High Dimensions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2095500" y="1417639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Very important and practical problem! </a:t>
            </a:r>
          </a:p>
          <a:p>
            <a:pPr lvl="1" eaLnBrk="1" hangingPunct="1">
              <a:defRPr/>
            </a:pPr>
            <a:r>
              <a:rPr lang="en-US" dirty="0" smtClean="0"/>
              <a:t>Image retrieval</a:t>
            </a:r>
          </a:p>
          <a:p>
            <a:pPr marL="344487" lvl="1" indent="0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0D9704-64BE-4527-A0AD-A54E1595B124}" type="slidenum">
              <a:rPr lang="en-US" altLang="en-US">
                <a:latin typeface="Garamond" panose="02020404030301010803" pitchFamily="18" charset="0"/>
              </a:rPr>
              <a:pPr eaLnBrk="1" hangingPunct="1"/>
              <a:t>12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12293" name="Picture 4" descr="C:\Documents and Settings\xgfeng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2789238"/>
            <a:ext cx="4202112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 descr="C:\Documents and Settings\xgfeng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7" t="59734" r="64035" b="27893"/>
          <a:stretch>
            <a:fillRect/>
          </a:stretch>
        </p:blipFill>
        <p:spPr bwMode="auto">
          <a:xfrm>
            <a:off x="2149475" y="3949700"/>
            <a:ext cx="33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"/>
          <p:cNvSpPr txBox="1">
            <a:spLocks noChangeArrowheads="1"/>
          </p:cNvSpPr>
          <p:nvPr/>
        </p:nvSpPr>
        <p:spPr bwMode="auto">
          <a:xfrm>
            <a:off x="1846264" y="4646614"/>
            <a:ext cx="1265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,f</a:t>
            </a:r>
            <a:r>
              <a:rPr lang="en-US" baseline="-25000" dirty="0"/>
              <a:t>2</a:t>
            </a:r>
            <a:r>
              <a:rPr lang="en-US" dirty="0"/>
              <a:t>, ..,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700338" y="4041775"/>
            <a:ext cx="550862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953375" y="4133850"/>
            <a:ext cx="552450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8" name="TextBox 20"/>
          <p:cNvSpPr txBox="1">
            <a:spLocks noChangeArrowheads="1"/>
          </p:cNvSpPr>
          <p:nvPr/>
        </p:nvSpPr>
        <p:spPr bwMode="auto">
          <a:xfrm>
            <a:off x="8505825" y="3852864"/>
            <a:ext cx="210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find N closest </a:t>
            </a:r>
          </a:p>
          <a:p>
            <a:pPr eaLnBrk="1" hangingPunct="1"/>
            <a:r>
              <a:rPr lang="en-US"/>
              <a:t>matches (i.e., N </a:t>
            </a:r>
          </a:p>
          <a:p>
            <a:pPr eaLnBrk="1" hangingPunct="1"/>
            <a:r>
              <a:rPr lang="en-US"/>
              <a:t>nearest neighbors)</a:t>
            </a:r>
          </a:p>
        </p:txBody>
      </p:sp>
    </p:spTree>
    <p:extLst>
      <p:ext uri="{BB962C8B-B14F-4D97-AF65-F5344CB8AC3E}">
        <p14:creationId xmlns:p14="http://schemas.microsoft.com/office/powerpoint/2010/main" val="40281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686800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/>
              <a:t>Nearest Neighbor Query in High Dimensions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044700" y="1412876"/>
            <a:ext cx="82296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Face recognition 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5B4AD9-2682-47F0-930E-DB4C318CB53E}" type="slidenum">
              <a:rPr lang="en-US" altLang="en-US">
                <a:latin typeface="Garamond" panose="02020404030301010803" pitchFamily="18" charset="0"/>
              </a:rPr>
              <a:pPr eaLnBrk="1" hangingPunct="1"/>
              <a:t>13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13317" name="Picture 7" descr="feret_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2439989"/>
            <a:ext cx="244316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 descr="feret_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4" t="32004" b="38516"/>
          <a:stretch>
            <a:fillRect/>
          </a:stretch>
        </p:blipFill>
        <p:spPr bwMode="auto">
          <a:xfrm>
            <a:off x="2633664" y="3316288"/>
            <a:ext cx="6000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06800" y="3649664"/>
            <a:ext cx="520700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24700" y="3741738"/>
            <a:ext cx="5207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1" name="TextBox 2"/>
          <p:cNvSpPr txBox="1">
            <a:spLocks noChangeArrowheads="1"/>
          </p:cNvSpPr>
          <p:nvPr/>
        </p:nvSpPr>
        <p:spPr bwMode="auto">
          <a:xfrm>
            <a:off x="7820026" y="3595688"/>
            <a:ext cx="2505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find closest match</a:t>
            </a:r>
          </a:p>
          <a:p>
            <a:pPr eaLnBrk="1" hangingPunct="1"/>
            <a:r>
              <a:rPr lang="en-US"/>
              <a:t>(i.e., nearest neighbor)</a:t>
            </a:r>
          </a:p>
        </p:txBody>
      </p:sp>
    </p:spTree>
    <p:extLst>
      <p:ext uri="{BB962C8B-B14F-4D97-AF65-F5344CB8AC3E}">
        <p14:creationId xmlns:p14="http://schemas.microsoft.com/office/powerpoint/2010/main" val="30814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1200" y="3378200"/>
            <a:ext cx="82296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Interpreting Queries Geometrically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530725"/>
          </a:xfrm>
        </p:spPr>
        <p:txBody>
          <a:bodyPr/>
          <a:lstStyle/>
          <a:p>
            <a:pPr eaLnBrk="1" hangingPunct="1"/>
            <a:r>
              <a:rPr lang="en-US" smtClean="0"/>
              <a:t>Multi-dimensional keys can be thought as “points” in high dimensional spaces.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Queries about records </a:t>
            </a:r>
            <a:r>
              <a:rPr lang="en-US" smtClean="0">
                <a:sym typeface="Wingdings" panose="05000000000000000000" pitchFamily="2" charset="2"/>
              </a:rPr>
              <a:t> Queries about points</a:t>
            </a:r>
            <a:r>
              <a:rPr lang="en-US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2341BA-B61C-4B1C-9520-DA0929C50D0F}" type="slidenum">
              <a:rPr lang="en-US" altLang="en-US">
                <a:latin typeface="Garamond" panose="02020404030301010803" pitchFamily="18" charset="0"/>
              </a:rPr>
              <a:pPr eaLnBrk="1" hangingPunct="1"/>
              <a:t>14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1- Range Search in 2D</a:t>
            </a:r>
          </a:p>
        </p:txBody>
      </p:sp>
      <p:pic>
        <p:nvPicPr>
          <p:cNvPr id="1638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4089" y="2024064"/>
            <a:ext cx="3508375" cy="1335087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2637AC-4D00-4B35-8C1A-F7B13BC2E1C7}" type="slidenum">
              <a:rPr lang="en-US" altLang="en-US">
                <a:latin typeface="Garamond" panose="02020404030301010803" pitchFamily="18" charset="0"/>
              </a:rPr>
              <a:pPr eaLnBrk="1" hangingPunct="1"/>
              <a:t>15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46" y="1370807"/>
            <a:ext cx="355600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5732464" y="5791994"/>
            <a:ext cx="4525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age = 10,000 x year + 100 x month + day</a:t>
            </a:r>
          </a:p>
        </p:txBody>
      </p:sp>
    </p:spTree>
    <p:extLst>
      <p:ext uri="{BB962C8B-B14F-4D97-AF65-F5344CB8AC3E}">
        <p14:creationId xmlns:p14="http://schemas.microsoft.com/office/powerpoint/2010/main" val="22757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 – Range Search in 3D</a:t>
            </a:r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8050" y="2481264"/>
            <a:ext cx="3506788" cy="1963737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690FAE-F355-40AC-B253-EA0DE228E8B5}" type="slidenum">
              <a:rPr lang="en-US" altLang="en-US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4" y="1625600"/>
            <a:ext cx="378777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0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369300" cy="1139825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3 – Nearest Neighbors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4F5A72-4EE0-45B2-BAD6-5D2691CE5FE6}" type="slidenum">
              <a:rPr lang="en-US" altLang="en-US">
                <a:latin typeface="Garamond" panose="02020404030301010803" pitchFamily="18" charset="0"/>
              </a:rPr>
              <a:pPr eaLnBrk="1" hangingPunct="1"/>
              <a:t>17</a:t>
            </a:fld>
            <a:endParaRPr lang="en-US" altLang="en-US">
              <a:latin typeface="Garamond" panose="02020404030301010803" pitchFamily="18" charset="0"/>
            </a:endParaRPr>
          </a:p>
        </p:txBody>
      </p:sp>
      <p:grpSp>
        <p:nvGrpSpPr>
          <p:cNvPr id="18436" name="Group 18"/>
          <p:cNvGrpSpPr>
            <a:grpSpLocks/>
          </p:cNvGrpSpPr>
          <p:nvPr/>
        </p:nvGrpSpPr>
        <p:grpSpPr bwMode="auto">
          <a:xfrm>
            <a:off x="1847851" y="2457451"/>
            <a:ext cx="4049713" cy="2333625"/>
            <a:chOff x="990600" y="1796039"/>
            <a:chExt cx="6019800" cy="3537961"/>
          </a:xfrm>
        </p:grpSpPr>
        <p:sp>
          <p:nvSpPr>
            <p:cNvPr id="18470" name="Line 5"/>
            <p:cNvSpPr>
              <a:spLocks noChangeShapeType="1"/>
            </p:cNvSpPr>
            <p:nvPr/>
          </p:nvSpPr>
          <p:spPr bwMode="auto">
            <a:xfrm flipV="1">
              <a:off x="2209800" y="19050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6"/>
            <p:cNvSpPr>
              <a:spLocks noChangeShapeType="1"/>
            </p:cNvSpPr>
            <p:nvPr/>
          </p:nvSpPr>
          <p:spPr bwMode="auto">
            <a:xfrm>
              <a:off x="2209800" y="5334000"/>
              <a:ext cx="419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Oval 9"/>
            <p:cNvSpPr>
              <a:spLocks noChangeArrowheads="1"/>
            </p:cNvSpPr>
            <p:nvPr/>
          </p:nvSpPr>
          <p:spPr bwMode="auto">
            <a:xfrm>
              <a:off x="3200400" y="2590800"/>
              <a:ext cx="1905000" cy="1676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73" name="AutoShape 10"/>
            <p:cNvSpPr>
              <a:spLocks noChangeArrowheads="1"/>
            </p:cNvSpPr>
            <p:nvPr/>
          </p:nvSpPr>
          <p:spPr bwMode="auto">
            <a:xfrm>
              <a:off x="4114800" y="33528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74" name="AutoShape 11"/>
            <p:cNvSpPr>
              <a:spLocks noChangeArrowheads="1"/>
            </p:cNvSpPr>
            <p:nvPr/>
          </p:nvSpPr>
          <p:spPr bwMode="auto">
            <a:xfrm>
              <a:off x="2895600" y="44958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75" name="AutoShape 12"/>
            <p:cNvSpPr>
              <a:spLocks noChangeArrowheads="1"/>
            </p:cNvSpPr>
            <p:nvPr/>
          </p:nvSpPr>
          <p:spPr bwMode="auto">
            <a:xfrm>
              <a:off x="4800600" y="44196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76" name="AutoShape 13"/>
            <p:cNvSpPr>
              <a:spLocks noChangeArrowheads="1"/>
            </p:cNvSpPr>
            <p:nvPr/>
          </p:nvSpPr>
          <p:spPr bwMode="auto">
            <a:xfrm>
              <a:off x="3276600" y="37338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77" name="AutoShape 14"/>
            <p:cNvSpPr>
              <a:spLocks noChangeArrowheads="1"/>
            </p:cNvSpPr>
            <p:nvPr/>
          </p:nvSpPr>
          <p:spPr bwMode="auto">
            <a:xfrm>
              <a:off x="4724400" y="35814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78" name="AutoShape 15"/>
            <p:cNvSpPr>
              <a:spLocks noChangeArrowheads="1"/>
            </p:cNvSpPr>
            <p:nvPr/>
          </p:nvSpPr>
          <p:spPr bwMode="auto">
            <a:xfrm>
              <a:off x="4343400" y="38862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79" name="AutoShape 16"/>
            <p:cNvSpPr>
              <a:spLocks noChangeArrowheads="1"/>
            </p:cNvSpPr>
            <p:nvPr/>
          </p:nvSpPr>
          <p:spPr bwMode="auto">
            <a:xfrm>
              <a:off x="3962400" y="38862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80" name="Text Box 18"/>
            <p:cNvSpPr txBox="1">
              <a:spLocks noChangeArrowheads="1"/>
            </p:cNvSpPr>
            <p:nvPr/>
          </p:nvSpPr>
          <p:spPr bwMode="auto">
            <a:xfrm>
              <a:off x="990600" y="3276599"/>
              <a:ext cx="533400" cy="559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481" name="Line 19"/>
            <p:cNvSpPr>
              <a:spLocks noChangeShapeType="1"/>
            </p:cNvSpPr>
            <p:nvPr/>
          </p:nvSpPr>
          <p:spPr bwMode="auto">
            <a:xfrm flipH="1">
              <a:off x="4191000" y="2362200"/>
              <a:ext cx="1524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Text Box 20"/>
            <p:cNvSpPr txBox="1">
              <a:spLocks noChangeArrowheads="1"/>
            </p:cNvSpPr>
            <p:nvPr/>
          </p:nvSpPr>
          <p:spPr bwMode="auto">
            <a:xfrm>
              <a:off x="5791200" y="1796039"/>
              <a:ext cx="1219200" cy="979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QueryPoint </a:t>
              </a:r>
            </a:p>
          </p:txBody>
        </p:sp>
      </p:grpSp>
      <p:grpSp>
        <p:nvGrpSpPr>
          <p:cNvPr id="18437" name="Group 2"/>
          <p:cNvGrpSpPr>
            <a:grpSpLocks/>
          </p:cNvGrpSpPr>
          <p:nvPr/>
        </p:nvGrpSpPr>
        <p:grpSpPr bwMode="auto">
          <a:xfrm>
            <a:off x="6289675" y="1897063"/>
            <a:ext cx="3549650" cy="3071812"/>
            <a:chOff x="2209800" y="1828800"/>
            <a:chExt cx="4495800" cy="3657600"/>
          </a:xfrm>
        </p:grpSpPr>
        <p:sp>
          <p:nvSpPr>
            <p:cNvPr id="18439" name="AutoShape 4"/>
            <p:cNvSpPr>
              <a:spLocks noChangeArrowheads="1"/>
            </p:cNvSpPr>
            <p:nvPr/>
          </p:nvSpPr>
          <p:spPr bwMode="auto">
            <a:xfrm>
              <a:off x="2286000" y="1828800"/>
              <a:ext cx="4343400" cy="365760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3200400" y="1828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H="1">
              <a:off x="2209800" y="4343400"/>
              <a:ext cx="990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3200400" y="4343400"/>
              <a:ext cx="3505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AutoShape 8"/>
            <p:cNvSpPr>
              <a:spLocks noChangeArrowheads="1"/>
            </p:cNvSpPr>
            <p:nvPr/>
          </p:nvSpPr>
          <p:spPr bwMode="auto">
            <a:xfrm>
              <a:off x="4495800" y="35052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44" name="AutoShape 9"/>
            <p:cNvSpPr>
              <a:spLocks noChangeArrowheads="1"/>
            </p:cNvSpPr>
            <p:nvPr/>
          </p:nvSpPr>
          <p:spPr bwMode="auto">
            <a:xfrm>
              <a:off x="3810000" y="2971800"/>
              <a:ext cx="1447800" cy="114300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EBADE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4114800" y="2971800"/>
              <a:ext cx="0" cy="838200"/>
            </a:xfrm>
            <a:prstGeom prst="line">
              <a:avLst/>
            </a:prstGeom>
            <a:noFill/>
            <a:ln w="9525">
              <a:solidFill>
                <a:srgbClr val="EBAD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 flipH="1">
              <a:off x="3810000" y="3810000"/>
              <a:ext cx="304800" cy="304800"/>
            </a:xfrm>
            <a:prstGeom prst="line">
              <a:avLst/>
            </a:prstGeom>
            <a:noFill/>
            <a:ln w="9525">
              <a:solidFill>
                <a:srgbClr val="EBAD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>
              <a:off x="4114800" y="3810000"/>
              <a:ext cx="1143000" cy="0"/>
            </a:xfrm>
            <a:prstGeom prst="line">
              <a:avLst/>
            </a:prstGeom>
            <a:noFill/>
            <a:ln w="9525">
              <a:solidFill>
                <a:srgbClr val="EBAD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AutoShape 14"/>
            <p:cNvSpPr>
              <a:spLocks noChangeArrowheads="1"/>
            </p:cNvSpPr>
            <p:nvPr/>
          </p:nvSpPr>
          <p:spPr bwMode="auto">
            <a:xfrm>
              <a:off x="4648200" y="36576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49" name="AutoShape 15"/>
            <p:cNvSpPr>
              <a:spLocks noChangeArrowheads="1"/>
            </p:cNvSpPr>
            <p:nvPr/>
          </p:nvSpPr>
          <p:spPr bwMode="auto">
            <a:xfrm>
              <a:off x="4800600" y="38100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0" name="AutoShape 16"/>
            <p:cNvSpPr>
              <a:spLocks noChangeArrowheads="1"/>
            </p:cNvSpPr>
            <p:nvPr/>
          </p:nvSpPr>
          <p:spPr bwMode="auto">
            <a:xfrm>
              <a:off x="4953000" y="39624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1" name="AutoShape 17"/>
            <p:cNvSpPr>
              <a:spLocks noChangeArrowheads="1"/>
            </p:cNvSpPr>
            <p:nvPr/>
          </p:nvSpPr>
          <p:spPr bwMode="auto">
            <a:xfrm>
              <a:off x="5105400" y="41148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2" name="AutoShape 18"/>
            <p:cNvSpPr>
              <a:spLocks noChangeArrowheads="1"/>
            </p:cNvSpPr>
            <p:nvPr/>
          </p:nvSpPr>
          <p:spPr bwMode="auto">
            <a:xfrm>
              <a:off x="5257800" y="42672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3" name="AutoShape 19"/>
            <p:cNvSpPr>
              <a:spLocks noChangeArrowheads="1"/>
            </p:cNvSpPr>
            <p:nvPr/>
          </p:nvSpPr>
          <p:spPr bwMode="auto">
            <a:xfrm>
              <a:off x="4267200" y="30480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4" name="AutoShape 20"/>
            <p:cNvSpPr>
              <a:spLocks noChangeArrowheads="1"/>
            </p:cNvSpPr>
            <p:nvPr/>
          </p:nvSpPr>
          <p:spPr bwMode="auto">
            <a:xfrm>
              <a:off x="4800600" y="30480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5" name="AutoShape 21"/>
            <p:cNvSpPr>
              <a:spLocks noChangeArrowheads="1"/>
            </p:cNvSpPr>
            <p:nvPr/>
          </p:nvSpPr>
          <p:spPr bwMode="auto">
            <a:xfrm>
              <a:off x="6019800" y="35052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6" name="AutoShape 22"/>
            <p:cNvSpPr>
              <a:spLocks noChangeArrowheads="1"/>
            </p:cNvSpPr>
            <p:nvPr/>
          </p:nvSpPr>
          <p:spPr bwMode="auto">
            <a:xfrm>
              <a:off x="4191000" y="41148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7" name="AutoShape 23"/>
            <p:cNvSpPr>
              <a:spLocks noChangeArrowheads="1"/>
            </p:cNvSpPr>
            <p:nvPr/>
          </p:nvSpPr>
          <p:spPr bwMode="auto">
            <a:xfrm>
              <a:off x="4038600" y="34290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8" name="AutoShape 24"/>
            <p:cNvSpPr>
              <a:spLocks noChangeArrowheads="1"/>
            </p:cNvSpPr>
            <p:nvPr/>
          </p:nvSpPr>
          <p:spPr bwMode="auto">
            <a:xfrm>
              <a:off x="2819400" y="33528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9" name="AutoShape 25"/>
            <p:cNvSpPr>
              <a:spLocks noChangeArrowheads="1"/>
            </p:cNvSpPr>
            <p:nvPr/>
          </p:nvSpPr>
          <p:spPr bwMode="auto">
            <a:xfrm>
              <a:off x="3505200" y="44196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0" name="AutoShape 26"/>
            <p:cNvSpPr>
              <a:spLocks noChangeArrowheads="1"/>
            </p:cNvSpPr>
            <p:nvPr/>
          </p:nvSpPr>
          <p:spPr bwMode="auto">
            <a:xfrm>
              <a:off x="4343400" y="51816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1" name="AutoShape 27"/>
            <p:cNvSpPr>
              <a:spLocks noChangeArrowheads="1"/>
            </p:cNvSpPr>
            <p:nvPr/>
          </p:nvSpPr>
          <p:spPr bwMode="auto">
            <a:xfrm>
              <a:off x="2514600" y="36576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2" name="AutoShape 28"/>
            <p:cNvSpPr>
              <a:spLocks noChangeArrowheads="1"/>
            </p:cNvSpPr>
            <p:nvPr/>
          </p:nvSpPr>
          <p:spPr bwMode="auto">
            <a:xfrm>
              <a:off x="2438400" y="41910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3" name="AutoShape 29"/>
            <p:cNvSpPr>
              <a:spLocks noChangeArrowheads="1"/>
            </p:cNvSpPr>
            <p:nvPr/>
          </p:nvSpPr>
          <p:spPr bwMode="auto">
            <a:xfrm>
              <a:off x="6172200" y="48006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4" name="AutoShape 30"/>
            <p:cNvSpPr>
              <a:spLocks noChangeArrowheads="1"/>
            </p:cNvSpPr>
            <p:nvPr/>
          </p:nvSpPr>
          <p:spPr bwMode="auto">
            <a:xfrm>
              <a:off x="6172200" y="40386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5" name="AutoShape 31"/>
            <p:cNvSpPr>
              <a:spLocks noChangeArrowheads="1"/>
            </p:cNvSpPr>
            <p:nvPr/>
          </p:nvSpPr>
          <p:spPr bwMode="auto">
            <a:xfrm>
              <a:off x="3962400" y="48006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6" name="AutoShape 32"/>
            <p:cNvSpPr>
              <a:spLocks noChangeArrowheads="1"/>
            </p:cNvSpPr>
            <p:nvPr/>
          </p:nvSpPr>
          <p:spPr bwMode="auto">
            <a:xfrm>
              <a:off x="3352800" y="22860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7" name="AutoShape 33"/>
            <p:cNvSpPr>
              <a:spLocks noChangeArrowheads="1"/>
            </p:cNvSpPr>
            <p:nvPr/>
          </p:nvSpPr>
          <p:spPr bwMode="auto">
            <a:xfrm>
              <a:off x="5105400" y="51816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8" name="AutoShape 34"/>
            <p:cNvSpPr>
              <a:spLocks noChangeArrowheads="1"/>
            </p:cNvSpPr>
            <p:nvPr/>
          </p:nvSpPr>
          <p:spPr bwMode="auto">
            <a:xfrm>
              <a:off x="2971800" y="52578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69" name="AutoShape 35"/>
            <p:cNvSpPr>
              <a:spLocks noChangeArrowheads="1"/>
            </p:cNvSpPr>
            <p:nvPr/>
          </p:nvSpPr>
          <p:spPr bwMode="auto">
            <a:xfrm>
              <a:off x="4953000" y="4572000"/>
              <a:ext cx="76200" cy="76200"/>
            </a:xfrm>
            <a:prstGeom prst="flowChartConnector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cxnSp>
        <p:nvCxnSpPr>
          <p:cNvPr id="52" name="Straight Arrow Connector 51"/>
          <p:cNvCxnSpPr>
            <a:endCxn id="18443" idx="3"/>
          </p:cNvCxnSpPr>
          <p:nvPr/>
        </p:nvCxnSpPr>
        <p:spPr>
          <a:xfrm>
            <a:off x="5897564" y="2981326"/>
            <a:ext cx="2205037" cy="379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idx="1"/>
          </p:nvPr>
        </p:nvSpPr>
        <p:spPr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rmAutofit/>
          </a:bodyPr>
          <a:lstStyle/>
          <a:p>
            <a:pPr marL="292100" indent="-292100">
              <a:spcBef>
                <a:spcPts val="0"/>
              </a:spcBef>
              <a:buSzPts val="2100"/>
              <a:buChar char="●"/>
            </a:pPr>
            <a:r>
              <a:rPr lang="en-US" b="1"/>
              <a:t>Data preprocessing is often required</a:t>
            </a:r>
            <a:endParaRPr/>
          </a:p>
          <a:p>
            <a:pPr marL="800100" lvl="1" indent="-342900">
              <a:spcBef>
                <a:spcPts val="640"/>
              </a:spcBef>
              <a:buSzPts val="2400"/>
              <a:buChar char="–"/>
            </a:pPr>
            <a:r>
              <a:rPr lang="en-US"/>
              <a:t>Attributes may have to be scaled to prevent distance measures from being dominated by one of the attributes</a:t>
            </a:r>
            <a:endParaRPr/>
          </a:p>
          <a:p>
            <a:pPr marL="914400" lvl="2" indent="-97789">
              <a:spcBef>
                <a:spcPts val="620"/>
              </a:spcBef>
              <a:buSzPts val="1540"/>
              <a:buChar char="◆"/>
            </a:pPr>
            <a:r>
              <a:rPr lang="en-US" sz="2200"/>
              <a:t>Example:</a:t>
            </a:r>
            <a:endParaRPr/>
          </a:p>
          <a:p>
            <a:pPr lvl="3">
              <a:spcBef>
                <a:spcPts val="8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height of a person may vary from 1.5m to 1.8m</a:t>
            </a:r>
            <a:endParaRPr/>
          </a:p>
          <a:p>
            <a:pPr lvl="3"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weight of a person may vary from 90lb to 300lb</a:t>
            </a:r>
            <a:endParaRPr/>
          </a:p>
          <a:p>
            <a:pPr lvl="3"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income of a person may vary from $10K to $1M</a:t>
            </a:r>
            <a:endParaRPr/>
          </a:p>
          <a:p>
            <a:pPr lvl="3" indent="-10160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/>
          </a:p>
          <a:p>
            <a:pPr marL="800100" lvl="1" indent="-342900">
              <a:spcBef>
                <a:spcPts val="280"/>
              </a:spcBef>
              <a:buSzPts val="2800"/>
              <a:buChar char="–"/>
            </a:pPr>
            <a:r>
              <a:rPr lang="en-US"/>
              <a:t>Time series are often standardized to have 0 means a standard deviation of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06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364C9-0921-4073-A2A3-FEB295597479}" type="datetime1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3/6/2022</a:t>
            </a:fld>
            <a:endParaRPr lang="en-US" altLang="en-US" sz="140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18CCA-AFA7-49BB-B752-B9279CDD99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pic>
        <p:nvPicPr>
          <p:cNvPr id="10244" name="Picture 2" descr="https://www.saedsayad.com/images/KNN_examp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069976"/>
            <a:ext cx="608806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Nearest Neighbor Classifiers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idx="1"/>
          </p:nvPr>
        </p:nvSpPr>
        <p:spPr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292100" indent="-292100">
              <a:spcBef>
                <a:spcPts val="0"/>
              </a:spcBef>
              <a:buSzPts val="2100"/>
              <a:buChar char="●"/>
            </a:pPr>
            <a:r>
              <a:rPr lang="en-US" dirty="0"/>
              <a:t>Basic idea:</a:t>
            </a:r>
            <a:endParaRPr dirty="0"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 dirty="0"/>
              <a:t>If it walks like a duck, </a:t>
            </a:r>
            <a:r>
              <a:rPr lang="en-US" dirty="0" smtClean="0"/>
              <a:t>looks like a duck, quacks </a:t>
            </a:r>
            <a:r>
              <a:rPr lang="en-US" dirty="0"/>
              <a:t>like a duck, then it’s probably a duck</a:t>
            </a:r>
            <a:endParaRPr dirty="0"/>
          </a:p>
        </p:txBody>
      </p:sp>
      <p:grpSp>
        <p:nvGrpSpPr>
          <p:cNvPr id="74" name="Google Shape;74;p2"/>
          <p:cNvGrpSpPr/>
          <p:nvPr/>
        </p:nvGrpSpPr>
        <p:grpSpPr>
          <a:xfrm>
            <a:off x="1828800" y="2819400"/>
            <a:ext cx="8229600" cy="3429000"/>
            <a:chOff x="192" y="1776"/>
            <a:chExt cx="5184" cy="2160"/>
          </a:xfrm>
        </p:grpSpPr>
        <p:pic>
          <p:nvPicPr>
            <p:cNvPr id="75" name="Google Shape;75;p2" descr="j03458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" descr="j023958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" descr="j03503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" descr="j03306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2" descr="j035038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 descr="j035035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"/>
            <p:cNvSpPr/>
            <p:nvPr/>
          </p:nvSpPr>
          <p:spPr>
            <a:xfrm>
              <a:off x="816" y="1776"/>
              <a:ext cx="2544" cy="2160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Records</a:t>
              </a:r>
              <a:endParaRPr/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Record</a:t>
              </a: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4191000" y="3048000"/>
            <a:ext cx="4572000" cy="2286000"/>
            <a:chOff x="1680" y="1920"/>
            <a:chExt cx="2880" cy="1440"/>
          </a:xfrm>
        </p:grpSpPr>
        <p:sp>
          <p:nvSpPr>
            <p:cNvPr id="85" name="Google Shape;85;p2"/>
            <p:cNvSpPr txBox="1"/>
            <p:nvPr/>
          </p:nvSpPr>
          <p:spPr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Compute Distance</a:t>
              </a:r>
              <a:endParaRPr/>
            </a:p>
          </p:txBody>
        </p:sp>
        <p:grpSp>
          <p:nvGrpSpPr>
            <p:cNvPr id="86" name="Google Shape;86;p2"/>
            <p:cNvGrpSpPr/>
            <p:nvPr/>
          </p:nvGrpSpPr>
          <p:grpSpPr>
            <a:xfrm>
              <a:off x="1680" y="2256"/>
              <a:ext cx="2880" cy="1104"/>
              <a:chOff x="1680" y="2256"/>
              <a:chExt cx="2880" cy="1104"/>
            </a:xfrm>
          </p:grpSpPr>
          <p:cxnSp>
            <p:nvCxnSpPr>
              <p:cNvPr id="87" name="Google Shape;87;p2"/>
              <p:cNvCxnSpPr/>
              <p:nvPr/>
            </p:nvCxnSpPr>
            <p:spPr>
              <a:xfrm>
                <a:off x="2832" y="2256"/>
                <a:ext cx="1680" cy="5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 rot="10800000" flipH="1">
                <a:off x="2928" y="3072"/>
                <a:ext cx="1584" cy="28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 rot="10800000" flipH="1">
                <a:off x="1680" y="3024"/>
                <a:ext cx="2832" cy="19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1920" y="2352"/>
                <a:ext cx="2544" cy="5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92" name="Google Shape;92;p2"/>
          <p:cNvGrpSpPr/>
          <p:nvPr/>
        </p:nvGrpSpPr>
        <p:grpSpPr>
          <a:xfrm>
            <a:off x="5562600" y="4572000"/>
            <a:ext cx="3352800" cy="1327150"/>
            <a:chOff x="2544" y="2880"/>
            <a:chExt cx="2112" cy="836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k of the “nearest” records</a:t>
              </a:r>
              <a:endParaRPr/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2544" y="2880"/>
              <a:ext cx="2016" cy="480"/>
              <a:chOff x="2544" y="2880"/>
              <a:chExt cx="2016" cy="480"/>
            </a:xfrm>
          </p:grpSpPr>
          <p:cxnSp>
            <p:nvCxnSpPr>
              <p:cNvPr id="95" name="Google Shape;95;p2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w="444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" name="Google Shape;96;p2"/>
              <p:cNvCxnSpPr/>
              <p:nvPr/>
            </p:nvCxnSpPr>
            <p:spPr>
              <a:xfrm rot="10800000" flipH="1">
                <a:off x="2928" y="3072"/>
                <a:ext cx="1584" cy="288"/>
              </a:xfrm>
              <a:prstGeom prst="straightConnector1">
                <a:avLst/>
              </a:prstGeom>
              <a:noFill/>
              <a:ln w="444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049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E5D01C-8CE8-454B-8439-FF8E39EDD13E}" type="datetime1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3/6/2022</a:t>
            </a:fld>
            <a:endParaRPr lang="en-US" altLang="en-US" sz="140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1FC2BB-7655-42B4-B3FC-DE0EB80B4CF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828800" y="381001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Need for Standardizing Attributes</a:t>
            </a:r>
          </a:p>
        </p:txBody>
      </p:sp>
      <p:pic>
        <p:nvPicPr>
          <p:cNvPr id="11269" name="Picture 2" descr="https://www.saedsayad.com/images/KNN_exampl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89014"/>
            <a:ext cx="6781800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idx="1"/>
          </p:nvPr>
        </p:nvSpPr>
        <p:spPr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292100" indent="-292100">
              <a:spcBef>
                <a:spcPts val="0"/>
              </a:spcBef>
              <a:buSzPts val="2100"/>
              <a:buChar char="●"/>
            </a:pPr>
            <a:r>
              <a:rPr lang="en-US"/>
              <a:t>Choosing the value of k:</a:t>
            </a:r>
            <a:endParaRPr/>
          </a:p>
          <a:p>
            <a:pPr marL="800100" lvl="1" indent="-342900">
              <a:spcBef>
                <a:spcPts val="640"/>
              </a:spcBef>
              <a:buSzPts val="2400"/>
              <a:buChar char="–"/>
            </a:pPr>
            <a:r>
              <a:rPr lang="en-US"/>
              <a:t>If k is too small, sensitive to noise points</a:t>
            </a:r>
            <a:endParaRPr/>
          </a:p>
          <a:p>
            <a:pPr marL="800100" lvl="1" indent="-342900">
              <a:spcBef>
                <a:spcPts val="640"/>
              </a:spcBef>
              <a:buSzPts val="2400"/>
              <a:buChar char="–"/>
            </a:pPr>
            <a:r>
              <a:rPr lang="en-US"/>
              <a:t>If k is too large, neighborhood may include points from other classes</a:t>
            </a:r>
            <a:endParaRPr/>
          </a:p>
        </p:txBody>
      </p:sp>
      <p:graphicFrame>
        <p:nvGraphicFramePr>
          <p:cNvPr id="134" name="Google Shape;134;p7"/>
          <p:cNvGraphicFramePr/>
          <p:nvPr/>
        </p:nvGraphicFramePr>
        <p:xfrm>
          <a:off x="5181601" y="3078164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3738563" imgH="3170237" progId="Visio.Drawing.6">
                  <p:embed/>
                </p:oleObj>
              </mc:Choice>
              <mc:Fallback>
                <p:oleObj r:id="rId4" imgW="3738563" imgH="3170237" progId="Visio.Drawing.6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181601" y="3078164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5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idx="1"/>
          </p:nvPr>
        </p:nvSpPr>
        <p:spPr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292100" indent="-292100">
              <a:spcBef>
                <a:spcPts val="0"/>
              </a:spcBef>
              <a:buSzPts val="2100"/>
              <a:buChar char="●"/>
            </a:pPr>
            <a:r>
              <a:rPr lang="en-US" b="1"/>
              <a:t>How to handle missing values in training and test sets?</a:t>
            </a:r>
            <a:endParaRPr b="1"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/>
              <a:t>Proximity computations normally require the presence of all attributes</a:t>
            </a:r>
            <a:endParaRPr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/>
              <a:t>Some approaches use the subset of attributes present in two instances  </a:t>
            </a:r>
            <a:endParaRPr/>
          </a:p>
          <a:p>
            <a:pPr marL="1254125" lvl="2" indent="-339725">
              <a:spcBef>
                <a:spcPts val="640"/>
              </a:spcBef>
              <a:buSzPts val="1680"/>
              <a:buChar char="◆"/>
            </a:pPr>
            <a:r>
              <a:rPr lang="en-US"/>
              <a:t>This may not produce good results since it effectively uses different  proximity measures for each pair of instances</a:t>
            </a:r>
            <a:endParaRPr/>
          </a:p>
          <a:p>
            <a:pPr marL="1254125" lvl="2" indent="-339725">
              <a:spcBef>
                <a:spcPts val="640"/>
              </a:spcBef>
              <a:buSzPts val="1680"/>
              <a:buChar char="◆"/>
            </a:pPr>
            <a:r>
              <a:rPr lang="en-US"/>
              <a:t>Thus, proximities are not comparable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40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Handling Irrelevant and Redundant Attributes</a:t>
            </a:r>
            <a:endParaRPr sz="2400" dirty="0"/>
          </a:p>
        </p:txBody>
      </p:sp>
      <p:sp>
        <p:nvSpPr>
          <p:cNvPr id="146" name="Google Shape;146;p10"/>
          <p:cNvSpPr txBox="1">
            <a:spLocks noGrp="1"/>
          </p:cNvSpPr>
          <p:nvPr>
            <p:ph idx="1"/>
          </p:nvPr>
        </p:nvSpPr>
        <p:spPr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800100" lvl="1" indent="-342900">
              <a:spcBef>
                <a:spcPts val="0"/>
              </a:spcBef>
              <a:buSzPts val="1800"/>
              <a:buChar char="–"/>
            </a:pPr>
            <a:r>
              <a:rPr lang="en-US" sz="1800"/>
              <a:t>Irrelevant attributes add noise to the proximity measure</a:t>
            </a:r>
            <a:endParaRPr/>
          </a:p>
          <a:p>
            <a:pPr marL="800100" lvl="1" indent="-342900">
              <a:spcBef>
                <a:spcPts val="580"/>
              </a:spcBef>
              <a:buSzPts val="1800"/>
              <a:buChar char="–"/>
            </a:pPr>
            <a:r>
              <a:rPr lang="en-US" sz="1800"/>
              <a:t>Redundant attributes bias the proximity measure towards certain attributes</a:t>
            </a:r>
            <a:endParaRPr/>
          </a:p>
          <a:p>
            <a:pPr marL="800100" lvl="1">
              <a:spcBef>
                <a:spcPts val="580"/>
              </a:spcBef>
              <a:buSzPts val="1800"/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55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Improving KNN Efficiency</a:t>
            </a:r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idx="1"/>
          </p:nvPr>
        </p:nvSpPr>
        <p:spPr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292100" indent="-292100">
              <a:spcBef>
                <a:spcPts val="0"/>
              </a:spcBef>
              <a:buSzPts val="2100"/>
              <a:buChar char="●"/>
            </a:pPr>
            <a:r>
              <a:rPr lang="en-US"/>
              <a:t>Avoid having to compute distance to all objects in the training set</a:t>
            </a:r>
            <a:endParaRPr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/>
              <a:t>Multi-dimensional access methods (k-d trees)  </a:t>
            </a:r>
            <a:endParaRPr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/>
              <a:t>Fast approximate similarity search</a:t>
            </a:r>
            <a:endParaRPr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/>
              <a:t>Locality Sensitive Hashing (LSH) </a:t>
            </a:r>
            <a:endParaRPr/>
          </a:p>
          <a:p>
            <a:pPr marL="292100" indent="-292100">
              <a:spcBef>
                <a:spcPts val="680"/>
              </a:spcBef>
              <a:buSzPts val="2100"/>
              <a:buChar char="●"/>
            </a:pPr>
            <a:r>
              <a:rPr lang="en-US"/>
              <a:t>Condensing</a:t>
            </a:r>
            <a:endParaRPr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/>
              <a:t>Determine a smaller set of objects that give the same performance</a:t>
            </a:r>
            <a:endParaRPr/>
          </a:p>
          <a:p>
            <a:pPr marL="292100" indent="-292100">
              <a:spcBef>
                <a:spcPts val="680"/>
              </a:spcBef>
              <a:buSzPts val="2100"/>
              <a:buChar char="●"/>
            </a:pPr>
            <a:r>
              <a:rPr lang="en-US"/>
              <a:t>Editing</a:t>
            </a:r>
            <a:endParaRPr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/>
              <a:t>Remove objects to improve efficiency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54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Nearest-Neighbor Classifiers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6553200" y="1143000"/>
            <a:ext cx="396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0C7B9C"/>
              </a:buClr>
              <a:buSzPts val="135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the following: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580"/>
              </a:spcBef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labeled records</a:t>
            </a:r>
            <a:endParaRPr/>
          </a:p>
          <a:p>
            <a:pPr marL="742950" lvl="1" indent="-285750">
              <a:spcBef>
                <a:spcPts val="580"/>
              </a:spcBef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metric to compute distance/similarity between a pair of records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540"/>
              </a:spcBef>
              <a:buClr>
                <a:srgbClr val="0C7B9C"/>
              </a:buClr>
              <a:buSzPts val="1400"/>
              <a:buFont typeface="Arial"/>
              <a:buChar char="–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Euclidean distance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580"/>
              </a:spcBef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</a:t>
            </a:r>
            <a:r>
              <a:rPr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number of nearest neighbors to retrieve</a:t>
            </a:r>
            <a:endParaRPr/>
          </a:p>
          <a:p>
            <a:pPr marL="742950" lvl="1" indent="-285750">
              <a:spcBef>
                <a:spcPts val="580"/>
              </a:spcBef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for using class labels of K nearest neighbors to determine the class label of unknown record (e.g., by taking majority vote)</a:t>
            </a:r>
            <a:endParaRPr/>
          </a:p>
          <a:p>
            <a:pPr lvl="1">
              <a:spcBef>
                <a:spcPts val="580"/>
              </a:spcBef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1981201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4316413" imgH="5105400" progId="Visio.Drawing.6">
                  <p:embed/>
                </p:oleObj>
              </mc:Choice>
              <mc:Fallback>
                <p:oleObj r:id="rId4" imgW="4316413" imgH="5105400" progId="Visio.Drawing.6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981201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5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How to Determine the class label of a Test Sample?</a:t>
            </a:r>
            <a:endParaRPr sz="2400"/>
          </a:p>
        </p:txBody>
      </p:sp>
      <p:sp>
        <p:nvSpPr>
          <p:cNvPr id="109" name="Google Shape;109;p4"/>
          <p:cNvSpPr txBox="1">
            <a:spLocks noGrp="1"/>
          </p:cNvSpPr>
          <p:nvPr>
            <p:ph idx="1"/>
          </p:nvPr>
        </p:nvSpPr>
        <p:spPr>
          <a:xfrm>
            <a:off x="1935162" y="1143000"/>
            <a:ext cx="8504238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14" r="-1288"/>
            </a:stretch>
          </a:blipFill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2100"/>
              <a:buNone/>
            </a:pPr>
            <a:r>
              <a:rPr lang="en-US" dirty="0"/>
              <a:t>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6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Types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Exact match query: </a:t>
            </a:r>
            <a:r>
              <a:rPr lang="en-US" smtClean="0"/>
              <a:t>Asks for the object(s) whose key matches query key exactly.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Range query: </a:t>
            </a:r>
            <a:r>
              <a:rPr lang="en-US" smtClean="0"/>
              <a:t>Asks for the objects whose key lies in a specified query range (interval).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Nearest-neighbor query:</a:t>
            </a:r>
            <a:r>
              <a:rPr lang="en-US" smtClean="0"/>
              <a:t> Asks for the objects whose key is “close” to query key.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34885B-1899-43A9-BBE0-6134481E5202}" type="slidenum">
              <a:rPr lang="en-US" altLang="en-US">
                <a:latin typeface="Garamond" panose="02020404030301010803" pitchFamily="18" charset="0"/>
              </a:rPr>
              <a:pPr eaLnBrk="1" hangingPunct="1"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086100"/>
            <a:ext cx="54356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Exact Match Query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Suppose that we store employee records in a database:</a:t>
            </a:r>
          </a:p>
          <a:p>
            <a:pPr eaLnBrk="1" hangingPunct="1">
              <a:defRPr/>
            </a:pPr>
            <a:endParaRPr lang="en-US" dirty="0"/>
          </a:p>
          <a:p>
            <a:pPr marL="344487" lvl="1" indent="0">
              <a:buNone/>
              <a:defRPr/>
            </a:pPr>
            <a:r>
              <a:rPr lang="en-US" dirty="0" smtClean="0"/>
              <a:t>		</a:t>
            </a:r>
          </a:p>
          <a:p>
            <a:pPr eaLnBrk="1" hangingPunct="1">
              <a:defRPr/>
            </a:pPr>
            <a:r>
              <a:rPr lang="en-US" dirty="0" smtClean="0"/>
              <a:t>                                  ID  Name	Age   Salary  #Children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E</a:t>
            </a:r>
            <a:r>
              <a:rPr lang="en-US" dirty="0" smtClean="0"/>
              <a:t>xample:</a:t>
            </a:r>
          </a:p>
          <a:p>
            <a:pPr lvl="1" eaLnBrk="1" hangingPunct="1">
              <a:defRPr/>
            </a:pPr>
            <a:r>
              <a:rPr lang="en-US" b="1" dirty="0" smtClean="0"/>
              <a:t>key=ID:</a:t>
            </a:r>
            <a:r>
              <a:rPr lang="en-US" dirty="0" smtClean="0"/>
              <a:t> retrieve the record with ID=12345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4C0B13-B92A-4725-9D40-AA38499C9E91}" type="slidenum">
              <a:rPr lang="en-US" altLang="en-US">
                <a:latin typeface="Garamond" panose="02020404030301010803" pitchFamily="18" charset="0"/>
              </a:rPr>
              <a:pPr eaLnBrk="1" hangingPunct="1"/>
              <a:t>6</a:t>
            </a:fld>
            <a:endParaRPr lang="en-US" altLang="en-US">
              <a:latin typeface="Garamond" panose="020204040303010108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92600" y="3086100"/>
            <a:ext cx="25400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334000" y="3111500"/>
            <a:ext cx="25400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59500" y="3079750"/>
            <a:ext cx="25400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226300" y="3067050"/>
            <a:ext cx="25400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Range Query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</a:t>
            </a:r>
            <a:r>
              <a:rPr lang="en-US" dirty="0" smtClean="0"/>
              <a:t>xample:</a:t>
            </a:r>
          </a:p>
          <a:p>
            <a:pPr lvl="1" eaLnBrk="1" hangingPunct="1">
              <a:defRPr/>
            </a:pPr>
            <a:r>
              <a:rPr lang="en-US" b="1" dirty="0" smtClean="0"/>
              <a:t>key=Age:</a:t>
            </a:r>
            <a:r>
              <a:rPr lang="en-US" dirty="0" smtClean="0"/>
              <a:t> retrieve all records satisfying </a:t>
            </a:r>
          </a:p>
          <a:p>
            <a:pPr marL="344487" lvl="1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20 &lt; Age &lt; 50</a:t>
            </a:r>
          </a:p>
          <a:p>
            <a:pPr lvl="1" eaLnBrk="1" hangingPunct="1">
              <a:defRPr/>
            </a:pPr>
            <a:r>
              <a:rPr lang="en-US" b="1" dirty="0"/>
              <a:t>key= #</a:t>
            </a:r>
            <a:r>
              <a:rPr lang="en-US" b="1" dirty="0" smtClean="0"/>
              <a:t>Children: </a:t>
            </a:r>
            <a:r>
              <a:rPr lang="en-US" dirty="0" smtClean="0"/>
              <a:t>retrieve all records satisfying</a:t>
            </a:r>
          </a:p>
          <a:p>
            <a:pPr marL="344487" lvl="1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      1 &lt; #Children &lt; 4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marL="344487" lvl="1" indent="0">
              <a:buNone/>
              <a:defRPr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F7AA06-55AE-4131-9535-D9656912CE6B}" type="slidenum">
              <a:rPr lang="en-US" altLang="en-US">
                <a:latin typeface="Garamond" panose="02020404030301010803" pitchFamily="18" charset="0"/>
              </a:rPr>
              <a:pPr eaLnBrk="1" hangingPunct="1"/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grpSp>
        <p:nvGrpSpPr>
          <p:cNvPr id="7173" name="Group 6"/>
          <p:cNvGrpSpPr>
            <a:grpSpLocks/>
          </p:cNvGrpSpPr>
          <p:nvPr/>
        </p:nvGrpSpPr>
        <p:grpSpPr bwMode="auto">
          <a:xfrm>
            <a:off x="3181350" y="4502150"/>
            <a:ext cx="5727700" cy="742950"/>
            <a:chOff x="1771318" y="3536950"/>
            <a:chExt cx="5728363" cy="742950"/>
          </a:xfrm>
        </p:grpSpPr>
        <p:grpSp>
          <p:nvGrpSpPr>
            <p:cNvPr id="7174" name="Group 2"/>
            <p:cNvGrpSpPr>
              <a:grpSpLocks/>
            </p:cNvGrpSpPr>
            <p:nvPr/>
          </p:nvGrpSpPr>
          <p:grpSpPr bwMode="auto">
            <a:xfrm>
              <a:off x="1917700" y="3536950"/>
              <a:ext cx="5435600" cy="742950"/>
              <a:chOff x="2057400" y="3067050"/>
              <a:chExt cx="5435600" cy="7429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057085" y="3086100"/>
                <a:ext cx="5436229" cy="698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>
                <a:off x="2768367" y="308610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3809888" y="311150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635483" y="307975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5702407" y="306705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1771318" y="3652678"/>
              <a:ext cx="57283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sz="2600"/>
                <a:t>ID  Name  Age  Salary  #Children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7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Nearest-Neighbor(s) (NN) Query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</a:t>
            </a:r>
            <a:r>
              <a:rPr lang="en-US" dirty="0" smtClean="0"/>
              <a:t>xample:</a:t>
            </a:r>
          </a:p>
          <a:p>
            <a:pPr lvl="1" eaLnBrk="1" hangingPunct="1">
              <a:defRPr/>
            </a:pPr>
            <a:r>
              <a:rPr lang="en-US" b="1" dirty="0" smtClean="0"/>
              <a:t>key=Salary:</a:t>
            </a:r>
            <a:r>
              <a:rPr lang="en-US" dirty="0" smtClean="0"/>
              <a:t> retrieve the employee whose salary is closest to $50,000 (i.e., 1-NN).</a:t>
            </a:r>
          </a:p>
          <a:p>
            <a:pPr lvl="1" eaLnBrk="1" hangingPunct="1">
              <a:defRPr/>
            </a:pPr>
            <a:r>
              <a:rPr lang="en-US" b="1" dirty="0" smtClean="0"/>
              <a:t>key=Age:</a:t>
            </a:r>
            <a:r>
              <a:rPr lang="en-US" dirty="0" smtClean="0"/>
              <a:t> retrieve the </a:t>
            </a:r>
            <a:r>
              <a:rPr lang="en-US" dirty="0"/>
              <a:t>5</a:t>
            </a:r>
            <a:r>
              <a:rPr lang="en-US" dirty="0" smtClean="0"/>
              <a:t> employees whose age is         closest to 40 (i.e., k-NN, k=5).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marL="344487" lvl="1" indent="0">
              <a:buNone/>
              <a:defRPr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EF9CDB-CF4B-409D-A035-69F60FB9D099}" type="slidenum">
              <a:rPr lang="en-US" altLang="en-US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grpSp>
        <p:nvGrpSpPr>
          <p:cNvPr id="8197" name="Group 6"/>
          <p:cNvGrpSpPr>
            <a:grpSpLocks/>
          </p:cNvGrpSpPr>
          <p:nvPr/>
        </p:nvGrpSpPr>
        <p:grpSpPr bwMode="auto">
          <a:xfrm>
            <a:off x="3327400" y="4324350"/>
            <a:ext cx="5727700" cy="742950"/>
            <a:chOff x="1771318" y="3536950"/>
            <a:chExt cx="5728363" cy="742950"/>
          </a:xfrm>
        </p:grpSpPr>
        <p:grpSp>
          <p:nvGrpSpPr>
            <p:cNvPr id="8198" name="Group 2"/>
            <p:cNvGrpSpPr>
              <a:grpSpLocks/>
            </p:cNvGrpSpPr>
            <p:nvPr/>
          </p:nvGrpSpPr>
          <p:grpSpPr bwMode="auto">
            <a:xfrm>
              <a:off x="1917700" y="3536950"/>
              <a:ext cx="5435600" cy="742950"/>
              <a:chOff x="2057400" y="3067050"/>
              <a:chExt cx="5435600" cy="7429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057085" y="3086100"/>
                <a:ext cx="5436229" cy="698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>
                <a:off x="2768367" y="308610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3809888" y="311150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635483" y="307975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5702407" y="3067050"/>
                <a:ext cx="25403" cy="698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1771318" y="3652678"/>
              <a:ext cx="57283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sz="2600" dirty="0"/>
                <a:t>ID  Name  Age  Salary  #Children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1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892300" y="277814"/>
            <a:ext cx="8775700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Nearest Neighbor(s) Query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044700" y="1412876"/>
            <a:ext cx="8229600" cy="4530725"/>
          </a:xfrm>
        </p:spPr>
        <p:txBody>
          <a:bodyPr/>
          <a:lstStyle/>
          <a:p>
            <a:pPr lvl="1" eaLnBrk="1" hangingPunct="1"/>
            <a:r>
              <a:rPr lang="en-US" dirty="0"/>
              <a:t>What is the closest restaurant to my hotel?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52C236-7639-4E64-8475-B1A778A79BA7}" type="slidenum">
              <a:rPr lang="en-US" altLang="en-US">
                <a:latin typeface="Garamond" panose="02020404030301010803" pitchFamily="18" charset="0"/>
              </a:rPr>
              <a:pPr eaLnBrk="1" hangingPunct="1"/>
              <a:t>9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133601"/>
            <a:ext cx="7289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Oval 9"/>
          <p:cNvSpPr>
            <a:spLocks noChangeArrowheads="1"/>
          </p:cNvSpPr>
          <p:nvPr/>
        </p:nvSpPr>
        <p:spPr bwMode="auto">
          <a:xfrm>
            <a:off x="5167314" y="5126038"/>
            <a:ext cx="115887" cy="106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674</Words>
  <Application>Microsoft Office PowerPoint</Application>
  <PresentationFormat>Widescreen</PresentationFormat>
  <Paragraphs>132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Visio.Drawing.6</vt:lpstr>
      <vt:lpstr>Instance Based Learning (KNN)</vt:lpstr>
      <vt:lpstr>Nearest Neighbor Classifiers</vt:lpstr>
      <vt:lpstr>Nearest-Neighbor Classifiers</vt:lpstr>
      <vt:lpstr>How to Determine the class label of a Test Sample?</vt:lpstr>
      <vt:lpstr>Query Types</vt:lpstr>
      <vt:lpstr>Exact Match Query</vt:lpstr>
      <vt:lpstr>Range Query</vt:lpstr>
      <vt:lpstr>Nearest-Neighbor(s) (NN) Query</vt:lpstr>
      <vt:lpstr>Nearest Neighbor(s) Query</vt:lpstr>
      <vt:lpstr>Nearest Neighbor(s) Query (cont’d)</vt:lpstr>
      <vt:lpstr>Multi-dimensional Query</vt:lpstr>
      <vt:lpstr>Nearest Neighbor Query in High Dimensions</vt:lpstr>
      <vt:lpstr>Nearest Neighbor Query in High Dimensions</vt:lpstr>
      <vt:lpstr>Interpreting Queries Geometrically</vt:lpstr>
      <vt:lpstr>Example 1- Range Search in 2D</vt:lpstr>
      <vt:lpstr>Example 2 – Range Search in 3D</vt:lpstr>
      <vt:lpstr>Example 3 – Nearest Neighbors Search</vt:lpstr>
      <vt:lpstr>Nearest Neighbor Classification…</vt:lpstr>
      <vt:lpstr>PowerPoint Presentation</vt:lpstr>
      <vt:lpstr>PowerPoint Presentation</vt:lpstr>
      <vt:lpstr>Nearest Neighbor Classification…</vt:lpstr>
      <vt:lpstr>Nearest Neighbor Classification…</vt:lpstr>
      <vt:lpstr> Handling Irrelevant and Redundant Attributes</vt:lpstr>
      <vt:lpstr>Improving KNN Efficiency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2021-11-22T10:53:24Z</dcterms:created>
  <dcterms:modified xsi:type="dcterms:W3CDTF">2022-03-06T16:52:27Z</dcterms:modified>
</cp:coreProperties>
</file>