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65" r:id="rId2"/>
    <p:sldId id="667" r:id="rId3"/>
    <p:sldId id="688" r:id="rId4"/>
    <p:sldId id="669" r:id="rId5"/>
    <p:sldId id="670" r:id="rId6"/>
    <p:sldId id="671" r:id="rId7"/>
    <p:sldId id="672" r:id="rId8"/>
    <p:sldId id="673" r:id="rId9"/>
    <p:sldId id="674" r:id="rId10"/>
    <p:sldId id="686" r:id="rId11"/>
    <p:sldId id="675" r:id="rId12"/>
    <p:sldId id="676" r:id="rId13"/>
    <p:sldId id="677" r:id="rId14"/>
    <p:sldId id="692" r:id="rId15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92478" autoAdjust="0"/>
  </p:normalViewPr>
  <p:slideViewPr>
    <p:cSldViewPr>
      <p:cViewPr varScale="1">
        <p:scale>
          <a:sx n="82" d="100"/>
          <a:sy n="82" d="100"/>
        </p:scale>
        <p:origin x="917" y="7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5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422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B2971E53-7439-C045-8EB6-57DA60A3B2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41F2F0B8-44CA-4045-ACE5-C9C070469C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18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1B734C57-8139-4D76-9BAF-AB3868C5B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1B2B8AEB-C750-4AA9-B438-13484E666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99" tIns="47495" rIns="94999" bIns="47495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0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=""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=""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9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="" xmlns:a16="http://schemas.microsoft.com/office/drawing/2014/main" id="{C4A7715B-3EED-4D9A-8042-F902952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CACFA483-D3A0-4234-9AC4-9D46EC73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D7CC452D-D431-4BDE-BC3D-ACCDC10E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7877-22D4-4518-B762-2C2117513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7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="" xmlns:a16="http://schemas.microsoft.com/office/drawing/2014/main" id="{0C5D9B56-54FC-4E38-837A-F397C2D5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18128C79-64A9-420D-849B-BCCFD9A5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073349FC-4E0D-4B59-B407-4B4D4CD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9E794-67C4-4FA0-ABE0-2C7A272BC3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61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="" xmlns:a16="http://schemas.microsoft.com/office/drawing/2014/main" id="{E7EE6C3B-046F-4502-A640-4FF3599F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49AD977D-4655-41F4-AABB-53FCA263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1B9EC3F3-A6E3-49DB-A3A5-0C2A5238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8172C-9ABA-42AC-A7F5-1448F13B19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767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="" xmlns:a16="http://schemas.microsoft.com/office/drawing/2014/main" id="{6A21EAE1-8D45-4326-B9F0-C5E6A586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2D37993C-0E43-4CD7-8B6D-DFCE80EB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="" xmlns:a16="http://schemas.microsoft.com/office/drawing/2014/main" id="{308150A7-1CBC-4EB6-9C9C-3AB51797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63-20C6-4237-9B92-454F1B500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3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01325DDF-F0E6-45F8-A83D-1ED42C49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2CD11F3D-1DE5-40A6-8B8F-EF978BBC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="" xmlns:a16="http://schemas.microsoft.com/office/drawing/2014/main" id="{47A29662-B91F-4186-87C8-24405018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CFB14-6A49-4336-A9DC-E7274D22C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4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="" xmlns:a16="http://schemas.microsoft.com/office/drawing/2014/main" id="{FADEAE0B-55AE-456D-8272-BDED1EC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6E744806-7769-4A80-B73E-D7FFEDCD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98235EC3-8ACC-4F36-A342-90A7F754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18DB0-E25E-4CD0-82AB-18A1BC678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07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="" xmlns:a16="http://schemas.microsoft.com/office/drawing/2014/main" id="{E76F3499-D09E-49C2-AFC4-2A0055D6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B39285F3-A517-4328-ABB9-BF375CAE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066A2CDD-C1A4-4F2E-BA48-9853A732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D2EDD-2B52-4896-9DDB-6711503A5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4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AF4DFD67-D3F6-4DAD-AF87-D2E85A4A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B47332CA-9132-4245-9355-DCD3C01A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="" xmlns:a16="http://schemas.microsoft.com/office/drawing/2014/main" id="{37AAF1E6-A849-4926-B976-87446317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A3555-875B-4372-ABAC-3D5E23D69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3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="" xmlns:a16="http://schemas.microsoft.com/office/drawing/2014/main" id="{B19E3214-5999-4697-A1E0-C0D7495E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07D15390-0297-4573-99B3-DBCA6315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="" xmlns:a16="http://schemas.microsoft.com/office/drawing/2014/main" id="{C836E07B-3F66-4E11-9602-C56AA5CC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6B36A-F39C-4F3F-A9B2-6FD1A176A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4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F05DB3E-A96C-4D1B-9AB2-D0A3DAB0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F01D8A-A47E-452D-822C-8F8ED458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F2AD66-022A-4F63-92AD-E166A4FD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C4350-8974-4ADC-9B8D-C06D93D94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27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="" xmlns:a16="http://schemas.microsoft.com/office/drawing/2014/main" id="{6CB18E54-7232-4697-A096-82E19E3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="" xmlns:a16="http://schemas.microsoft.com/office/drawing/2014/main" id="{02DB9027-05AE-4BBE-BA9F-E5A4F2A0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="" xmlns:a16="http://schemas.microsoft.com/office/drawing/2014/main" id="{4E1937F1-18A5-4C5B-9935-A0356B25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C401C-EE02-443C-8CB0-2C06CDD00D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7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082C298B-2425-406C-934C-1B49ACEE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B7F67708-6476-49C4-B889-9548E8ED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="" xmlns:a16="http://schemas.microsoft.com/office/drawing/2014/main" id="{26CADFF1-8E32-43D6-A5A4-A23564A3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DEBD5-F594-4E33-9F03-AB9547630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18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4E02C71C-DC23-46B7-A379-9FB1464E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1EE2F2E9-7564-4D08-9E8F-AFA0257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="" xmlns:a16="http://schemas.microsoft.com/office/drawing/2014/main" id="{D4601FF8-42FE-4556-BF36-02905141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7F771-3E71-449B-BA24-59F029620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64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3BC54AB2-903B-4F8E-997F-C71752A2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5A1D6B5-6FC4-4C09-A55C-429CFC9BE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="" xmlns:a16="http://schemas.microsoft.com/office/drawing/2014/main" id="{8FEB0D6D-A9F7-403C-B3C1-B58C39BE68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>
              <a:extLst>
                <a:ext uri="{FF2B5EF4-FFF2-40B4-BE49-F238E27FC236}">
                  <a16:creationId xmlns="" xmlns:a16="http://schemas.microsoft.com/office/drawing/2014/main" id="{281C7C49-F2E1-1246-B5C7-A0D4C498F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>
              <a:extLst>
                <a:ext uri="{FF2B5EF4-FFF2-40B4-BE49-F238E27FC236}">
                  <a16:creationId xmlns="" xmlns:a16="http://schemas.microsoft.com/office/drawing/2014/main" id="{F2CB6532-56E1-4C4C-8C62-DDD80817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E197EB-C9FB-904B-80A8-2022248AE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CFF1A1-5F47-7F43-9B64-81E3A2F20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219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3F9AED-3B23-0E41-AEAB-DB98D8513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D44861A-52C0-4055-BC69-72BE0F2F48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3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emf"/><Relationship Id="rId3" Type="http://schemas.openxmlformats.org/officeDocument/2006/relationships/image" Target="../media/image6.w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emf"/><Relationship Id="rId3" Type="http://schemas.openxmlformats.org/officeDocument/2006/relationships/image" Target="../media/image16.w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="" xmlns:a16="http://schemas.microsoft.com/office/drawing/2014/main" id="{587B1268-7E38-4534-A658-42D42EFF8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 smtClean="0"/>
              <a:t>Machine Learning</a:t>
            </a:r>
            <a:endParaRPr lang="en-US" altLang="en-US" sz="2800" dirty="0"/>
          </a:p>
        </p:txBody>
      </p:sp>
      <p:sp>
        <p:nvSpPr>
          <p:cNvPr id="4099" name="Rectangle 1027">
            <a:extLst>
              <a:ext uri="{FF2B5EF4-FFF2-40B4-BE49-F238E27FC236}">
                <a16:creationId xmlns="" xmlns:a16="http://schemas.microsoft.com/office/drawing/2014/main" id="{F66442BA-5953-4926-A18C-9B394913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95246"/>
            <a:ext cx="8229600" cy="148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 dirty="0"/>
              <a:t>Ensemble Techniques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9CA434-F76A-E24E-8473-88CE9EBD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49DAE8-57A4-4F78-BFC3-E1B90C3EEB30}" type="slidenum">
              <a:rPr lang="en-US" altLang="en-US" sz="1200">
                <a:solidFill>
                  <a:srgbClr val="898989"/>
                </a:solidFill>
              </a:rPr>
              <a:pPr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A9114E08-3496-4264-8E5F-01DCF126000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19459" name="Picture 866">
            <a:extLst>
              <a:ext uri="{FF2B5EF4-FFF2-40B4-BE49-F238E27FC236}">
                <a16:creationId xmlns="" xmlns:a16="http://schemas.microsoft.com/office/drawing/2014/main" id="{82B9D388-0DC9-4599-862F-EEBE85F5DB9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19460" name="Object 2">
            <a:extLst>
              <a:ext uri="{FF2B5EF4-FFF2-40B4-BE49-F238E27FC236}">
                <a16:creationId xmlns="" xmlns:a16="http://schemas.microsoft.com/office/drawing/2014/main" id="{BD2D980F-1378-4E21-9111-BBE158FA3A5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Visio" r:id="rId4" imgW="0" imgH="0" progId="Visio.Drawing.6">
                  <p:embed/>
                </p:oleObj>
              </mc:Choice>
              <mc:Fallback>
                <p:oleObj name="Visio" r:id="rId4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>
            <a:extLst>
              <a:ext uri="{FF2B5EF4-FFF2-40B4-BE49-F238E27FC236}">
                <a16:creationId xmlns="" xmlns:a16="http://schemas.microsoft.com/office/drawing/2014/main" id="{5AAA9076-84B7-49B4-A447-AAFD7B40E5B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Visio" r:id="rId6" imgW="0" imgH="0" progId="Visio.Drawing.6">
                  <p:embed/>
                </p:oleObj>
              </mc:Choice>
              <mc:Fallback>
                <p:oleObj name="Visio" r:id="rId6" imgW="0" imgH="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>
            <a:extLst>
              <a:ext uri="{FF2B5EF4-FFF2-40B4-BE49-F238E27FC236}">
                <a16:creationId xmlns="" xmlns:a16="http://schemas.microsoft.com/office/drawing/2014/main" id="{DFFAA0F9-2B1C-4079-9B7F-CE34701E41F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Visio" r:id="rId8" imgW="0" imgH="0" progId="Visio.Drawing.6">
                  <p:embed/>
                </p:oleObj>
              </mc:Choice>
              <mc:Fallback>
                <p:oleObj name="Visio" r:id="rId8" imgW="0" imgH="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>
            <a:extLst>
              <a:ext uri="{FF2B5EF4-FFF2-40B4-BE49-F238E27FC236}">
                <a16:creationId xmlns="" xmlns:a16="http://schemas.microsoft.com/office/drawing/2014/main" id="{63A22DF1-6433-4687-BF1F-9DD5A07EA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Visio" r:id="rId10" imgW="0" imgH="0" progId="Visio.Drawing.6">
                  <p:embed/>
                </p:oleObj>
              </mc:Choice>
              <mc:Fallback>
                <p:oleObj name="Visio" r:id="rId10" imgW="0" imgH="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>
            <a:extLst>
              <a:ext uri="{FF2B5EF4-FFF2-40B4-BE49-F238E27FC236}">
                <a16:creationId xmlns="" xmlns:a16="http://schemas.microsoft.com/office/drawing/2014/main" id="{BF36DF10-9DAD-4086-AB8D-0F4F3A43F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Visio" r:id="rId12" imgW="0" imgH="0" progId="Visio.Drawing.6">
                  <p:embed/>
                </p:oleObj>
              </mc:Choice>
              <mc:Fallback>
                <p:oleObj name="Visio" r:id="rId12" imgW="0" imgH="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Line 876">
            <a:extLst>
              <a:ext uri="{FF2B5EF4-FFF2-40B4-BE49-F238E27FC236}">
                <a16:creationId xmlns="" xmlns:a16="http://schemas.microsoft.com/office/drawing/2014/main" id="{F1C63A08-5133-43C9-B274-03209FB9B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877">
            <a:extLst>
              <a:ext uri="{FF2B5EF4-FFF2-40B4-BE49-F238E27FC236}">
                <a16:creationId xmlns="" xmlns:a16="http://schemas.microsoft.com/office/drawing/2014/main" id="{C364D687-5925-476C-B4DC-E494FACAF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878">
            <a:extLst>
              <a:ext uri="{FF2B5EF4-FFF2-40B4-BE49-F238E27FC236}">
                <a16:creationId xmlns="" xmlns:a16="http://schemas.microsoft.com/office/drawing/2014/main" id="{AC3FAB76-2B0F-4763-B924-213E2F6BC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879">
            <a:extLst>
              <a:ext uri="{FF2B5EF4-FFF2-40B4-BE49-F238E27FC236}">
                <a16:creationId xmlns="" xmlns:a16="http://schemas.microsoft.com/office/drawing/2014/main" id="{4060435C-90B0-4D3B-B380-9CC6262A4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880">
            <a:extLst>
              <a:ext uri="{FF2B5EF4-FFF2-40B4-BE49-F238E27FC236}">
                <a16:creationId xmlns="" xmlns:a16="http://schemas.microsoft.com/office/drawing/2014/main" id="{EFFB2FA3-B01C-4E27-9902-DE0D3608F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334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A174C9-4B3E-D04B-BE1A-64F1C731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46B01D-C57E-416B-9347-C0F1DBB0CF1F}" type="slidenum">
              <a:rPr lang="en-US" altLang="en-US" sz="1200">
                <a:solidFill>
                  <a:srgbClr val="898989"/>
                </a:solidFill>
              </a:rPr>
              <a:pPr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29E61E88-6D17-4759-9D0B-994645820A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20483" name="Picture 864">
            <a:extLst>
              <a:ext uri="{FF2B5EF4-FFF2-40B4-BE49-F238E27FC236}">
                <a16:creationId xmlns="" xmlns:a16="http://schemas.microsoft.com/office/drawing/2014/main" id="{EC0C5C91-07F9-4359-AF59-5BA4036E168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20484" name="Object 2">
            <a:extLst>
              <a:ext uri="{FF2B5EF4-FFF2-40B4-BE49-F238E27FC236}">
                <a16:creationId xmlns="" xmlns:a16="http://schemas.microsoft.com/office/drawing/2014/main" id="{6F9C5AF6-700D-431D-89E5-0EE75B6A761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20813"/>
          <a:ext cx="1560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Visio" r:id="rId4" imgW="0" imgH="0" progId="Visio.Drawing.6">
                  <p:embed/>
                </p:oleObj>
              </mc:Choice>
              <mc:Fallback>
                <p:oleObj name="Visio" r:id="rId4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20813"/>
                        <a:ext cx="1560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>
            <a:extLst>
              <a:ext uri="{FF2B5EF4-FFF2-40B4-BE49-F238E27FC236}">
                <a16:creationId xmlns="" xmlns:a16="http://schemas.microsoft.com/office/drawing/2014/main" id="{30302B9B-28A0-4255-954C-F8F93CFDE97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Visio" r:id="rId6" imgW="0" imgH="0" progId="Visio.Drawing.6">
                  <p:embed/>
                </p:oleObj>
              </mc:Choice>
              <mc:Fallback>
                <p:oleObj name="Visio" r:id="rId6" imgW="0" imgH="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>
            <a:extLst>
              <a:ext uri="{FF2B5EF4-FFF2-40B4-BE49-F238E27FC236}">
                <a16:creationId xmlns="" xmlns:a16="http://schemas.microsoft.com/office/drawing/2014/main" id="{FCE15F40-E3C5-4DF6-8F51-FDF3E125276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Visio" r:id="rId8" imgW="0" imgH="0" progId="Visio.Drawing.6">
                  <p:embed/>
                </p:oleObj>
              </mc:Choice>
              <mc:Fallback>
                <p:oleObj name="Visio" r:id="rId8" imgW="0" imgH="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>
            <a:extLst>
              <a:ext uri="{FF2B5EF4-FFF2-40B4-BE49-F238E27FC236}">
                <a16:creationId xmlns="" xmlns:a16="http://schemas.microsoft.com/office/drawing/2014/main" id="{127F635E-B805-48C2-A6B6-38FE78CF8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Visio" r:id="rId10" imgW="0" imgH="0" progId="Visio.Drawing.6">
                  <p:embed/>
                </p:oleObj>
              </mc:Choice>
              <mc:Fallback>
                <p:oleObj name="Visio" r:id="rId10" imgW="0" imgH="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>
            <a:extLst>
              <a:ext uri="{FF2B5EF4-FFF2-40B4-BE49-F238E27FC236}">
                <a16:creationId xmlns="" xmlns:a16="http://schemas.microsoft.com/office/drawing/2014/main" id="{9E7EA60B-8CE0-4C12-9860-CA8FF2340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Visio" r:id="rId12" imgW="0" imgH="0" progId="Visio.Drawing.6">
                  <p:embed/>
                </p:oleObj>
              </mc:Choice>
              <mc:Fallback>
                <p:oleObj name="Visio" r:id="rId12" imgW="0" imgH="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874">
            <a:extLst>
              <a:ext uri="{FF2B5EF4-FFF2-40B4-BE49-F238E27FC236}">
                <a16:creationId xmlns="" xmlns:a16="http://schemas.microsoft.com/office/drawing/2014/main" id="{482849C7-0894-413F-BE70-7A19FBD5F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875">
            <a:extLst>
              <a:ext uri="{FF2B5EF4-FFF2-40B4-BE49-F238E27FC236}">
                <a16:creationId xmlns="" xmlns:a16="http://schemas.microsoft.com/office/drawing/2014/main" id="{F246C501-065D-4343-8F6F-411CB8689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876">
            <a:extLst>
              <a:ext uri="{FF2B5EF4-FFF2-40B4-BE49-F238E27FC236}">
                <a16:creationId xmlns="" xmlns:a16="http://schemas.microsoft.com/office/drawing/2014/main" id="{98424ABC-DF40-4578-AFCA-86BA86A0A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877">
            <a:extLst>
              <a:ext uri="{FF2B5EF4-FFF2-40B4-BE49-F238E27FC236}">
                <a16:creationId xmlns="" xmlns:a16="http://schemas.microsoft.com/office/drawing/2014/main" id="{31B19AA9-BB2B-4743-B286-3ECFD41B6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878">
            <a:extLst>
              <a:ext uri="{FF2B5EF4-FFF2-40B4-BE49-F238E27FC236}">
                <a16:creationId xmlns="" xmlns:a16="http://schemas.microsoft.com/office/drawing/2014/main" id="{5215DD76-8B0E-41A1-BB27-E5008EBD3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410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25D6B4-5748-184F-87FE-4A98C295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9C453-5207-40D6-9F97-3887DAB47A38}" type="slidenum">
              <a:rPr lang="en-US" altLang="en-US" sz="1200">
                <a:solidFill>
                  <a:srgbClr val="898989"/>
                </a:solidFill>
              </a:rPr>
              <a:pPr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7EBEA01A-0064-4F00-A11D-E87709C2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965A2660-AF3E-4FE0-8754-FC5F2789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Summary of Trained Decision Stumps: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="" xmlns:a16="http://schemas.microsoft.com/office/drawing/2014/main" id="{B691935A-38C0-49D2-92BD-8FF5AFD3893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286000"/>
            <a:ext cx="4495800" cy="30480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86C6FB-DB0B-D74F-BBF9-205C34C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638DB-77A1-462F-B516-A4E748E50A4C}" type="slidenum">
              <a:rPr lang="en-US" altLang="en-US" sz="1200">
                <a:solidFill>
                  <a:srgbClr val="898989"/>
                </a:solidFill>
              </a:rPr>
              <a:pPr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9CD37C5D-CD38-438C-AAE5-C8477EBCD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31746" name="Rectangle 1257">
            <a:extLst>
              <a:ext uri="{FF2B5EF4-FFF2-40B4-BE49-F238E27FC236}">
                <a16:creationId xmlns="" xmlns:a16="http://schemas.microsoft.com/office/drawing/2014/main" id="{5E97BF5B-8484-46BB-BC90-7E46E7A66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r>
              <a:rPr lang="en-US" altLang="en-US" sz="2400"/>
              <a:t>Use majority vote (sign of sum of predictions) to determine class of ensemble classifier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3200"/>
          </a:p>
          <a:p>
            <a:r>
              <a:rPr lang="en-US" altLang="en-US" sz="2400"/>
              <a:t>Bagging can also increase the complexity (representation capacity) of simple classifiers such as decision stumps</a:t>
            </a:r>
          </a:p>
        </p:txBody>
      </p:sp>
      <p:pic>
        <p:nvPicPr>
          <p:cNvPr id="22532" name="Picture 1254">
            <a:extLst>
              <a:ext uri="{FF2B5EF4-FFF2-40B4-BE49-F238E27FC236}">
                <a16:creationId xmlns="" xmlns:a16="http://schemas.microsoft.com/office/drawing/2014/main" id="{7564F4A7-B9FC-4ACF-B029-29186AEF598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905000"/>
            <a:ext cx="6934200" cy="3346450"/>
          </a:xfrm>
          <a:noFill/>
        </p:spPr>
      </p:pic>
      <p:sp>
        <p:nvSpPr>
          <p:cNvPr id="22533" name="Rectangle 1258">
            <a:extLst>
              <a:ext uri="{FF2B5EF4-FFF2-40B4-BE49-F238E27FC236}">
                <a16:creationId xmlns="" xmlns:a16="http://schemas.microsoft.com/office/drawing/2014/main" id="{F6011B94-6E3B-4288-87D2-4480C04E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46650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4" name="Text Box 1259">
            <a:extLst>
              <a:ext uri="{FF2B5EF4-FFF2-40B4-BE49-F238E27FC236}">
                <a16:creationId xmlns="" xmlns:a16="http://schemas.microsoft.com/office/drawing/2014/main" id="{46A35020-9452-46C0-AF51-0C099036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045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Predicted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AAD974-B034-2E4F-9E38-D89171A4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DC423-889B-4A27-AECB-C61AC9970AFA}" type="slidenum">
              <a:rPr lang="en-US" altLang="en-US" sz="1200">
                <a:solidFill>
                  <a:srgbClr val="898989"/>
                </a:solidFill>
              </a:rPr>
              <a:pPr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=""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 Algorithm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 an ensemble of decision trees by manipulating training set as well as features</a:t>
            </a:r>
          </a:p>
          <a:p>
            <a:endParaRPr lang="en-US" altLang="en-US" sz="1000"/>
          </a:p>
          <a:p>
            <a:pPr lvl="1"/>
            <a:r>
              <a:rPr lang="en-US" altLang="en-US"/>
              <a:t>Use bootstrap sample to train every decision tree (similar to Bagging)</a:t>
            </a:r>
          </a:p>
          <a:p>
            <a:pPr lvl="1"/>
            <a:r>
              <a:rPr lang="en-US" altLang="en-US"/>
              <a:t>Use the following tree induction algorithm:</a:t>
            </a:r>
          </a:p>
          <a:p>
            <a:pPr lvl="2"/>
            <a:r>
              <a:rPr lang="en-US" altLang="en-US"/>
              <a:t> At every internal node of decision tree, randomly sample p attributes for selecting split criterion</a:t>
            </a:r>
          </a:p>
          <a:p>
            <a:pPr lvl="2"/>
            <a:r>
              <a:rPr lang="en-US" altLang="en-US"/>
              <a:t> Repeat this procedure until all leaves are pure (unpruned tree)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Construct a set of base classifiers learned from the training data</a:t>
            </a:r>
          </a:p>
          <a:p>
            <a:endParaRPr lang="en-US" altLang="en-US"/>
          </a:p>
          <a:p>
            <a:r>
              <a:rPr lang="en-US" altLang="en-US"/>
              <a:t>Predict class label of test records by combining the predictions made by multiple classifiers (e.g., by taking majority vote)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74AE53-F160-124D-B797-39F3DD3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D3986E40-BDFB-4C73-B450-6B4C8B860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Necessary Conditions for Ensemble Methods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DFA4EC1F-C8DF-4052-B7EE-8744BA2353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839200" cy="5181600"/>
          </a:xfrm>
        </p:spPr>
        <p:txBody>
          <a:bodyPr/>
          <a:lstStyle/>
          <a:p>
            <a:r>
              <a:rPr lang="en-US" altLang="en-US" sz="2400"/>
              <a:t>Ensemble Methods work better than a single base classifier if: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sz="2400"/>
              <a:t>All base classifiers are independent of each other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sz="2400"/>
              <a:t>All base classifiers perform better than random guessing (error rate &lt; 0.5 for binary classification)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endParaRPr lang="en-US" altLang="en-US" sz="2400"/>
          </a:p>
          <a:p>
            <a:endParaRPr lang="en-US" alt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1065034-F6B7-6346-90DD-68183D3F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F29A70-DDBA-4B09-A7A6-FA656E3CB308}" type="slidenum">
              <a:rPr lang="en-US" altLang="en-US" sz="1200">
                <a:solidFill>
                  <a:srgbClr val="898989"/>
                </a:solidFill>
              </a:rPr>
              <a:pPr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5B826B1C-E191-4B17-94A4-204D7E95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32800" cy="533400"/>
          </a:xfrm>
        </p:spPr>
        <p:txBody>
          <a:bodyPr/>
          <a:lstStyle/>
          <a:p>
            <a:r>
              <a:rPr lang="en-US" altLang="en-US"/>
              <a:t>General Approach of Ensemble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1C31BB9-0B09-3E45-8A78-215A73C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FEEB28-D8D0-419C-A557-95DAE5454D07}" type="slidenum">
              <a:rPr lang="en-US" altLang="en-US" sz="1200">
                <a:solidFill>
                  <a:srgbClr val="898989"/>
                </a:solidFill>
              </a:rPr>
              <a:pPr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="" xmlns:a16="http://schemas.microsoft.com/office/drawing/2014/main" id="{9A257B3B-C337-4D47-8C42-FB02E31D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22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="" xmlns:a16="http://schemas.microsoft.com/office/drawing/2014/main" id="{374BC95F-9831-470B-93A5-1C7C53FC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4196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Using majority vote or weighted majority vote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(weighted according to their accuracy or relevance)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C5A7FBA3-7AD0-4A9C-947B-6CE14CEF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Ensemble Classifiers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0DD13D8E-96D8-0C4F-AB84-90437D9A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0106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training set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bagging, </a:t>
            </a:r>
            <a:r>
              <a:rPr lang="en-US" altLang="en-US" sz="2000" dirty="0" smtClean="0"/>
              <a:t>boosting, random forests</a:t>
            </a: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endParaRPr lang="en-US" altLang="en-US" sz="1000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input features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random forests</a:t>
            </a:r>
          </a:p>
          <a:p>
            <a:pPr>
              <a:lnSpc>
                <a:spcPct val="90000"/>
              </a:lnSpc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class labels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error-correcting output coding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000" dirty="0"/>
              <a:t> 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learning algorithm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injecting randomness </a:t>
            </a:r>
            <a:r>
              <a:rPr lang="en-US" altLang="en-US" sz="2000" dirty="0" smtClean="0"/>
              <a:t>in the initial weights of  ANN</a:t>
            </a: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21D516-BA3A-1344-A276-018AFDF7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83EBEF-6D56-484B-9C77-96ACA627635D}" type="slidenum">
              <a:rPr lang="en-US" altLang="en-US" sz="1200">
                <a:solidFill>
                  <a:srgbClr val="898989"/>
                </a:solidFill>
              </a:rPr>
              <a:pPr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BCEBE6F2-EA68-4B04-AA31-6E0DA60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8715C23C-06AB-4189-A0C9-F408801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Bootstrap sampling: sampling with replacement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Build classifier on each bootstrap sample</a:t>
            </a:r>
          </a:p>
          <a:p>
            <a:endParaRPr lang="en-US" altLang="en-US" sz="1000"/>
          </a:p>
          <a:p>
            <a:r>
              <a:rPr lang="en-US" altLang="en-US"/>
              <a:t>Probability of a training instance being selected in a bootstrap sample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/>
              <a:t>1 – (1 - 1/n)</a:t>
            </a:r>
            <a:r>
              <a:rPr lang="en-US" altLang="en-US" sz="2400" baseline="30000"/>
              <a:t>n </a:t>
            </a:r>
            <a:r>
              <a:rPr lang="en-US" altLang="en-US" sz="2400"/>
              <a:t> (n: number of training instances)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/>
              <a:t>~0.632 when n is large </a:t>
            </a:r>
          </a:p>
          <a:p>
            <a:pPr lvl="1"/>
            <a:endParaRPr lang="en-US" altLang="en-US" baseline="30000"/>
          </a:p>
        </p:txBody>
      </p:sp>
      <p:pic>
        <p:nvPicPr>
          <p:cNvPr id="15364" name="Picture 289">
            <a:extLst>
              <a:ext uri="{FF2B5EF4-FFF2-40B4-BE49-F238E27FC236}">
                <a16:creationId xmlns="" xmlns:a16="http://schemas.microsoft.com/office/drawing/2014/main" id="{9190130D-032C-4DB7-A8E0-BBF88386526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71713"/>
            <a:ext cx="7239000" cy="85248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9B76F1-B9BF-5346-9896-02AF21B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FB0830B1-1991-4C9D-A87E-FB5989D71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81BD57-97E9-E844-8CEC-A00830A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5FFEA1-1E1F-43D9-9FE2-7F97A73DB2BA}" type="slidenum">
              <a:rPr lang="en-US" altLang="en-US" sz="1200">
                <a:solidFill>
                  <a:srgbClr val="898989"/>
                </a:solidFill>
              </a:rPr>
              <a:pPr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88" name="Picture 6">
            <a:extLst>
              <a:ext uri="{FF2B5EF4-FFF2-40B4-BE49-F238E27FC236}">
                <a16:creationId xmlns="" xmlns:a16="http://schemas.microsoft.com/office/drawing/2014/main" id="{BC6E3B61-8B02-4A89-ACD5-776CE969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963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63EFEAAC-4BAE-4298-9C7C-5BE3598B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="" xmlns:a16="http://schemas.microsoft.com/office/drawing/2014/main" id="{7BBD9E51-9546-9242-BBB5-A4467432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Consider 1-dimensional data set: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Classifier is a decision stump (decision tree of size 1)</a:t>
            </a:r>
          </a:p>
          <a:p>
            <a:pPr lvl="1">
              <a:defRPr/>
            </a:pPr>
            <a:r>
              <a:rPr lang="en-US" altLang="en-US" sz="2400" dirty="0"/>
              <a:t>Decision rule:  	x </a:t>
            </a:r>
            <a:r>
              <a:rPr lang="en-US" altLang="en-US" sz="2400" dirty="0">
                <a:sym typeface="Symbol" pitchFamily="2" charset="2"/>
              </a:rPr>
              <a:t> 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versus </a:t>
            </a:r>
            <a:r>
              <a:rPr lang="en-US" altLang="en-US" sz="2400" dirty="0"/>
              <a:t>x &gt; k</a:t>
            </a:r>
          </a:p>
          <a:p>
            <a:pPr lvl="1">
              <a:defRPr/>
            </a:pPr>
            <a:r>
              <a:rPr lang="en-US" altLang="en-US" sz="2400" dirty="0"/>
              <a:t>Split point k is chosen based on entropy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="" xmlns:a16="http://schemas.microsoft.com/office/drawing/2014/main" id="{AA6DEC1B-2B6C-46F9-8797-253A852F941A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628650" y="16764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Visio" r:id="rId3" imgW="6270295" imgH="1004995" progId="Visio.Drawing.6">
                  <p:embed/>
                </p:oleObj>
              </mc:Choice>
              <mc:Fallback>
                <p:oleObj name="Visio" r:id="rId3" imgW="6270295" imgH="1004995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764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Oval 10">
            <a:extLst>
              <a:ext uri="{FF2B5EF4-FFF2-40B4-BE49-F238E27FC236}">
                <a16:creationId xmlns="" xmlns:a16="http://schemas.microsoft.com/office/drawing/2014/main" id="{CB1E402A-B70E-438B-AA64-AE6AF294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91088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17414" name="Line 11">
            <a:extLst>
              <a:ext uri="{FF2B5EF4-FFF2-40B4-BE49-F238E27FC236}">
                <a16:creationId xmlns="" xmlns:a16="http://schemas.microsoft.com/office/drawing/2014/main" id="{4E886F02-2684-4848-9023-1FEFE7972E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57688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12">
            <a:extLst>
              <a:ext uri="{FF2B5EF4-FFF2-40B4-BE49-F238E27FC236}">
                <a16:creationId xmlns="" xmlns:a16="http://schemas.microsoft.com/office/drawing/2014/main" id="{238B140D-85D9-4BFE-A728-5981B361F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57688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3">
            <a:extLst>
              <a:ext uri="{FF2B5EF4-FFF2-40B4-BE49-F238E27FC236}">
                <a16:creationId xmlns="" xmlns:a16="http://schemas.microsoft.com/office/drawing/2014/main" id="{E716B233-E0C6-40B3-A5B8-F4B22D9F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17417" name="Text Box 14">
            <a:extLst>
              <a:ext uri="{FF2B5EF4-FFF2-40B4-BE49-F238E27FC236}">
                <a16:creationId xmlns="" xmlns:a16="http://schemas.microsoft.com/office/drawing/2014/main" id="{D7CC8EED-2893-4B48-AE69-81A34751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17418" name="Text Box 15">
            <a:extLst>
              <a:ext uri="{FF2B5EF4-FFF2-40B4-BE49-F238E27FC236}">
                <a16:creationId xmlns="" xmlns:a16="http://schemas.microsoft.com/office/drawing/2014/main" id="{7112105F-6692-4F2C-A2ED-32183B88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17419" name="Text Box 16">
            <a:extLst>
              <a:ext uri="{FF2B5EF4-FFF2-40B4-BE49-F238E27FC236}">
                <a16:creationId xmlns="" xmlns:a16="http://schemas.microsoft.com/office/drawing/2014/main" id="{4A090B32-F234-4212-9A2C-2D6D4B58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DB5C03-5497-9D46-A54F-C83D1BD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0B5EDC04-6719-4C0F-A15A-9121AE6F72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18435" name="Picture 866">
            <a:extLst>
              <a:ext uri="{FF2B5EF4-FFF2-40B4-BE49-F238E27FC236}">
                <a16:creationId xmlns="" xmlns:a16="http://schemas.microsoft.com/office/drawing/2014/main" id="{BCE32D27-92DA-4639-9634-5C81EFFD23A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18436" name="Object 2">
            <a:extLst>
              <a:ext uri="{FF2B5EF4-FFF2-40B4-BE49-F238E27FC236}">
                <a16:creationId xmlns="" xmlns:a16="http://schemas.microsoft.com/office/drawing/2014/main" id="{C2268AE7-F6FF-4F1E-A642-BF698711DA4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Visio" r:id="rId4" imgW="0" imgH="0" progId="Visio.Drawing.6">
                  <p:embed/>
                </p:oleObj>
              </mc:Choice>
              <mc:Fallback>
                <p:oleObj name="Visio" r:id="rId4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876">
            <a:extLst>
              <a:ext uri="{FF2B5EF4-FFF2-40B4-BE49-F238E27FC236}">
                <a16:creationId xmlns="" xmlns:a16="http://schemas.microsoft.com/office/drawing/2014/main" id="{BFEB687E-ED6C-41E1-8CDF-8BB7E888F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Content Placeholder 1">
            <a:extLst>
              <a:ext uri="{FF2B5EF4-FFF2-40B4-BE49-F238E27FC236}">
                <a16:creationId xmlns="" xmlns:a16="http://schemas.microsoft.com/office/drawing/2014/main" id="{B40470AD-5694-4FF0-BBBC-AF59D59CAAC1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9" name="Content Placeholder 2">
            <a:extLst>
              <a:ext uri="{FF2B5EF4-FFF2-40B4-BE49-F238E27FC236}">
                <a16:creationId xmlns="" xmlns:a16="http://schemas.microsoft.com/office/drawing/2014/main" id="{8047E351-2866-4FAA-909C-9CAB2E9F10E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40" name="Rectangle 3">
            <a:extLst>
              <a:ext uri="{FF2B5EF4-FFF2-40B4-BE49-F238E27FC236}">
                <a16:creationId xmlns="" xmlns:a16="http://schemas.microsoft.com/office/drawing/2014/main" id="{E1349DD3-09FA-48D8-A726-8B157C1C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3600"/>
            <a:ext cx="77724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096F2A-7034-B541-B8DF-D3B8059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4C8E8B-C6D8-4ACC-95AA-F12D6F7859E0}" type="slidenum">
              <a:rPr lang="en-US" altLang="en-US" sz="1200">
                <a:solidFill>
                  <a:srgbClr val="898989"/>
                </a:solidFill>
              </a:rPr>
              <a:pPr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3630</TotalTime>
  <Pages>3</Pages>
  <Words>361</Words>
  <Application>Microsoft Office PowerPoint</Application>
  <PresentationFormat>On-screen Show (4:3)</PresentationFormat>
  <Paragraphs>91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Monotype Sorts</vt:lpstr>
      <vt:lpstr>Symbol</vt:lpstr>
      <vt:lpstr>Tahoma</vt:lpstr>
      <vt:lpstr>Times New Roman</vt:lpstr>
      <vt:lpstr>Wingdings</vt:lpstr>
      <vt:lpstr>LC.BRev.FY97</vt:lpstr>
      <vt:lpstr>Visio</vt:lpstr>
      <vt:lpstr>Machine Learning</vt:lpstr>
      <vt:lpstr>Ensemble Methods</vt:lpstr>
      <vt:lpstr>Necessary Conditions for Ensemble Methods</vt:lpstr>
      <vt:lpstr>General Approach of Ensemble Learning</vt:lpstr>
      <vt:lpstr>Constructing Ensemble Classifiers</vt:lpstr>
      <vt:lpstr>Bagging (Bootstrap AGGregatING)</vt:lpstr>
      <vt:lpstr>Bagging Algorithm</vt:lpstr>
      <vt:lpstr>Bagging Example</vt:lpstr>
      <vt:lpstr>Bagging Example</vt:lpstr>
      <vt:lpstr>Bagging Example</vt:lpstr>
      <vt:lpstr>Bagging Example</vt:lpstr>
      <vt:lpstr>Bagging Example</vt:lpstr>
      <vt:lpstr>Bagging Example</vt:lpstr>
      <vt:lpstr>Random Forest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ASUS</cp:lastModifiedBy>
  <cp:revision>59</cp:revision>
  <cp:lastPrinted>2019-10-31T23:17:09Z</cp:lastPrinted>
  <dcterms:created xsi:type="dcterms:W3CDTF">2018-02-14T20:49:31Z</dcterms:created>
  <dcterms:modified xsi:type="dcterms:W3CDTF">2021-09-10T01:21:26Z</dcterms:modified>
</cp:coreProperties>
</file>