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90" r:id="rId2"/>
    <p:sldId id="582" r:id="rId3"/>
    <p:sldId id="567" r:id="rId4"/>
    <p:sldId id="568" r:id="rId5"/>
    <p:sldId id="604" r:id="rId6"/>
    <p:sldId id="606" r:id="rId7"/>
    <p:sldId id="609" r:id="rId8"/>
    <p:sldId id="570" r:id="rId9"/>
    <p:sldId id="593" r:id="rId10"/>
    <p:sldId id="594" r:id="rId11"/>
    <p:sldId id="596" r:id="rId12"/>
    <p:sldId id="591" r:id="rId13"/>
    <p:sldId id="597" r:id="rId14"/>
    <p:sldId id="598" r:id="rId15"/>
    <p:sldId id="571" r:id="rId16"/>
    <p:sldId id="586" r:id="rId17"/>
    <p:sldId id="585" r:id="rId18"/>
    <p:sldId id="572" r:id="rId19"/>
    <p:sldId id="573" r:id="rId20"/>
    <p:sldId id="574" r:id="rId21"/>
    <p:sldId id="577" r:id="rId22"/>
    <p:sldId id="578" r:id="rId23"/>
    <p:sldId id="619" r:id="rId24"/>
    <p:sldId id="620" r:id="rId25"/>
    <p:sldId id="616" r:id="rId26"/>
    <p:sldId id="617" r:id="rId27"/>
    <p:sldId id="618" r:id="rId28"/>
    <p:sldId id="621" r:id="rId2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84" d="100"/>
          <a:sy n="84" d="100"/>
        </p:scale>
        <p:origin x="1253" y="5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86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9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22" tIns="50214" rIns="100422" bIns="50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931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93" tIns="47492" rIns="94993" bIns="474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15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3" tIns="47866" rIns="95733" bIns="47866"/>
          <a:lstStyle>
            <a:lvl1pPr>
              <a:defRPr sz="1300" b="1">
                <a:solidFill>
                  <a:schemeClr val="tx1"/>
                </a:solidFill>
                <a:latin typeface="Arial" charset="0"/>
              </a:defRPr>
            </a:lvl1pPr>
            <a:lvl2pPr marL="742842" indent="-285708">
              <a:defRPr sz="1300" b="1">
                <a:solidFill>
                  <a:schemeClr val="tx1"/>
                </a:solidFill>
                <a:latin typeface="Arial" charset="0"/>
              </a:defRPr>
            </a:lvl2pPr>
            <a:lvl3pPr marL="1142833" indent="-228567">
              <a:defRPr sz="1300" b="1">
                <a:solidFill>
                  <a:schemeClr val="tx1"/>
                </a:solidFill>
                <a:latin typeface="Arial" charset="0"/>
              </a:defRPr>
            </a:lvl3pPr>
            <a:lvl4pPr marL="1599966" indent="-228567">
              <a:defRPr sz="1300" b="1">
                <a:solidFill>
                  <a:schemeClr val="tx1"/>
                </a:solidFill>
                <a:latin typeface="Arial" charset="0"/>
              </a:defRPr>
            </a:lvl4pPr>
            <a:lvl5pPr marL="2057099" indent="-228567">
              <a:defRPr sz="1300" b="1">
                <a:solidFill>
                  <a:schemeClr val="tx1"/>
                </a:solidFill>
                <a:latin typeface="Arial" charset="0"/>
              </a:defRPr>
            </a:lvl5pPr>
            <a:lvl6pPr marL="2514232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6pPr>
            <a:lvl7pPr marL="2971365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7pPr>
            <a:lvl8pPr marL="3428497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8pPr>
            <a:lvl9pPr marL="3885630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42238-4519-4CD6-8380-134D011DDBF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1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4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9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813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9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4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2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5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2/15/2021</a:t>
            </a:r>
            <a:r>
              <a:rPr lang="en-US" dirty="0">
                <a:latin typeface="Arial" pitchFamily="34" charset="0"/>
              </a:rPr>
              <a:t>	</a:t>
            </a:r>
            <a:r>
              <a:rPr lang="en-US" baseline="0" dirty="0">
                <a:latin typeface="Arial" pitchFamily="34" charset="0"/>
              </a:rPr>
              <a:t>     </a:t>
            </a:r>
            <a:r>
              <a:rPr lang="en-US" dirty="0">
                <a:latin typeface="Arial" pitchFamily="34" charset="0"/>
              </a:rPr>
              <a:t>Introduction to Data Mining,</a:t>
            </a:r>
            <a:r>
              <a:rPr lang="en-US" baseline="0" dirty="0">
                <a:latin typeface="Arial" pitchFamily="34" charset="0"/>
              </a:rPr>
              <a:t> 2</a:t>
            </a:r>
            <a:r>
              <a:rPr lang="en-US" baseline="30000" dirty="0">
                <a:latin typeface="Arial" pitchFamily="34" charset="0"/>
              </a:rPr>
              <a:t>nd</a:t>
            </a:r>
            <a:r>
              <a:rPr lang="en-US" baseline="0" dirty="0">
                <a:latin typeface="Arial" pitchFamily="34" charset="0"/>
              </a:rPr>
              <a:t> Edition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/>
              <a:t> 		                         </a:t>
            </a:r>
            <a:fld id="{C1D72F0C-2BC5-41DC-B889-262B17F3F967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81000" y="2227105"/>
            <a:ext cx="8229600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Imbalanced Class Problem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endParaRPr lang="en-US" altLang="en-US" sz="3200" b="0" dirty="0">
              <a:solidFill>
                <a:srgbClr val="000000"/>
              </a:solidFill>
              <a:latin typeface="Arial" pitchFamily="34" charset="0"/>
            </a:endParaRP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Kumar</a:t>
            </a: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304800" y="1066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052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Classification: Alternative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85538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3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1030"/>
              </p:ext>
            </p:extLst>
          </p:nvPr>
        </p:nvGraphicFramePr>
        <p:xfrm>
          <a:off x="5648325" y="3962400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5" imgW="2044440" imgH="1625400" progId="Equation.3">
                  <p:embed/>
                </p:oleObj>
              </mc:Choice>
              <mc:Fallback>
                <p:oleObj name="Equation" r:id="rId5" imgW="2044440" imgH="1625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962400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of these classifiers is better?</a:t>
            </a:r>
            <a:endParaRPr lang="en-US" altLang="en-US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074945"/>
              </p:ext>
            </p:extLst>
          </p:nvPr>
        </p:nvGraphicFramePr>
        <p:xfrm>
          <a:off x="9144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81268"/>
              </p:ext>
            </p:extLst>
          </p:nvPr>
        </p:nvGraphicFramePr>
        <p:xfrm>
          <a:off x="9144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3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30510"/>
              </p:ext>
            </p:extLst>
          </p:nvPr>
        </p:nvGraphicFramePr>
        <p:xfrm>
          <a:off x="6081713" y="4497388"/>
          <a:ext cx="2103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5" imgW="1447560" imgH="888840" progId="Equation.3">
                  <p:embed/>
                </p:oleObj>
              </mc:Choice>
              <mc:Fallback>
                <p:oleObj name="Equation" r:id="rId5" imgW="144756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497388"/>
                        <a:ext cx="21034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6383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801092"/>
            <a:ext cx="4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655" y="4078069"/>
            <a:ext cx="38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/>
              <a:t>Measures of Classification Performance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/>
        </p:nvGraphicFramePr>
        <p:xfrm>
          <a:off x="63500" y="1676400"/>
          <a:ext cx="3149600" cy="1387476"/>
        </p:xfrm>
        <a:graphic>
          <a:graphicData uri="http://schemas.openxmlformats.org/drawingml/2006/table">
            <a:tbl>
              <a:tblPr/>
              <a:tblGrid>
                <a:gridCol w="982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39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1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1295400"/>
            <a:ext cx="5562600" cy="509908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63" name="TextBox 15"/>
          <p:cNvSpPr txBox="1">
            <a:spLocks noChangeArrowheads="1"/>
          </p:cNvSpPr>
          <p:nvPr/>
        </p:nvSpPr>
        <p:spPr bwMode="auto">
          <a:xfrm>
            <a:off x="152400" y="3276600"/>
            <a:ext cx="2971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</a:t>
            </a:r>
            <a:r>
              <a:rPr lang="en-US" altLang="en-US" sz="1400" dirty="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</a:t>
            </a:r>
            <a:r>
              <a:rPr lang="en-US" altLang="en-US" sz="1400" dirty="0"/>
              <a:t> is the probability that we accept the null hypothesis when it is false. This is a Type II error or a false negative (FN).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3"/>
              <p:cNvSpPr txBox="1"/>
              <p:nvPr/>
            </p:nvSpPr>
            <p:spPr bwMode="auto">
              <a:xfrm>
                <a:off x="6132512" y="1306513"/>
                <a:ext cx="2528887" cy="1957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r>
                  <a:rPr lang="en-US" dirty="0">
                    <a:solidFill>
                      <a:srgbClr val="000000"/>
                    </a:solidFill>
                  </a:rPr>
                  <a:t/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53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2512" y="1306513"/>
                <a:ext cx="2528887" cy="1957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39839"/>
              </p:ext>
            </p:extLst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197603"/>
              </p:ext>
            </p:extLst>
          </p:nvPr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10" name="Object 1"/>
              <p:cNvSpPr txBox="1"/>
              <p:nvPr/>
            </p:nvSpPr>
            <p:spPr bwMode="auto">
              <a:xfrm>
                <a:off x="6081713" y="3962400"/>
                <a:ext cx="2681287" cy="16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)=0.0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5410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1713" y="3962400"/>
                <a:ext cx="2681287" cy="1625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2513" y="2999446"/>
                <a:ext cx="80009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FPR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3" y="2999446"/>
                <a:ext cx="800091" cy="459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513" y="5666446"/>
                <a:ext cx="80009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FPR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3" y="5666446"/>
                <a:ext cx="800091" cy="459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of these classifiers is better?</a:t>
            </a:r>
            <a:endParaRPr lang="en-US" alt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99901"/>
              </p:ext>
            </p:extLst>
          </p:nvPr>
        </p:nvGraphicFramePr>
        <p:xfrm>
          <a:off x="5778500" y="15367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8" name="Equation" r:id="rId3" imgW="1384300" imgH="635000" progId="Equation.3">
                  <p:embed/>
                </p:oleObj>
              </mc:Choice>
              <mc:Fallback>
                <p:oleObj name="Equation" r:id="rId3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5367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102169"/>
              </p:ext>
            </p:extLst>
          </p:nvPr>
        </p:nvGraphicFramePr>
        <p:xfrm>
          <a:off x="762000" y="1328286"/>
          <a:ext cx="4876800" cy="1338713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6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38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361635"/>
              </p:ext>
            </p:extLst>
          </p:nvPr>
        </p:nvGraphicFramePr>
        <p:xfrm>
          <a:off x="762000" y="3126288"/>
          <a:ext cx="4876800" cy="1321888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58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669475"/>
              </p:ext>
            </p:extLst>
          </p:nvPr>
        </p:nvGraphicFramePr>
        <p:xfrm>
          <a:off x="838200" y="4947386"/>
          <a:ext cx="4876800" cy="1377214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5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82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41135"/>
              </p:ext>
            </p:extLst>
          </p:nvPr>
        </p:nvGraphicFramePr>
        <p:xfrm>
          <a:off x="5778500" y="3276600"/>
          <a:ext cx="2454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9" name="Equation" r:id="rId5" imgW="1384300" imgH="635000" progId="Equation.3">
                  <p:embed/>
                </p:oleObj>
              </mc:Choice>
              <mc:Fallback>
                <p:oleObj name="Equation" r:id="rId5" imgW="13843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276600"/>
                        <a:ext cx="2454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3252"/>
              </p:ext>
            </p:extLst>
          </p:nvPr>
        </p:nvGraphicFramePr>
        <p:xfrm>
          <a:off x="5778500" y="5029200"/>
          <a:ext cx="2659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" name="Equation" r:id="rId7" imgW="1384300" imgH="635000" progId="Equation.3">
                  <p:embed/>
                </p:oleObj>
              </mc:Choice>
              <mc:Fallback>
                <p:oleObj name="Equation" r:id="rId7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029200"/>
                        <a:ext cx="2659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45112"/>
              </p:ext>
            </p:extLst>
          </p:nvPr>
        </p:nvGraphicFramePr>
        <p:xfrm>
          <a:off x="5724525" y="2438400"/>
          <a:ext cx="19573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1" name="Equation" r:id="rId9" imgW="1015920" imgH="152280" progId="Equation.3">
                  <p:embed/>
                </p:oleObj>
              </mc:Choice>
              <mc:Fallback>
                <p:oleObj name="Equation" r:id="rId9" imgW="101592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525" y="2438400"/>
                        <a:ext cx="1957388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74908"/>
              </p:ext>
            </p:extLst>
          </p:nvPr>
        </p:nvGraphicFramePr>
        <p:xfrm>
          <a:off x="5777456" y="4217618"/>
          <a:ext cx="18351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2" name="Equation" r:id="rId11" imgW="952200" imgH="152280" progId="Equation.3">
                  <p:embed/>
                </p:oleObj>
              </mc:Choice>
              <mc:Fallback>
                <p:oleObj name="Equation" r:id="rId11" imgW="952200" imgH="1522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77456" y="4217618"/>
                        <a:ext cx="1835150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54163"/>
              </p:ext>
            </p:extLst>
          </p:nvPr>
        </p:nvGraphicFramePr>
        <p:xfrm>
          <a:off x="5724525" y="6091238"/>
          <a:ext cx="19573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" name="Equation" r:id="rId13" imgW="1015920" imgH="152280" progId="Equation.3">
                  <p:embed/>
                </p:oleObj>
              </mc:Choice>
              <mc:Fallback>
                <p:oleObj name="Equation" r:id="rId13" imgW="1015920" imgH="1522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4525" y="6091238"/>
                        <a:ext cx="1957388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17526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546431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348311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graphical approach for displaying trade-off between detection rate and false alarm rate</a:t>
            </a:r>
          </a:p>
          <a:p>
            <a:r>
              <a:rPr lang="en-US" altLang="en-US" dirty="0"/>
              <a:t>Developed in 1950s for signal detection theory to analyze noisy signals </a:t>
            </a:r>
          </a:p>
          <a:p>
            <a:r>
              <a:rPr lang="en-US" altLang="en-US" dirty="0"/>
              <a:t>ROC curve plots TPR against FPR</a:t>
            </a:r>
          </a:p>
          <a:p>
            <a:pPr lvl="1"/>
            <a:r>
              <a:rPr lang="en-US" altLang="en-US" sz="2400" dirty="0"/>
              <a:t>Performance of a model represented as a point in an ROC </a:t>
            </a:r>
            <a:r>
              <a:rPr lang="en-US" altLang="en-US" sz="2400" dirty="0" smtClean="0"/>
              <a:t>curve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(TPR,FPR):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sz="2400" dirty="0"/>
              <a:t>Random guessing</a:t>
            </a:r>
          </a:p>
          <a:p>
            <a:pPr lvl="1"/>
            <a:r>
              <a:rPr lang="en-US" altLang="en-US" sz="2400" dirty="0"/>
              <a:t>Below diagonal line:</a:t>
            </a:r>
          </a:p>
          <a:p>
            <a:pPr marL="1255713" lvl="2" indent="-341313"/>
            <a:r>
              <a:rPr lang="en-US" altLang="en-US" sz="2000" dirty="0"/>
              <a:t>prediction is opposite </a:t>
            </a:r>
            <a:br>
              <a:rPr lang="en-US" altLang="en-US" sz="2000" dirty="0"/>
            </a:br>
            <a:r>
              <a:rPr lang="en-US" altLang="en-US" sz="2000" dirty="0"/>
              <a:t>of the true class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draw ROC curve, classifier must produce continuous-valued output </a:t>
            </a:r>
          </a:p>
          <a:p>
            <a:pPr lvl="1"/>
            <a:r>
              <a:rPr lang="en-US" altLang="en-US" sz="2000" dirty="0"/>
              <a:t>Outputs are used to rank test records, from the most likely positive class record to the least likely positive class </a:t>
            </a:r>
            <a:r>
              <a:rPr lang="en-US" altLang="en-US" sz="2000" dirty="0" smtClean="0"/>
              <a:t>record</a:t>
            </a:r>
          </a:p>
          <a:p>
            <a:pPr lvl="1"/>
            <a:r>
              <a:rPr lang="en-US" altLang="en-US" sz="2000" dirty="0" smtClean="0"/>
              <a:t>By using different thresholds on this value, we can  </a:t>
            </a:r>
            <a:r>
              <a:rPr lang="en-US" altLang="en-US" sz="2000" dirty="0"/>
              <a:t>create different variations </a:t>
            </a:r>
            <a:r>
              <a:rPr lang="en-US" altLang="en-US" sz="2000" dirty="0" smtClean="0"/>
              <a:t>of the classifier with </a:t>
            </a:r>
            <a:r>
              <a:rPr lang="en-US" altLang="en-US" sz="2000" dirty="0"/>
              <a:t>TPR/FPR tradeoffs  </a:t>
            </a:r>
          </a:p>
          <a:p>
            <a:r>
              <a:rPr lang="en-US" altLang="en-US" sz="2400" dirty="0"/>
              <a:t>Many classifiers produce only discrete outputs (i.e., predicted class)</a:t>
            </a:r>
          </a:p>
          <a:p>
            <a:pPr lvl="1"/>
            <a:r>
              <a:rPr lang="en-US" altLang="en-US" sz="2400" dirty="0"/>
              <a:t>How to get continuous-valued outputs?</a:t>
            </a:r>
          </a:p>
          <a:p>
            <a:pPr marL="1255713" lvl="2" indent="-341313"/>
            <a:r>
              <a:rPr lang="en-US" altLang="en-US" sz="2000" dirty="0"/>
              <a:t>Decision trees, rule-based classifiers, neural networks, Bayesian classifiers, k-nearest neighbors, SVM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Decision Trees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2771775"/>
          <a:ext cx="44958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71775"/>
                        <a:ext cx="44958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" y="1722438"/>
          <a:ext cx="4191000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Visio" r:id="rId5" imgW="8039049" imgH="5369367" progId="Visio.Drawing.6">
                  <p:embed/>
                </p:oleObj>
              </mc:Choice>
              <mc:Fallback>
                <p:oleObj name="Visio" r:id="rId5" imgW="8039049" imgH="536936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22438"/>
                        <a:ext cx="4191000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105400" y="2133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Continuous-valued outputs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1524000"/>
            <a:ext cx="12192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1295400"/>
          <a:ext cx="53340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3340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105400"/>
            <a:ext cx="8001000" cy="1085850"/>
          </a:xfrm>
          <a:noFill/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r="6410"/>
          <a:stretch>
            <a:fillRect/>
          </a:stretch>
        </p:blipFill>
        <p:spPr>
          <a:xfrm>
            <a:off x="5181600" y="990600"/>
            <a:ext cx="3886200" cy="2914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Lots of classification problems where the classes are skewed (more records from one class than another)</a:t>
            </a:r>
          </a:p>
          <a:p>
            <a:pPr lvl="1"/>
            <a:r>
              <a:rPr lang="en-US" altLang="en-US" sz="2000" dirty="0"/>
              <a:t>Credit card fraud</a:t>
            </a:r>
          </a:p>
          <a:p>
            <a:pPr lvl="1"/>
            <a:r>
              <a:rPr lang="en-US" altLang="en-US" sz="2000" dirty="0"/>
              <a:t>Intrusion detection</a:t>
            </a:r>
          </a:p>
          <a:p>
            <a:pPr lvl="1"/>
            <a:r>
              <a:rPr lang="en-US" altLang="en-US" sz="2000" dirty="0"/>
              <a:t>Defective products in manufacturing assembly line</a:t>
            </a:r>
          </a:p>
          <a:p>
            <a:pPr lvl="1"/>
            <a:r>
              <a:rPr lang="en-US" altLang="en-US" sz="2000" dirty="0"/>
              <a:t>COVID-19 test results on a random </a:t>
            </a:r>
            <a:r>
              <a:rPr lang="en-US" altLang="en-US" sz="2000" dirty="0" smtClean="0"/>
              <a:t>sample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r>
              <a:rPr lang="en-US" altLang="en-US" b="1" dirty="0" smtClean="0"/>
              <a:t>Key Challenge</a:t>
            </a:r>
            <a:r>
              <a:rPr lang="en-US" altLang="en-US" sz="2400" dirty="0" smtClean="0"/>
              <a:t>: </a:t>
            </a:r>
          </a:p>
          <a:p>
            <a:pPr lvl="1"/>
            <a:r>
              <a:rPr lang="en-US" altLang="en-US" sz="2400" dirty="0" smtClean="0"/>
              <a:t>Evaluation </a:t>
            </a:r>
            <a:r>
              <a:rPr lang="en-US" altLang="en-US" sz="2400" dirty="0"/>
              <a:t>measures such as accuracy are not well-suited for imbalanced class</a:t>
            </a:r>
          </a:p>
          <a:p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534400" cy="4648200"/>
            <a:chOff x="288" y="1056"/>
            <a:chExt cx="5376" cy="2928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At threshold t: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TPR=0.5, FNR=0.5, FPR=0.12, TNR=0.88</a:t>
              </a: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- 1-dimensional data set containing 2 classes (positive and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Any points located at x &gt; t is classified as 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133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21816"/>
              </p:ext>
            </p:extLst>
          </p:nvPr>
        </p:nvGraphicFramePr>
        <p:xfrm>
          <a:off x="381000" y="12954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419600" y="1066800"/>
            <a:ext cx="46482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Use a classifier that produces a continuous-valued score for each instance</a:t>
            </a:r>
          </a:p>
          <a:p>
            <a:pPr marL="804863" lvl="1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The more likely it is for the instance to be in the + class, the higher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Sort the instances in decreasing order according to the score 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/>
              <a:t>Apply a threshold </a:t>
            </a:r>
            <a:r>
              <a:rPr lang="en-US" altLang="en-US" sz="2200" b="0" dirty="0"/>
              <a:t>at each unique value of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Count the number of TP, FP, </a:t>
            </a:r>
            <a:br>
              <a:rPr lang="en-US" altLang="en-US" sz="2200" b="0" dirty="0"/>
            </a:br>
            <a:r>
              <a:rPr lang="en-US" altLang="en-US" sz="2200" b="0" dirty="0"/>
              <a:t>TN, FN at each threshold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TPR = TP/(TP+FN)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FPR = FP/(FP + TN)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41672"/>
              </p:ext>
            </p:extLst>
          </p:nvPr>
        </p:nvGraphicFramePr>
        <p:xfrm>
          <a:off x="139065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Document" r:id="rId3" imgW="10594848" imgH="3913632" progId="Word.Document.8">
                  <p:embed/>
                </p:oleObj>
              </mc:Choice>
              <mc:Fallback>
                <p:oleObj name="Document" r:id="rId3" imgW="10594848" imgH="39136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399401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/>
              <a:t>Threshold &gt;=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ROC Curve: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0668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668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ROC for Model Comparison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/>
              <a:t>No model consistently outperforms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1</a:t>
            </a:r>
            <a:r>
              <a:rPr lang="en-US" altLang="en-US" sz="2400" b="0" dirty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2</a:t>
            </a:r>
            <a:r>
              <a:rPr lang="en-US" altLang="en-US" sz="2400" b="0" dirty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 dirty="0"/>
          </a:p>
          <a:p>
            <a:r>
              <a:rPr lang="en-US" altLang="en-US" sz="2400" b="0" dirty="0"/>
              <a:t>Area Under the ROC </a:t>
            </a:r>
            <a:r>
              <a:rPr lang="en-US" altLang="en-US" sz="2400" b="0" dirty="0" smtClean="0"/>
              <a:t>curve (AUC)</a:t>
            </a:r>
            <a:endParaRPr lang="en-US" altLang="en-US" sz="2400" b="0" dirty="0"/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 dirty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 dirty="0"/>
              <a:t> Area = 0.5</a:t>
            </a:r>
          </a:p>
        </p:txBody>
      </p:sp>
    </p:spTree>
    <p:extLst>
      <p:ext uri="{BB962C8B-B14F-4D97-AF65-F5344CB8AC3E}">
        <p14:creationId xmlns:p14="http://schemas.microsoft.com/office/powerpoint/2010/main" val="16816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Dealing with Imbalanced Classes - Summary</a:t>
            </a:r>
            <a:endParaRPr lang="en-US" altLang="en-US" sz="24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Many measures exists, but none of them may be ideal in all situations</a:t>
            </a:r>
          </a:p>
          <a:p>
            <a:pPr lvl="1"/>
            <a:r>
              <a:rPr lang="en-US" altLang="en-US" sz="1800" dirty="0" smtClean="0"/>
              <a:t>Random classifiers can have high value for many of these measures</a:t>
            </a:r>
          </a:p>
          <a:p>
            <a:pPr lvl="1"/>
            <a:r>
              <a:rPr lang="en-US" altLang="en-US" sz="1800" dirty="0" smtClean="0"/>
              <a:t>TPR/FPR provides important information but may not be sufficient by itself in many practical scenarios</a:t>
            </a:r>
            <a:endParaRPr lang="en-US" altLang="en-US" sz="1800" dirty="0"/>
          </a:p>
          <a:p>
            <a:pPr lvl="1"/>
            <a:r>
              <a:rPr lang="en-US" altLang="en-US" sz="2000" dirty="0" smtClean="0"/>
              <a:t>Given two classifiers, sometimes you can tell that one of them is strictly better than the other</a:t>
            </a:r>
          </a:p>
          <a:p>
            <a:pPr lvl="2"/>
            <a:r>
              <a:rPr lang="en-US" altLang="en-US" sz="1400" dirty="0" smtClean="0"/>
              <a:t>C1 is strictly better than C2 if C1 has strictly better TPR and FPR relative to C2 (or same TPR and better FPR, and vice versa)</a:t>
            </a:r>
          </a:p>
          <a:p>
            <a:pPr lvl="1"/>
            <a:r>
              <a:rPr lang="en-US" altLang="en-US" sz="1800" dirty="0" smtClean="0"/>
              <a:t>Even if C1 is strictly better than C2, C1’s F-value can be worse than C2’s if they are evaluated on data sets with different imbalances</a:t>
            </a:r>
          </a:p>
          <a:p>
            <a:pPr lvl="1"/>
            <a:r>
              <a:rPr lang="en-US" altLang="en-US" sz="1800" dirty="0" smtClean="0"/>
              <a:t>Classifier C1 can be better or worse than C2 depending on the scenario at hand (class imbalance, importance of TP vs </a:t>
            </a:r>
            <a:r>
              <a:rPr lang="en-US" altLang="en-US" sz="1800" smtClean="0"/>
              <a:t>FP, </a:t>
            </a:r>
            <a:r>
              <a:rPr lang="en-US" altLang="en-US" sz="1800" dirty="0" smtClean="0"/>
              <a:t>cost/time tradeoffs)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3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</a:t>
            </a:r>
            <a:r>
              <a:rPr lang="en-US" altLang="en-US" dirty="0" smtClean="0"/>
              <a:t>Classifier </a:t>
            </a:r>
            <a:r>
              <a:rPr lang="en-US" altLang="en-US" dirty="0" smtClean="0"/>
              <a:t>is better?</a:t>
            </a:r>
            <a:endParaRPr lang="en-US" alt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/>
          </p:nvPr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/>
          </p:nvPr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/>
          </p:nvPr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/>
          </p:nvPr>
        </p:nvGraphicFramePr>
        <p:xfrm>
          <a:off x="5711825" y="2971800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2971800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/>
          </p:nvPr>
        </p:nvGraphicFramePr>
        <p:xfrm>
          <a:off x="5705475" y="48768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876800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713413" y="1981200"/>
          <a:ext cx="1981200" cy="66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9" imgW="1028520" imgH="380880" progId="Equation.3">
                  <p:embed/>
                </p:oleObj>
              </mc:Choice>
              <mc:Fallback>
                <p:oleObj name="Equation" r:id="rId9" imgW="102852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3413" y="1981200"/>
                        <a:ext cx="1981200" cy="66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703888" y="3810000"/>
          <a:ext cx="19827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11" imgW="1028520" imgH="380880" progId="Equation.3">
                  <p:embed/>
                </p:oleObj>
              </mc:Choice>
              <mc:Fallback>
                <p:oleObj name="Equation" r:id="rId11" imgW="102852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3888" y="3810000"/>
                        <a:ext cx="198278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713413" y="5872163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3413" y="5872163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1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</a:t>
            </a:r>
            <a:r>
              <a:rPr lang="en-US" altLang="en-US" dirty="0" err="1" smtClean="0"/>
              <a:t>Classifer</a:t>
            </a:r>
            <a:r>
              <a:rPr lang="en-US" altLang="en-US" dirty="0" smtClean="0"/>
              <a:t> is better? </a:t>
            </a:r>
            <a:r>
              <a:rPr lang="en-US" altLang="en-US" sz="2000" dirty="0" smtClean="0"/>
              <a:t>Medium Skew case</a:t>
            </a:r>
            <a:endParaRPr lang="en-US" altLang="en-US" sz="2000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/>
          </p:nvPr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/>
          </p:nvPr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/>
          </p:nvPr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/>
          </p:nvPr>
        </p:nvGraphicFramePr>
        <p:xfrm>
          <a:off x="5711825" y="2971800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2971800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/>
          </p:nvPr>
        </p:nvGraphicFramePr>
        <p:xfrm>
          <a:off x="5705475" y="48768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876800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713413" y="1981200"/>
          <a:ext cx="1981200" cy="66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Equation" r:id="rId9" imgW="1028520" imgH="380880" progId="Equation.3">
                  <p:embed/>
                </p:oleObj>
              </mc:Choice>
              <mc:Fallback>
                <p:oleObj name="Equation" r:id="rId9" imgW="102852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3413" y="1981200"/>
                        <a:ext cx="1981200" cy="66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703888" y="3810000"/>
          <a:ext cx="19827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11" imgW="1028520" imgH="380880" progId="Equation.3">
                  <p:embed/>
                </p:oleObj>
              </mc:Choice>
              <mc:Fallback>
                <p:oleObj name="Equation" r:id="rId11" imgW="102852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3888" y="3810000"/>
                        <a:ext cx="198278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713413" y="5872163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3413" y="5872163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Which </a:t>
            </a:r>
            <a:r>
              <a:rPr lang="en-US" altLang="en-US" dirty="0" err="1" smtClean="0"/>
              <a:t>Classifer</a:t>
            </a:r>
            <a:r>
              <a:rPr lang="en-US" altLang="en-US" dirty="0" smtClean="0"/>
              <a:t> is better? </a:t>
            </a:r>
            <a:r>
              <a:rPr lang="en-US" altLang="en-US" sz="2000" dirty="0" smtClean="0"/>
              <a:t>High Skew case</a:t>
            </a:r>
            <a:endParaRPr lang="en-US" altLang="en-US" sz="2000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/>
          </p:nvPr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/>
          </p:nvPr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>
            <p:extLst/>
          </p:nvPr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/>
          </p:nvPr>
        </p:nvGraphicFramePr>
        <p:xfrm>
          <a:off x="5711825" y="2971800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2971800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/>
          </p:nvPr>
        </p:nvGraphicFramePr>
        <p:xfrm>
          <a:off x="5705475" y="48768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876800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665788" y="1981200"/>
          <a:ext cx="2078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9" imgW="1079280" imgH="380880" progId="Equation.3">
                  <p:embed/>
                </p:oleObj>
              </mc:Choice>
              <mc:Fallback>
                <p:oleObj name="Equation" r:id="rId9" imgW="107928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5788" y="1981200"/>
                        <a:ext cx="2078037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654675" y="3810000"/>
          <a:ext cx="20812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11" imgW="1079280" imgH="380880" progId="Equation.3">
                  <p:embed/>
                </p:oleObj>
              </mc:Choice>
              <mc:Fallback>
                <p:oleObj name="Equation" r:id="rId11" imgW="107928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4675" y="3810000"/>
                        <a:ext cx="2081213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713413" y="5872163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3413" y="5872163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6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Building Classifiers with Imbalanced Training Set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Modify the distribution of training data so that rare class is well-represented in training set</a:t>
            </a:r>
          </a:p>
          <a:p>
            <a:pPr lvl="1"/>
            <a:r>
              <a:rPr lang="en-US" altLang="en-US" dirty="0" err="1"/>
              <a:t>Undersample</a:t>
            </a:r>
            <a:r>
              <a:rPr lang="en-US" altLang="en-US" dirty="0"/>
              <a:t> the majority class</a:t>
            </a:r>
          </a:p>
          <a:p>
            <a:pPr lvl="1"/>
            <a:r>
              <a:rPr lang="en-US" altLang="en-US" dirty="0"/>
              <a:t>Oversample the rare class</a:t>
            </a:r>
          </a:p>
          <a:p>
            <a:pPr marL="0" indent="0">
              <a:buNone/>
            </a:pPr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75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Matrix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Confusion Matrix:</a:t>
            </a:r>
          </a:p>
        </p:txBody>
      </p:sp>
      <p:graphicFrame>
        <p:nvGraphicFramePr>
          <p:cNvPr id="1321988" name="Group 4"/>
          <p:cNvGraphicFramePr>
            <a:graphicFrameLocks noGrp="1"/>
          </p:cNvGraphicFramePr>
          <p:nvPr/>
        </p:nvGraphicFramePr>
        <p:xfrm>
          <a:off x="1219200" y="1905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048000" y="4876800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a: TP (true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c: FP (false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d: TN (true negative)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Most widely-used metric:</a:t>
            </a:r>
          </a:p>
          <a:p>
            <a:endParaRPr lang="en-US" altLang="en-US"/>
          </a:p>
        </p:txBody>
      </p:sp>
      <p:graphicFrame>
        <p:nvGraphicFramePr>
          <p:cNvPr id="1323012" name="Group 4"/>
          <p:cNvGraphicFramePr>
            <a:graphicFrameLocks noGrp="1"/>
          </p:cNvGraphicFramePr>
          <p:nvPr/>
        </p:nvGraphicFramePr>
        <p:xfrm>
          <a:off x="1524000" y="1219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83381"/>
            <a:ext cx="8318500" cy="51888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Number of Class YES examples = </a:t>
            </a:r>
            <a:r>
              <a:rPr lang="en-US" altLang="en-US" sz="1800" dirty="0" smtClean="0"/>
              <a:t>10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a model predicts everything to be class NO, accuracy is 990/1000 = 99 %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This is misleading because </a:t>
            </a:r>
            <a:r>
              <a:rPr lang="en-US" altLang="en-US" sz="1800" dirty="0" smtClean="0"/>
              <a:t>this trivial </a:t>
            </a:r>
            <a:r>
              <a:rPr lang="en-US" altLang="en-US" sz="1800" dirty="0"/>
              <a:t>model does not detect any class YES example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Detecting the rare class is usually more interesting (e.g., frauds, intrusions, defects,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)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74891"/>
              </p:ext>
            </p:extLst>
          </p:nvPr>
        </p:nvGraphicFramePr>
        <p:xfrm>
          <a:off x="1524000" y="4053695"/>
          <a:ext cx="6096000" cy="265190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06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47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0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42092"/>
              </p:ext>
            </p:extLst>
          </p:nvPr>
        </p:nvGraphicFramePr>
        <p:xfrm>
          <a:off x="1524000" y="11430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05315"/>
              </p:ext>
            </p:extLst>
          </p:nvPr>
        </p:nvGraphicFramePr>
        <p:xfrm>
          <a:off x="1676400" y="4038600"/>
          <a:ext cx="6096000" cy="19409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5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92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1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7526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245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2971800"/>
            <a:ext cx="18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Accuracy: 99%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584059" y="5955268"/>
            <a:ext cx="18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Accuracy: 50%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28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13316"/>
              </p:ext>
            </p:extLst>
          </p:nvPr>
        </p:nvGraphicFramePr>
        <p:xfrm>
          <a:off x="1524000" y="16002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01691"/>
              </p:ext>
            </p:extLst>
          </p:nvPr>
        </p:nvGraphicFramePr>
        <p:xfrm>
          <a:off x="1676400" y="4267200"/>
          <a:ext cx="6096000" cy="191885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23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4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7526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245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54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42908"/>
              </p:ext>
            </p:extLst>
          </p:nvPr>
        </p:nvGraphicFramePr>
        <p:xfrm>
          <a:off x="2514600" y="3616657"/>
          <a:ext cx="4800600" cy="268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16657"/>
                        <a:ext cx="4800600" cy="268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1554163" y="1143000"/>
          <a:ext cx="6065837" cy="2362201"/>
        </p:xfrm>
        <a:graphic>
          <a:graphicData uri="http://schemas.openxmlformats.org/drawingml/2006/table">
            <a:tbl>
              <a:tblPr/>
              <a:tblGrid>
                <a:gridCol w="1516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67309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146482968</TotalTime>
  <Pages>3</Pages>
  <Words>1157</Words>
  <Application>Microsoft Office PowerPoint</Application>
  <PresentationFormat>On-screen Show (4:3)</PresentationFormat>
  <Paragraphs>480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Equation</vt:lpstr>
      <vt:lpstr>Visio</vt:lpstr>
      <vt:lpstr>Document</vt:lpstr>
      <vt:lpstr>Data Mining  Classification: Alternative Techniques</vt:lpstr>
      <vt:lpstr>Class Imbalance Problem</vt:lpstr>
      <vt:lpstr>Confusion Matrix</vt:lpstr>
      <vt:lpstr>Accuracy</vt:lpstr>
      <vt:lpstr>Problem with Accuracy</vt:lpstr>
      <vt:lpstr>Which model is better?</vt:lpstr>
      <vt:lpstr>Which model is better?</vt:lpstr>
      <vt:lpstr>Alternative Measures</vt:lpstr>
      <vt:lpstr>Alternative Measures</vt:lpstr>
      <vt:lpstr>Alternative Measures</vt:lpstr>
      <vt:lpstr>Which of these classifiers is better?</vt:lpstr>
      <vt:lpstr>Measures of Classification Performance</vt:lpstr>
      <vt:lpstr>Alternative Measures</vt:lpstr>
      <vt:lpstr>Which of these classifiers is better?</vt:lpstr>
      <vt:lpstr>ROC (Receiver Operating Characteristic)</vt:lpstr>
      <vt:lpstr>ROC Curve</vt:lpstr>
      <vt:lpstr>ROC (Receiver Operating Characteristic)</vt:lpstr>
      <vt:lpstr>Example: Decision Trees</vt:lpstr>
      <vt:lpstr>ROC Curve Example</vt:lpstr>
      <vt:lpstr>ROC Curve Example</vt:lpstr>
      <vt:lpstr>How to Construct an ROC curve</vt:lpstr>
      <vt:lpstr>How to construct an ROC curve</vt:lpstr>
      <vt:lpstr>Using ROC for Model Comparison</vt:lpstr>
      <vt:lpstr>Dealing with Imbalanced Classes - Summary</vt:lpstr>
      <vt:lpstr>Which Classifier is better?</vt:lpstr>
      <vt:lpstr>Which Classifer is better? Medium Skew case</vt:lpstr>
      <vt:lpstr>Which Classifer is better? High Skew case</vt:lpstr>
      <vt:lpstr>Building Classifiers with Imbalanced Training Set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ASUS</cp:lastModifiedBy>
  <cp:revision>467</cp:revision>
  <cp:lastPrinted>2019-09-27T17:30:37Z</cp:lastPrinted>
  <dcterms:created xsi:type="dcterms:W3CDTF">1998-03-18T13:44:31Z</dcterms:created>
  <dcterms:modified xsi:type="dcterms:W3CDTF">2021-08-28T00:59:45Z</dcterms:modified>
</cp:coreProperties>
</file>