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463e0f2ac2_0_1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463e0f2ac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46574ad1b4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46574ad1b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46574ad1b4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46574ad1b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46574ad1b4_0_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46574ad1b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46574ad1b4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46574ad1b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489775e4d6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489775e4d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46574ad1b4_0_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46574ad1b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46574ad1b4_0_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46574ad1b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463e0f2ac2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463e0f2ac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463e0f2ac2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463e0f2ac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463e0f2ac2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463e0f2ac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463e0f2ac2_0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463e0f2ac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463e0f2ac2_0_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463e0f2ac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463e0f2ac2_0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463e0f2ac2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463e0f2ac2_0_1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463e0f2ac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CSE499A: Research Paper Presentation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Selected Paper:</a:t>
            </a:r>
            <a:r>
              <a:rPr lang="en" sz="1500"/>
              <a:t> </a:t>
            </a:r>
            <a:r>
              <a:rPr lang="en" sz="1500"/>
              <a:t>Quantum Machine Learning - Jacob Biamonte et al. (2017) (Review Paper)</a:t>
            </a:r>
            <a:endParaRPr sz="1500"/>
          </a:p>
        </p:txBody>
      </p:sp>
      <p:sp>
        <p:nvSpPr>
          <p:cNvPr id="87" name="Google Shape;87;p13"/>
          <p:cNvSpPr txBox="1"/>
          <p:nvPr/>
        </p:nvSpPr>
        <p:spPr>
          <a:xfrm>
            <a:off x="598100" y="3148825"/>
            <a:ext cx="740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Presented by: Samya Sunibir Das (1911563642) &amp; Nazmul Hasan (1911742042)</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Quantum tunneling vs thermalization</a:t>
            </a:r>
            <a:endParaRPr/>
          </a:p>
        </p:txBody>
      </p:sp>
      <p:sp>
        <p:nvSpPr>
          <p:cNvPr id="155" name="Google Shape;155;p22"/>
          <p:cNvSpPr txBox="1"/>
          <p:nvPr/>
        </p:nvSpPr>
        <p:spPr>
          <a:xfrm>
            <a:off x="549675" y="1580350"/>
            <a:ext cx="81864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A: A quantum state must traverse a local minimum in thermal annealing whereas a coherent quantum state can tunnel when brought close to resonance.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 Coherent effects decay through interaction with an environment, resulting in a probability distribution in occupancy of a systems energy levels following a Gibbs distribution.</a:t>
            </a:r>
            <a:endParaRPr>
              <a:latin typeface="Roboto"/>
              <a:ea typeface="Roboto"/>
              <a:cs typeface="Roboto"/>
              <a:sym typeface="Roboto"/>
            </a:endParaRPr>
          </a:p>
        </p:txBody>
      </p:sp>
      <p:pic>
        <p:nvPicPr>
          <p:cNvPr id="156" name="Google Shape;156;p22"/>
          <p:cNvPicPr preferRelativeResize="0"/>
          <p:nvPr/>
        </p:nvPicPr>
        <p:blipFill>
          <a:blip r:embed="rId3">
            <a:alphaModFix/>
          </a:blip>
          <a:stretch>
            <a:fillRect/>
          </a:stretch>
        </p:blipFill>
        <p:spPr>
          <a:xfrm>
            <a:off x="1599975" y="2842450"/>
            <a:ext cx="6400501" cy="2222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Quantum Linear Algebra Based Optimizations</a:t>
            </a:r>
            <a:endParaRPr/>
          </a:p>
        </p:txBody>
      </p:sp>
      <p:sp>
        <p:nvSpPr>
          <p:cNvPr id="162" name="Google Shape;162;p23"/>
          <p:cNvSpPr txBox="1"/>
          <p:nvPr/>
        </p:nvSpPr>
        <p:spPr>
          <a:xfrm>
            <a:off x="549675" y="1354575"/>
            <a:ext cx="78921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D-Wave quantum processors, are being used to solve optimization problems by the means of quantum annealing.</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HHL in single shot solutions can lead to exponential boosts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Modified qPCA implemented with Gradient Descent leads to exponential boosts opposed to classical counterpart.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QAOA provides unique optimizing approach on alternating qubit rotations with applying the penalty function for the particular problem.</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Reading classical data into quantum machines</a:t>
            </a:r>
            <a:endParaRPr/>
          </a:p>
        </p:txBody>
      </p:sp>
      <p:sp>
        <p:nvSpPr>
          <p:cNvPr id="168" name="Google Shape;168;p24"/>
          <p:cNvSpPr txBox="1"/>
          <p:nvPr/>
        </p:nvSpPr>
        <p:spPr>
          <a:xfrm>
            <a:off x="549675" y="1462550"/>
            <a:ext cx="7960800" cy="2751600"/>
          </a:xfrm>
          <a:prstGeom prst="rect">
            <a:avLst/>
          </a:prstGeom>
          <a:noFill/>
          <a:ln>
            <a:noFill/>
          </a:ln>
        </p:spPr>
        <p:txBody>
          <a:bodyPr anchorCtr="0" anchor="t" bIns="91425" lIns="91425" spcFirstLastPara="1" rIns="91425" wrap="square" tIns="91425">
            <a:spAutoFit/>
          </a:bodyPr>
          <a:lstStyle/>
          <a:p>
            <a:pPr indent="-330200" lvl="0" marL="457200" rtl="0" algn="l">
              <a:lnSpc>
                <a:spcPct val="107916"/>
              </a:lnSpc>
              <a:spcBef>
                <a:spcPts val="0"/>
              </a:spcBef>
              <a:spcAft>
                <a:spcPts val="0"/>
              </a:spcAft>
              <a:buSzPts val="1600"/>
              <a:buFont typeface="Roboto"/>
              <a:buChar char="●"/>
            </a:pPr>
            <a:r>
              <a:rPr b="1" lang="en" sz="1600">
                <a:latin typeface="Roboto"/>
                <a:ea typeface="Roboto"/>
                <a:cs typeface="Roboto"/>
                <a:sym typeface="Roboto"/>
              </a:rPr>
              <a:t>Input Problem:</a:t>
            </a:r>
            <a:r>
              <a:rPr lang="en" sz="1600">
                <a:latin typeface="Roboto"/>
                <a:ea typeface="Roboto"/>
                <a:cs typeface="Roboto"/>
                <a:sym typeface="Roboto"/>
              </a:rPr>
              <a:t> Classical data must be inputted before being processed on a quantum computer, presents a serious bottleneck for certain algorithms. </a:t>
            </a:r>
            <a:endParaRPr sz="1600">
              <a:latin typeface="Roboto"/>
              <a:ea typeface="Roboto"/>
              <a:cs typeface="Roboto"/>
              <a:sym typeface="Roboto"/>
            </a:endParaRPr>
          </a:p>
          <a:p>
            <a:pPr indent="0" lvl="0" marL="457200" rtl="0" algn="l">
              <a:lnSpc>
                <a:spcPct val="107916"/>
              </a:lnSpc>
              <a:spcBef>
                <a:spcPts val="800"/>
              </a:spcBef>
              <a:spcAft>
                <a:spcPts val="0"/>
              </a:spcAft>
              <a:buNone/>
            </a:pPr>
            <a:r>
              <a:t/>
            </a:r>
            <a:endParaRPr sz="900">
              <a:latin typeface="Roboto"/>
              <a:ea typeface="Roboto"/>
              <a:cs typeface="Roboto"/>
              <a:sym typeface="Roboto"/>
            </a:endParaRPr>
          </a:p>
          <a:p>
            <a:pPr indent="-330200" lvl="0" marL="457200" rtl="0" algn="l">
              <a:lnSpc>
                <a:spcPct val="107916"/>
              </a:lnSpc>
              <a:spcBef>
                <a:spcPts val="800"/>
              </a:spcBef>
              <a:spcAft>
                <a:spcPts val="0"/>
              </a:spcAft>
              <a:buSzPts val="1600"/>
              <a:buFont typeface="Roboto"/>
              <a:buChar char="●"/>
            </a:pPr>
            <a:r>
              <a:rPr b="1" lang="en" sz="1600">
                <a:latin typeface="Roboto"/>
                <a:ea typeface="Roboto"/>
                <a:cs typeface="Roboto"/>
                <a:sym typeface="Roboto"/>
              </a:rPr>
              <a:t>Output Problem:</a:t>
            </a:r>
            <a:r>
              <a:rPr lang="en" sz="1600">
                <a:latin typeface="Roboto"/>
                <a:ea typeface="Roboto"/>
                <a:cs typeface="Roboto"/>
                <a:sym typeface="Roboto"/>
              </a:rPr>
              <a:t> faced when reading out data after being processed on a quantum device. Both slows down operations.</a:t>
            </a:r>
            <a:endParaRPr sz="1600">
              <a:latin typeface="Roboto"/>
              <a:ea typeface="Roboto"/>
              <a:cs typeface="Roboto"/>
              <a:sym typeface="Roboto"/>
            </a:endParaRPr>
          </a:p>
          <a:p>
            <a:pPr indent="0" lvl="0" marL="457200" rtl="0" algn="l">
              <a:lnSpc>
                <a:spcPct val="107916"/>
              </a:lnSpc>
              <a:spcBef>
                <a:spcPts val="800"/>
              </a:spcBef>
              <a:spcAft>
                <a:spcPts val="0"/>
              </a:spcAft>
              <a:buNone/>
            </a:pPr>
            <a:r>
              <a:t/>
            </a:r>
            <a:endParaRPr sz="1000">
              <a:latin typeface="Roboto"/>
              <a:ea typeface="Roboto"/>
              <a:cs typeface="Roboto"/>
              <a:sym typeface="Roboto"/>
            </a:endParaRPr>
          </a:p>
          <a:p>
            <a:pPr indent="-330200" lvl="0" marL="457200" rtl="0" algn="l">
              <a:lnSpc>
                <a:spcPct val="107916"/>
              </a:lnSpc>
              <a:spcBef>
                <a:spcPts val="800"/>
              </a:spcBef>
              <a:spcAft>
                <a:spcPts val="0"/>
              </a:spcAft>
              <a:buSzPts val="1600"/>
              <a:buFont typeface="Roboto"/>
              <a:buChar char="●"/>
            </a:pPr>
            <a:r>
              <a:rPr lang="en" sz="1600">
                <a:latin typeface="Roboto"/>
                <a:ea typeface="Roboto"/>
                <a:cs typeface="Roboto"/>
                <a:sym typeface="Roboto"/>
              </a:rPr>
              <a:t>All methods seen previously require huge data that may lead to exponential time.</a:t>
            </a:r>
            <a:endParaRPr sz="1600">
              <a:latin typeface="Roboto"/>
              <a:ea typeface="Roboto"/>
              <a:cs typeface="Roboto"/>
              <a:sym typeface="Roboto"/>
            </a:endParaRPr>
          </a:p>
          <a:p>
            <a:pPr indent="-330200" lvl="0" marL="457200" rtl="0" algn="l">
              <a:lnSpc>
                <a:spcPct val="107916"/>
              </a:lnSpc>
              <a:spcBef>
                <a:spcPts val="0"/>
              </a:spcBef>
              <a:spcAft>
                <a:spcPts val="0"/>
              </a:spcAft>
              <a:buSzPts val="1600"/>
              <a:buFont typeface="Roboto"/>
              <a:buChar char="●"/>
            </a:pPr>
            <a:r>
              <a:rPr lang="en" sz="1600">
                <a:latin typeface="Roboto"/>
                <a:ea typeface="Roboto"/>
                <a:cs typeface="Roboto"/>
                <a:sym typeface="Roboto"/>
              </a:rPr>
              <a:t>qRAM may mitigate optimization problems but may bring other problems to data.</a:t>
            </a:r>
            <a:endParaRPr sz="1600">
              <a:latin typeface="Roboto"/>
              <a:ea typeface="Roboto"/>
              <a:cs typeface="Roboto"/>
              <a:sym typeface="Roboto"/>
            </a:endParaRPr>
          </a:p>
          <a:p>
            <a:pPr indent="-330200" lvl="0" marL="457200" rtl="0" algn="l">
              <a:lnSpc>
                <a:spcPct val="107916"/>
              </a:lnSpc>
              <a:spcBef>
                <a:spcPts val="0"/>
              </a:spcBef>
              <a:spcAft>
                <a:spcPts val="0"/>
              </a:spcAft>
              <a:buSzPts val="1600"/>
              <a:buFont typeface="Roboto"/>
              <a:buChar char="●"/>
            </a:pPr>
            <a:r>
              <a:rPr lang="en" sz="1600">
                <a:latin typeface="Roboto"/>
                <a:ea typeface="Roboto"/>
                <a:cs typeface="Roboto"/>
                <a:sym typeface="Roboto"/>
              </a:rPr>
              <a:t>Optimization is crucial. Else, circuit size and depth may get out of control.</a:t>
            </a:r>
            <a:endParaRPr sz="16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Quantum Learning</a:t>
            </a:r>
            <a:endParaRPr/>
          </a:p>
        </p:txBody>
      </p:sp>
      <p:sp>
        <p:nvSpPr>
          <p:cNvPr id="174" name="Google Shape;174;p25"/>
          <p:cNvSpPr txBox="1"/>
          <p:nvPr/>
        </p:nvSpPr>
        <p:spPr>
          <a:xfrm>
            <a:off x="677300" y="1531275"/>
            <a:ext cx="7734900" cy="2745900"/>
          </a:xfrm>
          <a:prstGeom prst="rect">
            <a:avLst/>
          </a:prstGeom>
          <a:noFill/>
          <a:ln>
            <a:noFill/>
          </a:ln>
        </p:spPr>
        <p:txBody>
          <a:bodyPr anchorCtr="0" anchor="t" bIns="91425" lIns="91425" spcFirstLastPara="1" rIns="91425" wrap="square" tIns="91425">
            <a:spAutoFit/>
          </a:bodyPr>
          <a:lstStyle/>
          <a:p>
            <a:pPr indent="-317500" lvl="0" marL="457200" rtl="0" algn="l">
              <a:lnSpc>
                <a:spcPct val="107916"/>
              </a:lnSpc>
              <a:spcBef>
                <a:spcPts val="0"/>
              </a:spcBef>
              <a:spcAft>
                <a:spcPts val="0"/>
              </a:spcAft>
              <a:buSzPts val="1400"/>
              <a:buFont typeface="Roboto"/>
              <a:buChar char="●"/>
            </a:pPr>
            <a:r>
              <a:rPr lang="en">
                <a:latin typeface="Roboto"/>
                <a:ea typeface="Roboto"/>
                <a:cs typeface="Roboto"/>
                <a:sym typeface="Roboto"/>
              </a:rPr>
              <a:t>Quantum annealers and programmable photonic circuits are well-suited for constructing deep quantum learning networks.</a:t>
            </a:r>
            <a:endParaRPr>
              <a:latin typeface="Roboto"/>
              <a:ea typeface="Roboto"/>
              <a:cs typeface="Roboto"/>
              <a:sym typeface="Roboto"/>
            </a:endParaRPr>
          </a:p>
          <a:p>
            <a:pPr indent="0" lvl="0" marL="0" rtl="0" algn="l">
              <a:lnSpc>
                <a:spcPct val="107916"/>
              </a:lnSpc>
              <a:spcBef>
                <a:spcPts val="800"/>
              </a:spcBef>
              <a:spcAft>
                <a:spcPts val="0"/>
              </a:spcAft>
              <a:buNone/>
            </a:pPr>
            <a:r>
              <a:t/>
            </a:r>
            <a:endParaRPr sz="100">
              <a:latin typeface="Roboto"/>
              <a:ea typeface="Roboto"/>
              <a:cs typeface="Roboto"/>
              <a:sym typeface="Roboto"/>
            </a:endParaRPr>
          </a:p>
          <a:p>
            <a:pPr indent="-317500" lvl="0" marL="457200" rtl="0" algn="l">
              <a:lnSpc>
                <a:spcPct val="107916"/>
              </a:lnSpc>
              <a:spcBef>
                <a:spcPts val="800"/>
              </a:spcBef>
              <a:spcAft>
                <a:spcPts val="0"/>
              </a:spcAft>
              <a:buSzPts val="1400"/>
              <a:buFont typeface="Roboto"/>
              <a:buChar char="●"/>
            </a:pPr>
            <a:r>
              <a:rPr lang="en">
                <a:latin typeface="Roboto"/>
                <a:ea typeface="Roboto"/>
                <a:cs typeface="Roboto"/>
                <a:sym typeface="Roboto"/>
              </a:rPr>
              <a:t>Boltzmann Machines are the simplest neural nets to quantize. Quantum computers can accelerate Boltzmann training by providing improved ways of sampling. They can also make the system thermalize quadratically faster than its classical counterpart. Quantum information processing provides new fundamentally quantum models for deep learning.</a:t>
            </a:r>
            <a:endParaRPr>
              <a:latin typeface="Roboto"/>
              <a:ea typeface="Roboto"/>
              <a:cs typeface="Roboto"/>
              <a:sym typeface="Roboto"/>
            </a:endParaRPr>
          </a:p>
          <a:p>
            <a:pPr indent="0" lvl="0" marL="457200" rtl="0" algn="l">
              <a:lnSpc>
                <a:spcPct val="107916"/>
              </a:lnSpc>
              <a:spcBef>
                <a:spcPts val="800"/>
              </a:spcBef>
              <a:spcAft>
                <a:spcPts val="0"/>
              </a:spcAft>
              <a:buNone/>
            </a:pPr>
            <a:r>
              <a:t/>
            </a:r>
            <a:endParaRPr sz="100">
              <a:latin typeface="Roboto"/>
              <a:ea typeface="Roboto"/>
              <a:cs typeface="Roboto"/>
              <a:sym typeface="Roboto"/>
            </a:endParaRPr>
          </a:p>
          <a:p>
            <a:pPr indent="-317500" lvl="0" marL="457200" rtl="0" algn="l">
              <a:lnSpc>
                <a:spcPct val="107916"/>
              </a:lnSpc>
              <a:spcBef>
                <a:spcPts val="800"/>
              </a:spcBef>
              <a:spcAft>
                <a:spcPts val="0"/>
              </a:spcAft>
              <a:buSzPts val="1400"/>
              <a:buFont typeface="Roboto"/>
              <a:buChar char="●"/>
            </a:pPr>
            <a:r>
              <a:rPr lang="en">
                <a:latin typeface="Roboto"/>
                <a:ea typeface="Roboto"/>
                <a:cs typeface="Roboto"/>
                <a:sym typeface="Roboto"/>
              </a:rPr>
              <a:t>Such deep quantum learners may recognize and classify patterns that classical computers can not. Quantum networks can learn to generate quantum states representative of a wide variety of systems</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Quantum Boltzmann Machine</a:t>
            </a:r>
            <a:endParaRPr/>
          </a:p>
        </p:txBody>
      </p:sp>
      <p:sp>
        <p:nvSpPr>
          <p:cNvPr id="180" name="Google Shape;180;p26"/>
          <p:cNvSpPr txBox="1"/>
          <p:nvPr/>
        </p:nvSpPr>
        <p:spPr>
          <a:xfrm>
            <a:off x="677300" y="1531275"/>
            <a:ext cx="7734900" cy="1815600"/>
          </a:xfrm>
          <a:prstGeom prst="rect">
            <a:avLst/>
          </a:prstGeom>
          <a:noFill/>
          <a:ln>
            <a:noFill/>
          </a:ln>
        </p:spPr>
        <p:txBody>
          <a:bodyPr anchorCtr="0" anchor="t" bIns="91425" lIns="91425" spcFirstLastPara="1" rIns="91425" wrap="square" tIns="91425">
            <a:spAutoFit/>
          </a:bodyPr>
          <a:lstStyle/>
          <a:p>
            <a:pPr indent="-317500" lvl="0" marL="457200" rtl="0" algn="l">
              <a:lnSpc>
                <a:spcPct val="107916"/>
              </a:lnSpc>
              <a:spcBef>
                <a:spcPts val="0"/>
              </a:spcBef>
              <a:spcAft>
                <a:spcPts val="0"/>
              </a:spcAft>
              <a:buSzPts val="1400"/>
              <a:buFont typeface="Roboto"/>
              <a:buChar char="●"/>
            </a:pPr>
            <a:r>
              <a:rPr lang="en">
                <a:latin typeface="Roboto"/>
                <a:ea typeface="Roboto"/>
                <a:cs typeface="Roboto"/>
                <a:sym typeface="Roboto"/>
              </a:rPr>
              <a:t>Quantum computers can accelerate Boltzmann training by providing improved ways of sampling</a:t>
            </a:r>
            <a:endParaRPr>
              <a:latin typeface="Roboto"/>
              <a:ea typeface="Roboto"/>
              <a:cs typeface="Roboto"/>
              <a:sym typeface="Roboto"/>
            </a:endParaRPr>
          </a:p>
          <a:p>
            <a:pPr indent="0" lvl="0" marL="0" rtl="0" algn="l">
              <a:lnSpc>
                <a:spcPct val="107916"/>
              </a:lnSpc>
              <a:spcBef>
                <a:spcPts val="800"/>
              </a:spcBef>
              <a:spcAft>
                <a:spcPts val="0"/>
              </a:spcAft>
              <a:buNone/>
            </a:pPr>
            <a:r>
              <a:t/>
            </a:r>
            <a:endParaRPr sz="100">
              <a:latin typeface="Roboto"/>
              <a:ea typeface="Roboto"/>
              <a:cs typeface="Roboto"/>
              <a:sym typeface="Roboto"/>
            </a:endParaRPr>
          </a:p>
          <a:p>
            <a:pPr indent="-317500" lvl="0" marL="457200" rtl="0" algn="l">
              <a:lnSpc>
                <a:spcPct val="107916"/>
              </a:lnSpc>
              <a:spcBef>
                <a:spcPts val="800"/>
              </a:spcBef>
              <a:spcAft>
                <a:spcPts val="0"/>
              </a:spcAft>
              <a:buSzPts val="1400"/>
              <a:buFont typeface="Roboto"/>
              <a:buChar char="●"/>
            </a:pPr>
            <a:r>
              <a:rPr lang="en">
                <a:latin typeface="Roboto"/>
                <a:ea typeface="Roboto"/>
                <a:cs typeface="Roboto"/>
                <a:sym typeface="Roboto"/>
              </a:rPr>
              <a:t>Classical Boltzmann machine requires many repetitions to find success probabilities.</a:t>
            </a:r>
            <a:endParaRPr>
              <a:latin typeface="Roboto"/>
              <a:ea typeface="Roboto"/>
              <a:cs typeface="Roboto"/>
              <a:sym typeface="Roboto"/>
            </a:endParaRPr>
          </a:p>
          <a:p>
            <a:pPr indent="0" lvl="0" marL="457200" rtl="0" algn="l">
              <a:lnSpc>
                <a:spcPct val="107916"/>
              </a:lnSpc>
              <a:spcBef>
                <a:spcPts val="800"/>
              </a:spcBef>
              <a:spcAft>
                <a:spcPts val="0"/>
              </a:spcAft>
              <a:buNone/>
            </a:pPr>
            <a:r>
              <a:t/>
            </a:r>
            <a:endParaRPr sz="100">
              <a:latin typeface="Roboto"/>
              <a:ea typeface="Roboto"/>
              <a:cs typeface="Roboto"/>
              <a:sym typeface="Roboto"/>
            </a:endParaRPr>
          </a:p>
          <a:p>
            <a:pPr indent="-317500" lvl="0" marL="457200" rtl="0" algn="l">
              <a:lnSpc>
                <a:spcPct val="107916"/>
              </a:lnSpc>
              <a:spcBef>
                <a:spcPts val="800"/>
              </a:spcBef>
              <a:spcAft>
                <a:spcPts val="0"/>
              </a:spcAft>
              <a:buSzPts val="1400"/>
              <a:buFont typeface="Roboto"/>
              <a:buChar char="●"/>
            </a:pPr>
            <a:r>
              <a:rPr lang="en">
                <a:latin typeface="Roboto"/>
                <a:ea typeface="Roboto"/>
                <a:cs typeface="Roboto"/>
                <a:sym typeface="Roboto"/>
              </a:rPr>
              <a:t>In training a quantum Boltzmann machine, by contrast, quantum coherence can reduce the number of samples needed to learn the performance</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Quantum machine learning for quantum data</a:t>
            </a:r>
            <a:endParaRPr/>
          </a:p>
        </p:txBody>
      </p:sp>
      <p:sp>
        <p:nvSpPr>
          <p:cNvPr id="186" name="Google Shape;186;p27"/>
          <p:cNvSpPr txBox="1"/>
          <p:nvPr/>
        </p:nvSpPr>
        <p:spPr>
          <a:xfrm>
            <a:off x="677300" y="1531275"/>
            <a:ext cx="7734900" cy="1583100"/>
          </a:xfrm>
          <a:prstGeom prst="rect">
            <a:avLst/>
          </a:prstGeom>
          <a:noFill/>
          <a:ln>
            <a:noFill/>
          </a:ln>
        </p:spPr>
        <p:txBody>
          <a:bodyPr anchorCtr="0" anchor="t" bIns="91425" lIns="91425" spcFirstLastPara="1" rIns="91425" wrap="square" tIns="91425">
            <a:spAutoFit/>
          </a:bodyPr>
          <a:lstStyle/>
          <a:p>
            <a:pPr indent="-317500" lvl="0" marL="457200" rtl="0" algn="l">
              <a:lnSpc>
                <a:spcPct val="107916"/>
              </a:lnSpc>
              <a:spcBef>
                <a:spcPts val="0"/>
              </a:spcBef>
              <a:spcAft>
                <a:spcPts val="0"/>
              </a:spcAft>
              <a:buSzPts val="1400"/>
              <a:buFont typeface="Roboto"/>
              <a:buChar char="●"/>
            </a:pPr>
            <a:r>
              <a:rPr lang="en">
                <a:latin typeface="Roboto"/>
                <a:ea typeface="Roboto"/>
                <a:cs typeface="Roboto"/>
                <a:sym typeface="Roboto"/>
              </a:rPr>
              <a:t>The immediate application of quantum machine learning is to quantum data.</a:t>
            </a:r>
            <a:endParaRPr>
              <a:latin typeface="Roboto"/>
              <a:ea typeface="Roboto"/>
              <a:cs typeface="Roboto"/>
              <a:sym typeface="Roboto"/>
            </a:endParaRPr>
          </a:p>
          <a:p>
            <a:pPr indent="0" lvl="0" marL="0" rtl="0" algn="l">
              <a:lnSpc>
                <a:spcPct val="107916"/>
              </a:lnSpc>
              <a:spcBef>
                <a:spcPts val="800"/>
              </a:spcBef>
              <a:spcAft>
                <a:spcPts val="0"/>
              </a:spcAft>
              <a:buNone/>
            </a:pPr>
            <a:r>
              <a:t/>
            </a:r>
            <a:endParaRPr sz="100">
              <a:latin typeface="Roboto"/>
              <a:ea typeface="Roboto"/>
              <a:cs typeface="Roboto"/>
              <a:sym typeface="Roboto"/>
            </a:endParaRPr>
          </a:p>
          <a:p>
            <a:pPr indent="-317500" lvl="0" marL="457200" rtl="0" algn="l">
              <a:lnSpc>
                <a:spcPct val="107916"/>
              </a:lnSpc>
              <a:spcBef>
                <a:spcPts val="800"/>
              </a:spcBef>
              <a:spcAft>
                <a:spcPts val="0"/>
              </a:spcAft>
              <a:buSzPts val="1400"/>
              <a:buFont typeface="Roboto"/>
              <a:buChar char="●"/>
            </a:pPr>
            <a:r>
              <a:rPr lang="en">
                <a:latin typeface="Roboto"/>
                <a:ea typeface="Roboto"/>
                <a:cs typeface="Roboto"/>
                <a:sym typeface="Roboto"/>
              </a:rPr>
              <a:t>Quantum machine learning algorithms can be applied directly to the quantum states to reveal their patterns.</a:t>
            </a:r>
            <a:endParaRPr>
              <a:latin typeface="Roboto"/>
              <a:ea typeface="Roboto"/>
              <a:cs typeface="Roboto"/>
              <a:sym typeface="Roboto"/>
            </a:endParaRPr>
          </a:p>
          <a:p>
            <a:pPr indent="0" lvl="0" marL="457200" rtl="0" algn="l">
              <a:lnSpc>
                <a:spcPct val="107916"/>
              </a:lnSpc>
              <a:spcBef>
                <a:spcPts val="800"/>
              </a:spcBef>
              <a:spcAft>
                <a:spcPts val="0"/>
              </a:spcAft>
              <a:buNone/>
            </a:pPr>
            <a:r>
              <a:t/>
            </a:r>
            <a:endParaRPr sz="100">
              <a:latin typeface="Roboto"/>
              <a:ea typeface="Roboto"/>
              <a:cs typeface="Roboto"/>
              <a:sym typeface="Roboto"/>
            </a:endParaRPr>
          </a:p>
          <a:p>
            <a:pPr indent="-317500" lvl="0" marL="457200" rtl="0" algn="l">
              <a:lnSpc>
                <a:spcPct val="107916"/>
              </a:lnSpc>
              <a:spcBef>
                <a:spcPts val="800"/>
              </a:spcBef>
              <a:spcAft>
                <a:spcPts val="0"/>
              </a:spcAft>
              <a:buSzPts val="1400"/>
              <a:buFont typeface="Roboto"/>
              <a:buChar char="●"/>
            </a:pPr>
            <a:r>
              <a:rPr lang="en">
                <a:latin typeface="Roboto"/>
                <a:ea typeface="Roboto"/>
                <a:cs typeface="Roboto"/>
                <a:sym typeface="Roboto"/>
              </a:rPr>
              <a:t>A particularly powerful quantum data analysis technique is the use of quantum simulators</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Designing and controlling quantum systems</a:t>
            </a:r>
            <a:endParaRPr/>
          </a:p>
        </p:txBody>
      </p:sp>
      <p:sp>
        <p:nvSpPr>
          <p:cNvPr id="192" name="Google Shape;192;p28"/>
          <p:cNvSpPr txBox="1"/>
          <p:nvPr/>
        </p:nvSpPr>
        <p:spPr>
          <a:xfrm>
            <a:off x="687100" y="1384025"/>
            <a:ext cx="7754400" cy="26199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Major challenge: Quantum Error Calculation by tuning the quantum gates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lnSpc>
                <a:spcPct val="107916"/>
              </a:lnSpc>
              <a:spcBef>
                <a:spcPts val="0"/>
              </a:spcBef>
              <a:spcAft>
                <a:spcPts val="0"/>
              </a:spcAft>
              <a:buSzPts val="1400"/>
              <a:buFont typeface="Roboto"/>
              <a:buChar char="●"/>
            </a:pPr>
            <a:r>
              <a:rPr lang="en">
                <a:latin typeface="Roboto"/>
                <a:ea typeface="Roboto"/>
                <a:cs typeface="Roboto"/>
                <a:sym typeface="Roboto"/>
              </a:rPr>
              <a:t>Genetic algorithms have been used to simulate CNOT gates</a:t>
            </a:r>
            <a:endParaRPr>
              <a:latin typeface="Roboto"/>
              <a:ea typeface="Roboto"/>
              <a:cs typeface="Roboto"/>
              <a:sym typeface="Roboto"/>
            </a:endParaRPr>
          </a:p>
          <a:p>
            <a:pPr indent="0" lvl="0" marL="457200" rtl="0" algn="l">
              <a:lnSpc>
                <a:spcPct val="107916"/>
              </a:lnSpc>
              <a:spcBef>
                <a:spcPts val="800"/>
              </a:spcBef>
              <a:spcAft>
                <a:spcPts val="0"/>
              </a:spcAft>
              <a:buNone/>
            </a:pPr>
            <a:r>
              <a:t/>
            </a:r>
            <a:endParaRPr>
              <a:latin typeface="Roboto"/>
              <a:ea typeface="Roboto"/>
              <a:cs typeface="Roboto"/>
              <a:sym typeface="Roboto"/>
            </a:endParaRPr>
          </a:p>
          <a:p>
            <a:pPr indent="-317500" lvl="0" marL="457200" rtl="0" algn="l">
              <a:lnSpc>
                <a:spcPct val="107916"/>
              </a:lnSpc>
              <a:spcBef>
                <a:spcPts val="800"/>
              </a:spcBef>
              <a:spcAft>
                <a:spcPts val="0"/>
              </a:spcAft>
              <a:buSzPts val="1400"/>
              <a:buFont typeface="Roboto"/>
              <a:buChar char="●"/>
            </a:pPr>
            <a:r>
              <a:rPr lang="en">
                <a:latin typeface="Roboto"/>
                <a:ea typeface="Roboto"/>
                <a:cs typeface="Roboto"/>
                <a:sym typeface="Roboto"/>
              </a:rPr>
              <a:t>Learning methods have also seen ample success in developing control sequences</a:t>
            </a:r>
            <a:endParaRPr>
              <a:latin typeface="Roboto"/>
              <a:ea typeface="Roboto"/>
              <a:cs typeface="Roboto"/>
              <a:sym typeface="Roboto"/>
            </a:endParaRPr>
          </a:p>
          <a:p>
            <a:pPr indent="0" lvl="0" marL="457200" rtl="0" algn="l">
              <a:lnSpc>
                <a:spcPct val="107916"/>
              </a:lnSpc>
              <a:spcBef>
                <a:spcPts val="800"/>
              </a:spcBef>
              <a:spcAft>
                <a:spcPts val="0"/>
              </a:spcAft>
              <a:buNone/>
            </a:pPr>
            <a:r>
              <a:t/>
            </a:r>
            <a:endParaRPr>
              <a:latin typeface="Roboto"/>
              <a:ea typeface="Roboto"/>
              <a:cs typeface="Roboto"/>
              <a:sym typeface="Roboto"/>
            </a:endParaRPr>
          </a:p>
          <a:p>
            <a:pPr indent="-317500" lvl="0" marL="457200" rtl="0" algn="l">
              <a:lnSpc>
                <a:spcPct val="107916"/>
              </a:lnSpc>
              <a:spcBef>
                <a:spcPts val="800"/>
              </a:spcBef>
              <a:spcAft>
                <a:spcPts val="0"/>
              </a:spcAft>
              <a:buSzPts val="1400"/>
              <a:buFont typeface="Roboto"/>
              <a:buChar char="●"/>
            </a:pPr>
            <a:r>
              <a:rPr lang="en">
                <a:latin typeface="Roboto"/>
                <a:ea typeface="Roboto"/>
                <a:cs typeface="Roboto"/>
                <a:sym typeface="Roboto"/>
              </a:rPr>
              <a:t>Classical machine learning is also a powerful tool to extract theoretical insights about quantum states</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Perspectives on Future Work and Problems</a:t>
            </a:r>
            <a:endParaRPr/>
          </a:p>
        </p:txBody>
      </p:sp>
      <p:sp>
        <p:nvSpPr>
          <p:cNvPr id="198" name="Google Shape;198;p29"/>
          <p:cNvSpPr txBox="1"/>
          <p:nvPr/>
        </p:nvSpPr>
        <p:spPr>
          <a:xfrm>
            <a:off x="677300" y="1531275"/>
            <a:ext cx="7734900" cy="1815600"/>
          </a:xfrm>
          <a:prstGeom prst="rect">
            <a:avLst/>
          </a:prstGeom>
          <a:noFill/>
          <a:ln>
            <a:noFill/>
          </a:ln>
        </p:spPr>
        <p:txBody>
          <a:bodyPr anchorCtr="0" anchor="t" bIns="91425" lIns="91425" spcFirstLastPara="1" rIns="91425" wrap="square" tIns="91425">
            <a:spAutoFit/>
          </a:bodyPr>
          <a:lstStyle/>
          <a:p>
            <a:pPr indent="-317500" lvl="0" marL="457200" rtl="0" algn="l">
              <a:lnSpc>
                <a:spcPct val="107916"/>
              </a:lnSpc>
              <a:spcBef>
                <a:spcPts val="0"/>
              </a:spcBef>
              <a:spcAft>
                <a:spcPts val="0"/>
              </a:spcAft>
              <a:buSzPts val="1400"/>
              <a:buFont typeface="Roboto"/>
              <a:buChar char="●"/>
            </a:pPr>
            <a:r>
              <a:rPr lang="en">
                <a:latin typeface="Roboto"/>
                <a:ea typeface="Roboto"/>
                <a:cs typeface="Roboto"/>
                <a:sym typeface="Roboto"/>
              </a:rPr>
              <a:t>Small scale Quantum Computers with 50-100 qubits are available publicly via cloud</a:t>
            </a:r>
            <a:endParaRPr>
              <a:latin typeface="Roboto"/>
              <a:ea typeface="Roboto"/>
              <a:cs typeface="Roboto"/>
              <a:sym typeface="Roboto"/>
            </a:endParaRPr>
          </a:p>
          <a:p>
            <a:pPr indent="0" lvl="0" marL="0" rtl="0" algn="l">
              <a:lnSpc>
                <a:spcPct val="107916"/>
              </a:lnSpc>
              <a:spcBef>
                <a:spcPts val="800"/>
              </a:spcBef>
              <a:spcAft>
                <a:spcPts val="0"/>
              </a:spcAft>
              <a:buNone/>
            </a:pPr>
            <a:r>
              <a:t/>
            </a:r>
            <a:endParaRPr sz="100">
              <a:latin typeface="Roboto"/>
              <a:ea typeface="Roboto"/>
              <a:cs typeface="Roboto"/>
              <a:sym typeface="Roboto"/>
            </a:endParaRPr>
          </a:p>
          <a:p>
            <a:pPr indent="-317500" lvl="0" marL="457200" rtl="0" algn="l">
              <a:lnSpc>
                <a:spcPct val="107916"/>
              </a:lnSpc>
              <a:spcBef>
                <a:spcPts val="800"/>
              </a:spcBef>
              <a:spcAft>
                <a:spcPts val="0"/>
              </a:spcAft>
              <a:buSzPts val="1400"/>
              <a:buFont typeface="Roboto"/>
              <a:buChar char="●"/>
            </a:pPr>
            <a:r>
              <a:rPr lang="en">
                <a:latin typeface="Roboto"/>
                <a:ea typeface="Roboto"/>
                <a:cs typeface="Roboto"/>
                <a:sym typeface="Roboto"/>
              </a:rPr>
              <a:t>Quantum annealers with 2000 qubits have been built and operated using integrated superconducting circuits.</a:t>
            </a:r>
            <a:endParaRPr>
              <a:latin typeface="Roboto"/>
              <a:ea typeface="Roboto"/>
              <a:cs typeface="Roboto"/>
              <a:sym typeface="Roboto"/>
            </a:endParaRPr>
          </a:p>
          <a:p>
            <a:pPr indent="0" lvl="0" marL="457200" rtl="0" algn="l">
              <a:lnSpc>
                <a:spcPct val="107916"/>
              </a:lnSpc>
              <a:spcBef>
                <a:spcPts val="800"/>
              </a:spcBef>
              <a:spcAft>
                <a:spcPts val="0"/>
              </a:spcAft>
              <a:buNone/>
            </a:pPr>
            <a:r>
              <a:t/>
            </a:r>
            <a:endParaRPr sz="100">
              <a:latin typeface="Roboto"/>
              <a:ea typeface="Roboto"/>
              <a:cs typeface="Roboto"/>
              <a:sym typeface="Roboto"/>
            </a:endParaRPr>
          </a:p>
          <a:p>
            <a:pPr indent="-317500" lvl="0" marL="457200" rtl="0" algn="l">
              <a:lnSpc>
                <a:spcPct val="107916"/>
              </a:lnSpc>
              <a:spcBef>
                <a:spcPts val="800"/>
              </a:spcBef>
              <a:spcAft>
                <a:spcPts val="0"/>
              </a:spcAft>
              <a:buSzPts val="1400"/>
              <a:buFont typeface="Roboto"/>
              <a:buChar char="●"/>
            </a:pPr>
            <a:r>
              <a:rPr lang="en">
                <a:latin typeface="Roboto"/>
                <a:ea typeface="Roboto"/>
                <a:cs typeface="Roboto"/>
                <a:sym typeface="Roboto"/>
              </a:rPr>
              <a:t>Learning the full solution from some quantum algorithms as a bit string requires learning an exponential number of bits.</a:t>
            </a:r>
            <a:endParaRPr>
              <a:latin typeface="Roboto"/>
              <a:ea typeface="Roboto"/>
              <a:cs typeface="Roboto"/>
              <a:sym typeface="Roboto"/>
            </a:endParaRPr>
          </a:p>
        </p:txBody>
      </p:sp>
      <p:sp>
        <p:nvSpPr>
          <p:cNvPr id="199" name="Google Shape;199;p29"/>
          <p:cNvSpPr txBox="1"/>
          <p:nvPr/>
        </p:nvSpPr>
        <p:spPr>
          <a:xfrm>
            <a:off x="920700" y="3514575"/>
            <a:ext cx="7224000" cy="7353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lang="en">
                <a:latin typeface="Roboto"/>
                <a:ea typeface="Roboto"/>
                <a:cs typeface="Roboto"/>
                <a:sym typeface="Roboto"/>
              </a:rPr>
              <a:t>Four problems we identified so far apart from hardware problems: </a:t>
            </a:r>
            <a:endParaRPr>
              <a:latin typeface="Roboto"/>
              <a:ea typeface="Roboto"/>
              <a:cs typeface="Roboto"/>
              <a:sym typeface="Roboto"/>
            </a:endParaRPr>
          </a:p>
          <a:p>
            <a:pPr indent="0" lvl="0" marL="0" rtl="0" algn="l">
              <a:lnSpc>
                <a:spcPct val="107916"/>
              </a:lnSpc>
              <a:spcBef>
                <a:spcPts val="800"/>
              </a:spcBef>
              <a:spcAft>
                <a:spcPts val="800"/>
              </a:spcAft>
              <a:buNone/>
            </a:pPr>
            <a:r>
              <a:rPr lang="en">
                <a:latin typeface="Roboto"/>
                <a:ea typeface="Roboto"/>
                <a:cs typeface="Roboto"/>
                <a:sym typeface="Roboto"/>
              </a:rPr>
              <a:t>1. Input Problem, 2. Output problem. 3. Costing Problem, 4. Benchmarking Problem</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apart from Hardware Limitations</a:t>
            </a:r>
            <a:endParaRPr/>
          </a:p>
        </p:txBody>
      </p:sp>
      <p:sp>
        <p:nvSpPr>
          <p:cNvPr id="205" name="Google Shape;205;p30"/>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6" name="Google Shape;206;p30"/>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Problem </a:t>
            </a:r>
            <a:r>
              <a:rPr lang="en">
                <a:solidFill>
                  <a:schemeClr val="lt1"/>
                </a:solidFill>
              </a:rPr>
              <a:t>1</a:t>
            </a:r>
            <a:endParaRPr>
              <a:solidFill>
                <a:schemeClr val="lt1"/>
              </a:solidFill>
            </a:endParaRPr>
          </a:p>
        </p:txBody>
      </p:sp>
      <p:sp>
        <p:nvSpPr>
          <p:cNvPr id="207" name="Google Shape;207;p30"/>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Input/Output Problem</a:t>
            </a:r>
            <a:endParaRPr b="1" sz="1600"/>
          </a:p>
          <a:p>
            <a:pPr indent="0" lvl="0" marL="0" rtl="0" algn="l">
              <a:spcBef>
                <a:spcPts val="800"/>
              </a:spcBef>
              <a:spcAft>
                <a:spcPts val="800"/>
              </a:spcAft>
              <a:buNone/>
            </a:pPr>
            <a:r>
              <a:t/>
            </a:r>
            <a:endParaRPr sz="1600"/>
          </a:p>
        </p:txBody>
      </p:sp>
      <p:sp>
        <p:nvSpPr>
          <p:cNvPr id="208" name="Google Shape;208;p30"/>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9" name="Google Shape;209;p30"/>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Problem</a:t>
            </a:r>
            <a:r>
              <a:rPr lang="en">
                <a:solidFill>
                  <a:schemeClr val="lt1"/>
                </a:solidFill>
              </a:rPr>
              <a:t> 2</a:t>
            </a:r>
            <a:endParaRPr>
              <a:solidFill>
                <a:schemeClr val="lt1"/>
              </a:solidFill>
            </a:endParaRPr>
          </a:p>
        </p:txBody>
      </p:sp>
      <p:sp>
        <p:nvSpPr>
          <p:cNvPr id="210" name="Google Shape;210;p30"/>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Costing Problem</a:t>
            </a:r>
            <a:endParaRPr b="1" sz="1600"/>
          </a:p>
          <a:p>
            <a:pPr indent="0" lvl="0" marL="0" rtl="0" algn="l">
              <a:spcBef>
                <a:spcPts val="800"/>
              </a:spcBef>
              <a:spcAft>
                <a:spcPts val="800"/>
              </a:spcAft>
              <a:buNone/>
            </a:pPr>
            <a:r>
              <a:t/>
            </a:r>
            <a:endParaRPr sz="1600"/>
          </a:p>
        </p:txBody>
      </p:sp>
      <p:sp>
        <p:nvSpPr>
          <p:cNvPr id="211" name="Google Shape;211;p30"/>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2" name="Google Shape;212;p30"/>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Problem</a:t>
            </a:r>
            <a:r>
              <a:rPr lang="en">
                <a:solidFill>
                  <a:schemeClr val="lt1"/>
                </a:solidFill>
              </a:rPr>
              <a:t> 3</a:t>
            </a:r>
            <a:endParaRPr>
              <a:solidFill>
                <a:schemeClr val="lt1"/>
              </a:solidFill>
            </a:endParaRPr>
          </a:p>
        </p:txBody>
      </p:sp>
      <p:sp>
        <p:nvSpPr>
          <p:cNvPr id="213" name="Google Shape;213;p30"/>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Benchmarking Problem</a:t>
            </a:r>
            <a:endParaRPr b="1" sz="1600"/>
          </a:p>
          <a:p>
            <a:pPr indent="0" lvl="0" marL="0" rtl="0" algn="l">
              <a:spcBef>
                <a:spcPts val="800"/>
              </a:spcBef>
              <a:spcAft>
                <a:spcPts val="800"/>
              </a:spcAft>
              <a:buNone/>
            </a:pPr>
            <a:r>
              <a:t/>
            </a:r>
            <a:endParaRPr sz="1600"/>
          </a:p>
        </p:txBody>
      </p:sp>
      <p:pic>
        <p:nvPicPr>
          <p:cNvPr id="214" name="Google Shape;214;p30"/>
          <p:cNvPicPr preferRelativeResize="0"/>
          <p:nvPr/>
        </p:nvPicPr>
        <p:blipFill>
          <a:blip r:embed="rId3">
            <a:alphaModFix/>
          </a:blip>
          <a:stretch>
            <a:fillRect/>
          </a:stretch>
        </p:blipFill>
        <p:spPr>
          <a:xfrm>
            <a:off x="2539563" y="2631050"/>
            <a:ext cx="3771026" cy="2512450"/>
          </a:xfrm>
          <a:prstGeom prst="rect">
            <a:avLst/>
          </a:prstGeom>
          <a:noFill/>
          <a:ln>
            <a:noFill/>
          </a:ln>
        </p:spPr>
      </p:pic>
      <p:sp>
        <p:nvSpPr>
          <p:cNvPr id="215" name="Google Shape;215;p30"/>
          <p:cNvSpPr txBox="1"/>
          <p:nvPr/>
        </p:nvSpPr>
        <p:spPr>
          <a:xfrm>
            <a:off x="2539575" y="2718925"/>
            <a:ext cx="2630700" cy="400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100 qubit IBM QC</a:t>
            </a:r>
            <a:endParaRPr b="1">
              <a:solidFill>
                <a:schemeClr val="lt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pic>
        <p:nvPicPr>
          <p:cNvPr id="93" name="Google Shape;93;p14"/>
          <p:cNvPicPr preferRelativeResize="0"/>
          <p:nvPr/>
        </p:nvPicPr>
        <p:blipFill>
          <a:blip r:embed="rId3">
            <a:alphaModFix/>
          </a:blip>
          <a:stretch>
            <a:fillRect/>
          </a:stretch>
        </p:blipFill>
        <p:spPr>
          <a:xfrm>
            <a:off x="4421475" y="1231650"/>
            <a:ext cx="4722526" cy="3020400"/>
          </a:xfrm>
          <a:prstGeom prst="rect">
            <a:avLst/>
          </a:prstGeom>
          <a:noFill/>
          <a:ln>
            <a:noFill/>
          </a:ln>
        </p:spPr>
      </p:pic>
      <p:sp>
        <p:nvSpPr>
          <p:cNvPr id="94" name="Google Shape;94;p14"/>
          <p:cNvSpPr txBox="1"/>
          <p:nvPr/>
        </p:nvSpPr>
        <p:spPr>
          <a:xfrm>
            <a:off x="311700" y="1539850"/>
            <a:ext cx="40752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Classical machine learning methods</a:t>
            </a:r>
            <a:endParaRPr>
              <a:latin typeface="Roboto"/>
              <a:ea typeface="Roboto"/>
              <a:cs typeface="Roboto"/>
              <a:sym typeface="Roboto"/>
            </a:endParaRPr>
          </a:p>
        </p:txBody>
      </p:sp>
      <p:sp>
        <p:nvSpPr>
          <p:cNvPr id="95" name="Google Shape;95;p14"/>
          <p:cNvSpPr txBox="1"/>
          <p:nvPr/>
        </p:nvSpPr>
        <p:spPr>
          <a:xfrm>
            <a:off x="311700" y="2165000"/>
            <a:ext cx="40752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Quantum machine learning methods-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Makes use of quantum algorithms as part    of a larger implementation. </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They have the potential to outperform classical algorithms for specific problems and the potential is known as </a:t>
            </a:r>
            <a:r>
              <a:rPr b="1" lang="en">
                <a:latin typeface="Roboto"/>
                <a:ea typeface="Roboto"/>
                <a:cs typeface="Roboto"/>
                <a:sym typeface="Roboto"/>
              </a:rPr>
              <a:t>Quantum Speedup.</a:t>
            </a:r>
            <a:endParaRPr b="1">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Quantum Speedup</a:t>
            </a:r>
            <a:endParaRPr/>
          </a:p>
        </p:txBody>
      </p:sp>
      <p:sp>
        <p:nvSpPr>
          <p:cNvPr id="101" name="Google Shape;101;p15"/>
          <p:cNvSpPr txBox="1"/>
          <p:nvPr/>
        </p:nvSpPr>
        <p:spPr>
          <a:xfrm>
            <a:off x="311700" y="1669700"/>
            <a:ext cx="48768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Quantum speedup is characterized on Query complexity and gate complexity. Query and gate complexity are idealized models that helps to determine the resources needed to solve a problem.</a:t>
            </a:r>
            <a:endParaRPr>
              <a:latin typeface="Roboto"/>
              <a:ea typeface="Roboto"/>
              <a:cs typeface="Roboto"/>
              <a:sym typeface="Roboto"/>
            </a:endParaRPr>
          </a:p>
        </p:txBody>
      </p:sp>
      <p:sp>
        <p:nvSpPr>
          <p:cNvPr id="102" name="Google Shape;102;p15"/>
          <p:cNvSpPr txBox="1"/>
          <p:nvPr/>
        </p:nvSpPr>
        <p:spPr>
          <a:xfrm>
            <a:off x="311700" y="2681400"/>
            <a:ext cx="49086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Quantum computers use effects such as quantum coherence and entanglement to process information in ways that classical computers cannot.</a:t>
            </a:r>
            <a:endParaRPr>
              <a:latin typeface="Roboto"/>
              <a:ea typeface="Roboto"/>
              <a:cs typeface="Roboto"/>
              <a:sym typeface="Roboto"/>
            </a:endParaRPr>
          </a:p>
        </p:txBody>
      </p:sp>
      <p:sp>
        <p:nvSpPr>
          <p:cNvPr id="103" name="Google Shape;103;p15"/>
          <p:cNvSpPr txBox="1"/>
          <p:nvPr/>
        </p:nvSpPr>
        <p:spPr>
          <a:xfrm>
            <a:off x="311700" y="3693100"/>
            <a:ext cx="49086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 figure shows the speedup of various quantum machine-learning algorithms on the best classical algorithms.</a:t>
            </a:r>
            <a:endParaRPr>
              <a:latin typeface="Roboto"/>
              <a:ea typeface="Roboto"/>
              <a:cs typeface="Roboto"/>
              <a:sym typeface="Roboto"/>
            </a:endParaRPr>
          </a:p>
        </p:txBody>
      </p:sp>
      <p:pic>
        <p:nvPicPr>
          <p:cNvPr id="104" name="Google Shape;104;p15"/>
          <p:cNvPicPr preferRelativeResize="0"/>
          <p:nvPr/>
        </p:nvPicPr>
        <p:blipFill>
          <a:blip r:embed="rId3">
            <a:alphaModFix/>
          </a:blip>
          <a:stretch>
            <a:fillRect/>
          </a:stretch>
        </p:blipFill>
        <p:spPr>
          <a:xfrm>
            <a:off x="5188425" y="1484046"/>
            <a:ext cx="3955575" cy="2857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Classical Machine Learning</a:t>
            </a:r>
            <a:endParaRPr/>
          </a:p>
        </p:txBody>
      </p:sp>
      <p:pic>
        <p:nvPicPr>
          <p:cNvPr id="110" name="Google Shape;110;p16"/>
          <p:cNvPicPr preferRelativeResize="0"/>
          <p:nvPr/>
        </p:nvPicPr>
        <p:blipFill>
          <a:blip r:embed="rId3">
            <a:alphaModFix/>
          </a:blip>
          <a:stretch>
            <a:fillRect/>
          </a:stretch>
        </p:blipFill>
        <p:spPr>
          <a:xfrm>
            <a:off x="1687750" y="1208575"/>
            <a:ext cx="5812550" cy="2428725"/>
          </a:xfrm>
          <a:prstGeom prst="rect">
            <a:avLst/>
          </a:prstGeom>
          <a:noFill/>
          <a:ln>
            <a:noFill/>
          </a:ln>
        </p:spPr>
      </p:pic>
      <p:sp>
        <p:nvSpPr>
          <p:cNvPr id="111" name="Google Shape;111;p16"/>
          <p:cNvSpPr txBox="1"/>
          <p:nvPr/>
        </p:nvSpPr>
        <p:spPr>
          <a:xfrm>
            <a:off x="84450" y="4299050"/>
            <a:ext cx="8748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Aside from these methods, there are machine-learning tasks, such as playing Go, that combines supervised and unsupervised learning together.</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Algebra based Quantum Machine Learning</a:t>
            </a:r>
            <a:endParaRPr/>
          </a:p>
        </p:txBody>
      </p:sp>
      <p:sp>
        <p:nvSpPr>
          <p:cNvPr id="117" name="Google Shape;117;p17"/>
          <p:cNvSpPr txBox="1"/>
          <p:nvPr/>
        </p:nvSpPr>
        <p:spPr>
          <a:xfrm>
            <a:off x="311700" y="1427900"/>
            <a:ext cx="86472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Quantum mechanics is all about matrix operations on vectors in high dimensional vector spaces. A quantum state of n qubits is a vector in a 2n dimensional complex vector space</a:t>
            </a:r>
            <a:endParaRPr>
              <a:latin typeface="Roboto"/>
              <a:ea typeface="Roboto"/>
              <a:cs typeface="Roboto"/>
              <a:sym typeface="Roboto"/>
            </a:endParaRPr>
          </a:p>
        </p:txBody>
      </p:sp>
      <p:sp>
        <p:nvSpPr>
          <p:cNvPr id="118" name="Google Shape;118;p17"/>
          <p:cNvSpPr txBox="1"/>
          <p:nvPr/>
        </p:nvSpPr>
        <p:spPr>
          <a:xfrm>
            <a:off x="311700" y="2418225"/>
            <a:ext cx="79641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Quantum computing performs exponentially faster in linear algebraic operations than its classical counterpart</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Quantum Principal Component Analysis (PCA)</a:t>
            </a:r>
            <a:endParaRPr/>
          </a:p>
        </p:txBody>
      </p:sp>
      <p:sp>
        <p:nvSpPr>
          <p:cNvPr id="124" name="Google Shape;124;p18"/>
          <p:cNvSpPr txBox="1"/>
          <p:nvPr/>
        </p:nvSpPr>
        <p:spPr>
          <a:xfrm>
            <a:off x="437700" y="1366500"/>
            <a:ext cx="83946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For a vector of dimension d, classical algorithms perform PCA on a complexity of O(d2).</a:t>
            </a:r>
            <a:endParaRPr>
              <a:latin typeface="Roboto"/>
              <a:ea typeface="Roboto"/>
              <a:cs typeface="Roboto"/>
              <a:sym typeface="Roboto"/>
            </a:endParaRPr>
          </a:p>
        </p:txBody>
      </p:sp>
      <p:sp>
        <p:nvSpPr>
          <p:cNvPr id="125" name="Google Shape;125;p18"/>
          <p:cNvSpPr txBox="1"/>
          <p:nvPr/>
        </p:nvSpPr>
        <p:spPr>
          <a:xfrm>
            <a:off x="416850" y="2287700"/>
            <a:ext cx="83103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For quantum PCA, we use a qRAM (quantum random access memory) to map that vector into a quantum state. The quantum state that summarizes the vector has Log(d )qubits, and the operation of the qRAM requires O(d) operations divided over O(Log d) steps</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Quantum support vector machines </a:t>
            </a:r>
            <a:endParaRPr/>
          </a:p>
        </p:txBody>
      </p:sp>
      <p:pic>
        <p:nvPicPr>
          <p:cNvPr id="131" name="Google Shape;131;p19"/>
          <p:cNvPicPr preferRelativeResize="0"/>
          <p:nvPr/>
        </p:nvPicPr>
        <p:blipFill>
          <a:blip r:embed="rId3">
            <a:alphaModFix/>
          </a:blip>
          <a:stretch>
            <a:fillRect/>
          </a:stretch>
        </p:blipFill>
        <p:spPr>
          <a:xfrm>
            <a:off x="5434925" y="1286600"/>
            <a:ext cx="3709075" cy="3013625"/>
          </a:xfrm>
          <a:prstGeom prst="rect">
            <a:avLst/>
          </a:prstGeom>
          <a:noFill/>
          <a:ln>
            <a:noFill/>
          </a:ln>
        </p:spPr>
      </p:pic>
      <p:sp>
        <p:nvSpPr>
          <p:cNvPr id="132" name="Google Shape;132;p19"/>
          <p:cNvSpPr txBox="1"/>
          <p:nvPr/>
        </p:nvSpPr>
        <p:spPr>
          <a:xfrm>
            <a:off x="431900" y="1531275"/>
            <a:ext cx="47718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SVMs seek to find an optimal separating hyperplane between two classes of data in a data set such that, with high probability, all training examples of one class are only found on one side of the hyperplane.</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sp>
        <p:nvSpPr>
          <p:cNvPr id="133" name="Google Shape;133;p19"/>
          <p:cNvSpPr txBox="1"/>
          <p:nvPr/>
        </p:nvSpPr>
        <p:spPr>
          <a:xfrm>
            <a:off x="431900" y="2974200"/>
            <a:ext cx="51450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Finding s support vectors from N vectors take √(N/s) iterations. Input data can come from qRAM accessing classical data or a quantum subroutine preparing quantum states. Then the QDevice processes the data with quantum phase estimation and matrix inversion (HHL). All operations construct optimal hyperplane to check which class does a vector belong to.</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HHL Algorithm (Quantum Matrix Inversion)</a:t>
            </a:r>
            <a:endParaRPr/>
          </a:p>
        </p:txBody>
      </p:sp>
      <p:sp>
        <p:nvSpPr>
          <p:cNvPr id="139" name="Google Shape;139;p20"/>
          <p:cNvSpPr txBox="1"/>
          <p:nvPr/>
        </p:nvSpPr>
        <p:spPr>
          <a:xfrm>
            <a:off x="373000" y="1570525"/>
            <a:ext cx="745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This algorithm computes linear equations like Ax = b exponentially faster than its polynomial counterparts. </a:t>
            </a:r>
            <a:endParaRPr>
              <a:latin typeface="Roboto"/>
              <a:ea typeface="Roboto"/>
              <a:cs typeface="Roboto"/>
              <a:sym typeface="Roboto"/>
            </a:endParaRPr>
          </a:p>
        </p:txBody>
      </p:sp>
      <p:sp>
        <p:nvSpPr>
          <p:cNvPr id="140" name="Google Shape;140;p20"/>
          <p:cNvSpPr txBox="1"/>
          <p:nvPr/>
        </p:nvSpPr>
        <p:spPr>
          <a:xfrm>
            <a:off x="451600" y="2306725"/>
            <a:ext cx="7371600" cy="12003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lang="en">
                <a:latin typeface="Roboto"/>
                <a:ea typeface="Roboto"/>
                <a:cs typeface="Roboto"/>
                <a:sym typeface="Roboto"/>
              </a:rPr>
              <a:t>Steps:</a:t>
            </a:r>
            <a:endParaRPr>
              <a:latin typeface="Roboto"/>
              <a:ea typeface="Roboto"/>
              <a:cs typeface="Roboto"/>
              <a:sym typeface="Roboto"/>
            </a:endParaRPr>
          </a:p>
          <a:p>
            <a:pPr indent="-317500" lvl="0" marL="457200" rtl="0" algn="l">
              <a:lnSpc>
                <a:spcPct val="107916"/>
              </a:lnSpc>
              <a:spcBef>
                <a:spcPts val="800"/>
              </a:spcBef>
              <a:spcAft>
                <a:spcPts val="0"/>
              </a:spcAft>
              <a:buSzPts val="1400"/>
              <a:buFont typeface="Calibri"/>
              <a:buAutoNum type="arabicPeriod"/>
            </a:pPr>
            <a:r>
              <a:rPr lang="en">
                <a:latin typeface="Roboto"/>
                <a:ea typeface="Roboto"/>
                <a:cs typeface="Roboto"/>
                <a:sym typeface="Roboto"/>
              </a:rPr>
              <a:t>Initialize: Initialize vector b as </a:t>
            </a:r>
            <a:r>
              <a:rPr lang="en">
                <a:solidFill>
                  <a:srgbClr val="404040"/>
                </a:solidFill>
                <a:highlight>
                  <a:srgbClr val="FCFCFC"/>
                </a:highlight>
                <a:latin typeface="Roboto"/>
                <a:ea typeface="Roboto"/>
                <a:cs typeface="Roboto"/>
                <a:sym typeface="Roboto"/>
              </a:rPr>
              <a:t>|b⟩ quantum state.</a:t>
            </a:r>
            <a:endParaRPr>
              <a:latin typeface="Roboto"/>
              <a:ea typeface="Roboto"/>
              <a:cs typeface="Roboto"/>
              <a:sym typeface="Roboto"/>
            </a:endParaRPr>
          </a:p>
          <a:p>
            <a:pPr indent="-317500" lvl="0" marL="457200" rtl="0" algn="l">
              <a:lnSpc>
                <a:spcPct val="107916"/>
              </a:lnSpc>
              <a:spcBef>
                <a:spcPts val="0"/>
              </a:spcBef>
              <a:spcAft>
                <a:spcPts val="0"/>
              </a:spcAft>
              <a:buSzPts val="1400"/>
              <a:buFont typeface="Calibri"/>
              <a:buAutoNum type="arabicPeriod"/>
            </a:pPr>
            <a:r>
              <a:rPr lang="en">
                <a:solidFill>
                  <a:srgbClr val="404040"/>
                </a:solidFill>
                <a:highlight>
                  <a:srgbClr val="FCFCFC"/>
                </a:highlight>
                <a:latin typeface="Roboto"/>
                <a:ea typeface="Roboto"/>
                <a:cs typeface="Roboto"/>
                <a:sym typeface="Roboto"/>
              </a:rPr>
              <a:t>Estimate the Eigenvalues of the matrix A. Calculate value of λ using phase estimation algorithm. After that we get,</a:t>
            </a:r>
            <a:endParaRPr>
              <a:latin typeface="Roboto"/>
              <a:ea typeface="Roboto"/>
              <a:cs typeface="Roboto"/>
              <a:sym typeface="Roboto"/>
            </a:endParaRPr>
          </a:p>
        </p:txBody>
      </p:sp>
      <p:pic>
        <p:nvPicPr>
          <p:cNvPr id="141" name="Google Shape;141;p20"/>
          <p:cNvPicPr preferRelativeResize="0"/>
          <p:nvPr/>
        </p:nvPicPr>
        <p:blipFill>
          <a:blip r:embed="rId3">
            <a:alphaModFix/>
          </a:blip>
          <a:stretch>
            <a:fillRect/>
          </a:stretch>
        </p:blipFill>
        <p:spPr>
          <a:xfrm>
            <a:off x="1860000" y="3627625"/>
            <a:ext cx="4451600" cy="1005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(..continued)</a:t>
            </a:r>
            <a:endParaRPr/>
          </a:p>
        </p:txBody>
      </p:sp>
      <p:sp>
        <p:nvSpPr>
          <p:cNvPr id="147" name="Google Shape;147;p21"/>
          <p:cNvSpPr txBox="1"/>
          <p:nvPr/>
        </p:nvSpPr>
        <p:spPr>
          <a:xfrm>
            <a:off x="1344775" y="1452750"/>
            <a:ext cx="7244100" cy="400200"/>
          </a:xfrm>
          <a:prstGeom prst="rect">
            <a:avLst/>
          </a:prstGeom>
          <a:noFill/>
          <a:ln>
            <a:noFill/>
          </a:ln>
        </p:spPr>
        <p:txBody>
          <a:bodyPr anchorCtr="0" anchor="t" bIns="91425" lIns="91425" spcFirstLastPara="1" rIns="91425" wrap="square" tIns="91425">
            <a:spAutoFit/>
          </a:bodyPr>
          <a:lstStyle/>
          <a:p>
            <a:pPr indent="0" lvl="0" marL="457200" rtl="0" algn="l">
              <a:lnSpc>
                <a:spcPct val="107916"/>
              </a:lnSpc>
              <a:spcBef>
                <a:spcPts val="0"/>
              </a:spcBef>
              <a:spcAft>
                <a:spcPts val="0"/>
              </a:spcAft>
              <a:buNone/>
            </a:pPr>
            <a:r>
              <a:t/>
            </a:r>
            <a:endParaRPr>
              <a:latin typeface="Roboto"/>
              <a:ea typeface="Roboto"/>
              <a:cs typeface="Roboto"/>
              <a:sym typeface="Roboto"/>
            </a:endParaRPr>
          </a:p>
        </p:txBody>
      </p:sp>
      <p:sp>
        <p:nvSpPr>
          <p:cNvPr id="148" name="Google Shape;148;p21"/>
          <p:cNvSpPr txBox="1"/>
          <p:nvPr/>
        </p:nvSpPr>
        <p:spPr>
          <a:xfrm>
            <a:off x="451525" y="1492000"/>
            <a:ext cx="8137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 Controlled rotation: Controlled rotation of auxiliary qubit is performed according to the estimated eigenvalues. The Sin of the approximate value is the reciprocal of the eigenvalue.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4. Reset |q0q1⟩ as |00⟩ using the reverse phase estimation algorithm.</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5. Measure |q3⟩; If the result is 1, the corresponding quantum state |q2⟩=|x⟩. Then the approximate solution of the equations can be obtained.</a:t>
            </a:r>
            <a:endParaRPr>
              <a:latin typeface="Roboto"/>
              <a:ea typeface="Roboto"/>
              <a:cs typeface="Roboto"/>
              <a:sym typeface="Roboto"/>
            </a:endParaRPr>
          </a:p>
        </p:txBody>
      </p:sp>
      <p:pic>
        <p:nvPicPr>
          <p:cNvPr id="149" name="Google Shape;149;p21"/>
          <p:cNvPicPr preferRelativeResize="0"/>
          <p:nvPr/>
        </p:nvPicPr>
        <p:blipFill>
          <a:blip r:embed="rId3">
            <a:alphaModFix/>
          </a:blip>
          <a:stretch>
            <a:fillRect/>
          </a:stretch>
        </p:blipFill>
        <p:spPr>
          <a:xfrm>
            <a:off x="520250" y="3337600"/>
            <a:ext cx="8068474" cy="1355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