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jSdgKu5/tRtBMZ7suBmO/KHBPS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bc822af90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bc822af90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c822af90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c822af90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c822af90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c822af90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bc822af90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bc822af90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c822af9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bc822af9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bc822af9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bc822af9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c822af90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c822af90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c822af9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c822af9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bc822af90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bc822af90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bc822af90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bc822af90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c822af90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bc822af90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1"/>
          <p:cNvGrpSpPr/>
          <p:nvPr/>
        </p:nvGrpSpPr>
        <p:grpSpPr>
          <a:xfrm>
            <a:off x="6098378" y="5"/>
            <a:ext cx="3045625" cy="2030570"/>
            <a:chOff x="6098378" y="5"/>
            <a:chExt cx="3045625" cy="2030570"/>
          </a:xfrm>
        </p:grpSpPr>
        <p:sp>
          <p:nvSpPr>
            <p:cNvPr id="11" name="Google Shape;11;p2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1"/>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1"/>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30"/>
          <p:cNvGrpSpPr/>
          <p:nvPr/>
        </p:nvGrpSpPr>
        <p:grpSpPr>
          <a:xfrm>
            <a:off x="6098378" y="5"/>
            <a:ext cx="3045625" cy="2030570"/>
            <a:chOff x="6098378" y="5"/>
            <a:chExt cx="3045625" cy="2030570"/>
          </a:xfrm>
        </p:grpSpPr>
        <p:sp>
          <p:nvSpPr>
            <p:cNvPr id="71" name="Google Shape;71;p3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0"/>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0"/>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0"/>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0"/>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30"/>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30"/>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3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3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2" name="Shape 22"/>
        <p:cNvGrpSpPr/>
        <p:nvPr/>
      </p:nvGrpSpPr>
      <p:grpSpPr>
        <a:xfrm>
          <a:off x="0" y="0"/>
          <a:ext cx="0" cy="0"/>
          <a:chOff x="0" y="0"/>
          <a:chExt cx="0" cy="0"/>
        </a:xfrm>
      </p:grpSpPr>
      <p:grpSp>
        <p:nvGrpSpPr>
          <p:cNvPr id="23" name="Google Shape;23;p23"/>
          <p:cNvGrpSpPr/>
          <p:nvPr/>
        </p:nvGrpSpPr>
        <p:grpSpPr>
          <a:xfrm>
            <a:off x="6098378" y="5"/>
            <a:ext cx="3045625" cy="2030570"/>
            <a:chOff x="6098378" y="5"/>
            <a:chExt cx="3045625" cy="2030570"/>
          </a:xfrm>
        </p:grpSpPr>
        <p:sp>
          <p:nvSpPr>
            <p:cNvPr id="24" name="Google Shape;24;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23"/>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0" name="Google Shape;30;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grpSp>
        <p:nvGrpSpPr>
          <p:cNvPr id="32" name="Google Shape;32;p24"/>
          <p:cNvGrpSpPr/>
          <p:nvPr/>
        </p:nvGrpSpPr>
        <p:grpSpPr>
          <a:xfrm>
            <a:off x="0" y="3903669"/>
            <a:ext cx="9144000" cy="1239925"/>
            <a:chOff x="0" y="3903669"/>
            <a:chExt cx="9144000" cy="1239925"/>
          </a:xfrm>
        </p:grpSpPr>
        <p:sp>
          <p:nvSpPr>
            <p:cNvPr id="33" name="Google Shape;33;p2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 name="Google Shape;39;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3" name="Google Shape;43;p2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2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26"/>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9" name="Google Shape;49;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27"/>
          <p:cNvGrpSpPr/>
          <p:nvPr/>
        </p:nvGrpSpPr>
        <p:grpSpPr>
          <a:xfrm>
            <a:off x="6098378" y="5"/>
            <a:ext cx="3045625" cy="2030570"/>
            <a:chOff x="6098378" y="5"/>
            <a:chExt cx="3045625" cy="2030570"/>
          </a:xfrm>
        </p:grpSpPr>
        <p:sp>
          <p:nvSpPr>
            <p:cNvPr id="52" name="Google Shape;52;p27"/>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7"/>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7"/>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7"/>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7"/>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27"/>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2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28"/>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28"/>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28"/>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65" name="Google Shape;65;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29"/>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2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700"/>
              <a:t>Quantum Implementation of GANs and comparison with its classical counter</a:t>
            </a:r>
            <a:endParaRPr sz="3700"/>
          </a:p>
        </p:txBody>
      </p:sp>
      <p:sp>
        <p:nvSpPr>
          <p:cNvPr id="86" name="Google Shape;86;p1"/>
          <p:cNvSpPr txBox="1"/>
          <p:nvPr/>
        </p:nvSpPr>
        <p:spPr>
          <a:xfrm>
            <a:off x="598100" y="3148825"/>
            <a:ext cx="74004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700" u="none" cap="none" strike="noStrike">
                <a:solidFill>
                  <a:schemeClr val="lt1"/>
                </a:solidFill>
                <a:latin typeface="Roboto"/>
                <a:ea typeface="Roboto"/>
                <a:cs typeface="Roboto"/>
                <a:sym typeface="Roboto"/>
              </a:rPr>
              <a:t>Presented by: </a:t>
            </a:r>
            <a:endParaRPr b="0" i="0" sz="17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700" u="none" cap="none" strike="noStrike">
                <a:solidFill>
                  <a:schemeClr val="lt1"/>
                </a:solidFill>
                <a:latin typeface="Roboto"/>
                <a:ea typeface="Roboto"/>
                <a:cs typeface="Roboto"/>
                <a:sym typeface="Roboto"/>
              </a:rPr>
              <a:t>Samya Sunibir Das (1911563</a:t>
            </a:r>
            <a:r>
              <a:rPr lang="en" sz="1700">
                <a:solidFill>
                  <a:schemeClr val="lt1"/>
                </a:solidFill>
                <a:latin typeface="Roboto"/>
                <a:ea typeface="Roboto"/>
                <a:cs typeface="Roboto"/>
                <a:sym typeface="Roboto"/>
              </a:rPr>
              <a:t>0</a:t>
            </a:r>
            <a:r>
              <a:rPr b="0" i="0" lang="en" sz="1700" u="none" cap="none" strike="noStrike">
                <a:solidFill>
                  <a:schemeClr val="lt1"/>
                </a:solidFill>
                <a:latin typeface="Roboto"/>
                <a:ea typeface="Roboto"/>
                <a:cs typeface="Roboto"/>
                <a:sym typeface="Roboto"/>
              </a:rPr>
              <a:t>42)</a:t>
            </a:r>
            <a:endParaRPr sz="1700">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700" u="none" cap="none" strike="noStrike">
                <a:solidFill>
                  <a:schemeClr val="lt1"/>
                </a:solidFill>
                <a:latin typeface="Roboto"/>
                <a:ea typeface="Roboto"/>
                <a:cs typeface="Roboto"/>
                <a:sym typeface="Roboto"/>
              </a:rPr>
              <a:t>Nazmul Hasan (1911742042)</a:t>
            </a:r>
            <a:endParaRPr b="0" i="0" sz="17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 sz="1700">
                <a:solidFill>
                  <a:schemeClr val="lt1"/>
                </a:solidFill>
                <a:latin typeface="Roboto"/>
                <a:ea typeface="Roboto"/>
                <a:cs typeface="Roboto"/>
                <a:sym typeface="Roboto"/>
              </a:rPr>
              <a:t>Sabiha Hossain (1911017042)</a:t>
            </a:r>
            <a:endParaRPr sz="17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bc822af903_0_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State Based</a:t>
            </a:r>
            <a:endParaRPr/>
          </a:p>
        </p:txBody>
      </p:sp>
      <p:pic>
        <p:nvPicPr>
          <p:cNvPr id="158" name="Google Shape;158;g1bc822af903_0_61"/>
          <p:cNvPicPr preferRelativeResize="0"/>
          <p:nvPr/>
        </p:nvPicPr>
        <p:blipFill>
          <a:blip r:embed="rId3">
            <a:alphaModFix/>
          </a:blip>
          <a:stretch>
            <a:fillRect/>
          </a:stretch>
        </p:blipFill>
        <p:spPr>
          <a:xfrm>
            <a:off x="311700" y="1296325"/>
            <a:ext cx="8705850" cy="293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bc822af903_0_66"/>
          <p:cNvSpPr txBox="1"/>
          <p:nvPr>
            <p:ph type="title"/>
          </p:nvPr>
        </p:nvSpPr>
        <p:spPr>
          <a:xfrm>
            <a:off x="311700" y="4099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a:t>
            </a:r>
            <a:endParaRPr/>
          </a:p>
        </p:txBody>
      </p:sp>
      <p:pic>
        <p:nvPicPr>
          <p:cNvPr id="164" name="Google Shape;164;g1bc822af903_0_66"/>
          <p:cNvPicPr preferRelativeResize="0"/>
          <p:nvPr/>
        </p:nvPicPr>
        <p:blipFill>
          <a:blip r:embed="rId3">
            <a:alphaModFix/>
          </a:blip>
          <a:stretch>
            <a:fillRect/>
          </a:stretch>
        </p:blipFill>
        <p:spPr>
          <a:xfrm>
            <a:off x="488400" y="1117650"/>
            <a:ext cx="8343900" cy="331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bc822af903_0_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MinMax Loss</a:t>
            </a:r>
            <a:endParaRPr/>
          </a:p>
        </p:txBody>
      </p:sp>
      <p:sp>
        <p:nvSpPr>
          <p:cNvPr id="170" name="Google Shape;170;g1bc822af903_0_51"/>
          <p:cNvSpPr txBox="1"/>
          <p:nvPr/>
        </p:nvSpPr>
        <p:spPr>
          <a:xfrm>
            <a:off x="430925" y="1219200"/>
            <a:ext cx="5433900" cy="4386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555555"/>
              </a:buClr>
              <a:buSzPts val="1650"/>
              <a:buChar char="●"/>
            </a:pPr>
            <a:r>
              <a:rPr lang="en" sz="1650">
                <a:solidFill>
                  <a:srgbClr val="555555"/>
                </a:solidFill>
                <a:highlight>
                  <a:srgbClr val="FFFFFF"/>
                </a:highlight>
              </a:rPr>
              <a:t>D</a:t>
            </a:r>
            <a:r>
              <a:rPr lang="en" sz="1650">
                <a:solidFill>
                  <a:srgbClr val="555555"/>
                </a:solidFill>
                <a:highlight>
                  <a:srgbClr val="FFFFFF"/>
                </a:highlight>
              </a:rPr>
              <a:t>iscriminator: maximize log D(x) + log(1 – D(G(z)))</a:t>
            </a:r>
            <a:endParaRPr sz="1650">
              <a:solidFill>
                <a:srgbClr val="555555"/>
              </a:solidFill>
              <a:highlight>
                <a:srgbClr val="FFFFFF"/>
              </a:highlight>
            </a:endParaRPr>
          </a:p>
        </p:txBody>
      </p:sp>
      <p:sp>
        <p:nvSpPr>
          <p:cNvPr id="171" name="Google Shape;171;g1bc822af903_0_51"/>
          <p:cNvSpPr txBox="1"/>
          <p:nvPr/>
        </p:nvSpPr>
        <p:spPr>
          <a:xfrm>
            <a:off x="378375" y="1975950"/>
            <a:ext cx="5349900" cy="423300"/>
          </a:xfrm>
          <a:prstGeom prst="rect">
            <a:avLst/>
          </a:prstGeom>
          <a:noFill/>
          <a:ln>
            <a:noFill/>
          </a:ln>
        </p:spPr>
        <p:txBody>
          <a:bodyPr anchorCtr="0" anchor="t" bIns="91425" lIns="91425" spcFirstLastPara="1" rIns="91425" wrap="square" tIns="91425">
            <a:spAutoFit/>
          </a:bodyPr>
          <a:lstStyle/>
          <a:p>
            <a:pPr indent="-327025" lvl="0" marL="457200" rtl="0" algn="l">
              <a:lnSpc>
                <a:spcPct val="115000"/>
              </a:lnSpc>
              <a:spcBef>
                <a:spcPts val="0"/>
              </a:spcBef>
              <a:spcAft>
                <a:spcPts val="0"/>
              </a:spcAft>
              <a:buClr>
                <a:srgbClr val="555555"/>
              </a:buClr>
              <a:buSzPts val="1550"/>
              <a:buChar char="●"/>
            </a:pPr>
            <a:r>
              <a:rPr lang="en" sz="1550">
                <a:solidFill>
                  <a:srgbClr val="555555"/>
                </a:solidFill>
                <a:highlight>
                  <a:srgbClr val="FFFFFF"/>
                </a:highlight>
              </a:rPr>
              <a:t>G</a:t>
            </a:r>
            <a:r>
              <a:rPr lang="en" sz="1550">
                <a:solidFill>
                  <a:srgbClr val="555555"/>
                </a:solidFill>
                <a:highlight>
                  <a:srgbClr val="FFFFFF"/>
                </a:highlight>
              </a:rPr>
              <a:t>enerator: minimize log(1 – D(G(z)))</a:t>
            </a:r>
            <a:endParaRPr sz="1550">
              <a:solidFill>
                <a:srgbClr val="555555"/>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bc822af903_0_71"/>
          <p:cNvSpPr txBox="1"/>
          <p:nvPr>
            <p:ph type="title"/>
          </p:nvPr>
        </p:nvSpPr>
        <p:spPr>
          <a:xfrm>
            <a:off x="364250" y="262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77" name="Google Shape;177;g1bc822af903_0_71"/>
          <p:cNvPicPr preferRelativeResize="0"/>
          <p:nvPr/>
        </p:nvPicPr>
        <p:blipFill>
          <a:blip r:embed="rId3">
            <a:alphaModFix/>
          </a:blip>
          <a:stretch>
            <a:fillRect/>
          </a:stretch>
        </p:blipFill>
        <p:spPr>
          <a:xfrm>
            <a:off x="364250" y="978375"/>
            <a:ext cx="3647300" cy="3605450"/>
          </a:xfrm>
          <a:prstGeom prst="rect">
            <a:avLst/>
          </a:prstGeom>
          <a:noFill/>
          <a:ln>
            <a:noFill/>
          </a:ln>
        </p:spPr>
      </p:pic>
      <p:sp>
        <p:nvSpPr>
          <p:cNvPr id="178" name="Google Shape;178;g1bc822af903_0_71"/>
          <p:cNvSpPr txBox="1"/>
          <p:nvPr/>
        </p:nvSpPr>
        <p:spPr>
          <a:xfrm>
            <a:off x="1870850" y="4565450"/>
            <a:ext cx="356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Epoch 1</a:t>
            </a:r>
            <a:endParaRPr>
              <a:latin typeface="Roboto"/>
              <a:ea typeface="Roboto"/>
              <a:cs typeface="Roboto"/>
              <a:sym typeface="Roboto"/>
            </a:endParaRPr>
          </a:p>
        </p:txBody>
      </p:sp>
      <p:pic>
        <p:nvPicPr>
          <p:cNvPr id="179" name="Google Shape;179;g1bc822af903_0_71"/>
          <p:cNvPicPr preferRelativeResize="0"/>
          <p:nvPr/>
        </p:nvPicPr>
        <p:blipFill>
          <a:blip r:embed="rId4">
            <a:alphaModFix/>
          </a:blip>
          <a:stretch>
            <a:fillRect/>
          </a:stretch>
        </p:blipFill>
        <p:spPr>
          <a:xfrm>
            <a:off x="4907425" y="978375"/>
            <a:ext cx="3593351" cy="3605450"/>
          </a:xfrm>
          <a:prstGeom prst="rect">
            <a:avLst/>
          </a:prstGeom>
          <a:noFill/>
          <a:ln>
            <a:noFill/>
          </a:ln>
        </p:spPr>
      </p:pic>
      <p:sp>
        <p:nvSpPr>
          <p:cNvPr id="180" name="Google Shape;180;g1bc822af903_0_71"/>
          <p:cNvSpPr txBox="1"/>
          <p:nvPr/>
        </p:nvSpPr>
        <p:spPr>
          <a:xfrm>
            <a:off x="6300975" y="4565450"/>
            <a:ext cx="356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Epoch 20</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bc822af903_0_8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86" name="Google Shape;186;g1bc822af903_0_80"/>
          <p:cNvPicPr preferRelativeResize="0"/>
          <p:nvPr/>
        </p:nvPicPr>
        <p:blipFill>
          <a:blip r:embed="rId3">
            <a:alphaModFix/>
          </a:blip>
          <a:stretch>
            <a:fillRect/>
          </a:stretch>
        </p:blipFill>
        <p:spPr>
          <a:xfrm>
            <a:off x="425675" y="1017800"/>
            <a:ext cx="3638775" cy="3680324"/>
          </a:xfrm>
          <a:prstGeom prst="rect">
            <a:avLst/>
          </a:prstGeom>
          <a:noFill/>
          <a:ln>
            <a:noFill/>
          </a:ln>
        </p:spPr>
      </p:pic>
      <p:sp>
        <p:nvSpPr>
          <p:cNvPr id="187" name="Google Shape;187;g1bc822af903_0_80"/>
          <p:cNvSpPr txBox="1"/>
          <p:nvPr/>
        </p:nvSpPr>
        <p:spPr>
          <a:xfrm>
            <a:off x="1744700" y="4698125"/>
            <a:ext cx="60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Epoch 50</a:t>
            </a:r>
            <a:endParaRPr>
              <a:latin typeface="Roboto"/>
              <a:ea typeface="Roboto"/>
              <a:cs typeface="Roboto"/>
              <a:sym typeface="Roboto"/>
            </a:endParaRPr>
          </a:p>
        </p:txBody>
      </p:sp>
      <p:pic>
        <p:nvPicPr>
          <p:cNvPr id="188" name="Google Shape;188;g1bc822af903_0_80"/>
          <p:cNvPicPr preferRelativeResize="0"/>
          <p:nvPr/>
        </p:nvPicPr>
        <p:blipFill>
          <a:blip r:embed="rId4">
            <a:alphaModFix/>
          </a:blip>
          <a:stretch>
            <a:fillRect/>
          </a:stretch>
        </p:blipFill>
        <p:spPr>
          <a:xfrm>
            <a:off x="4736075" y="1017800"/>
            <a:ext cx="3652412" cy="3627775"/>
          </a:xfrm>
          <a:prstGeom prst="rect">
            <a:avLst/>
          </a:prstGeom>
          <a:noFill/>
          <a:ln>
            <a:noFill/>
          </a:ln>
        </p:spPr>
      </p:pic>
      <p:sp>
        <p:nvSpPr>
          <p:cNvPr id="189" name="Google Shape;189;g1bc822af903_0_80"/>
          <p:cNvSpPr txBox="1"/>
          <p:nvPr/>
        </p:nvSpPr>
        <p:spPr>
          <a:xfrm>
            <a:off x="6269400" y="4698125"/>
            <a:ext cx="60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Epoch 70</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a:t>
            </a:r>
            <a:endParaRPr/>
          </a:p>
        </p:txBody>
      </p:sp>
      <p:sp>
        <p:nvSpPr>
          <p:cNvPr id="92" name="Google Shape;92;p2"/>
          <p:cNvSpPr txBox="1"/>
          <p:nvPr/>
        </p:nvSpPr>
        <p:spPr>
          <a:xfrm>
            <a:off x="249725" y="1230000"/>
            <a:ext cx="8520600" cy="1662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Roboto"/>
              <a:buChar char="●"/>
            </a:pPr>
            <a:r>
              <a:rPr lang="en" sz="1600">
                <a:latin typeface="Roboto"/>
                <a:ea typeface="Roboto"/>
                <a:cs typeface="Roboto"/>
                <a:sym typeface="Roboto"/>
              </a:rPr>
              <a:t>Generative Adversarial Networks, or GANs for short, are an approach to generative modeling using deep learning methods, such as convolutional neural networks. Generative modeling is an unsupervised learning task in machine learning that involves automatically discovering and learning the regularities or patterns in input data in such a way that the model can be used to generate or output new examples that plausibly could have been drawn from the original dataset.</a:t>
            </a:r>
            <a:endParaRPr b="0" i="0" sz="1600" u="none" cap="none" strike="noStrike">
              <a:solidFill>
                <a:srgbClr val="000000"/>
              </a:solidFill>
              <a:latin typeface="Roboto"/>
              <a:ea typeface="Roboto"/>
              <a:cs typeface="Roboto"/>
              <a:sym typeface="Roboto"/>
            </a:endParaRPr>
          </a:p>
        </p:txBody>
      </p:sp>
      <p:sp>
        <p:nvSpPr>
          <p:cNvPr id="93" name="Google Shape;93;p2"/>
          <p:cNvSpPr txBox="1"/>
          <p:nvPr/>
        </p:nvSpPr>
        <p:spPr>
          <a:xfrm>
            <a:off x="311700" y="3324000"/>
            <a:ext cx="8520600" cy="1169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Roboto"/>
              <a:buChar char="●"/>
            </a:pPr>
            <a:r>
              <a:rPr lang="en" sz="1600">
                <a:latin typeface="Roboto"/>
                <a:ea typeface="Roboto"/>
                <a:cs typeface="Roboto"/>
                <a:sym typeface="Roboto"/>
              </a:rPr>
              <a:t>qGAN implementation learns and loads probability distributions into quantum states. More specificially, the aim of the qGAN is not to produce classical samples in accordance with given classical training data but to train the quantum generator to create a quantum state which represents the data’s underlying probability distribution.</a:t>
            </a:r>
            <a:endParaRPr i="0" sz="16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GAN in Depth</a:t>
            </a:r>
            <a:endParaRPr/>
          </a:p>
        </p:txBody>
      </p:sp>
      <p:sp>
        <p:nvSpPr>
          <p:cNvPr id="99" name="Google Shape;99;p3"/>
          <p:cNvSpPr txBox="1"/>
          <p:nvPr/>
        </p:nvSpPr>
        <p:spPr>
          <a:xfrm>
            <a:off x="200150" y="1173925"/>
            <a:ext cx="8520600" cy="16932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Roboto"/>
              <a:buChar char="●"/>
            </a:pPr>
            <a:r>
              <a:rPr lang="en">
                <a:latin typeface="Roboto"/>
                <a:ea typeface="Roboto"/>
                <a:cs typeface="Roboto"/>
                <a:sym typeface="Roboto"/>
              </a:rPr>
              <a:t>A generative adversarial network (GAN) has two parts: </a:t>
            </a:r>
            <a:endParaRPr b="1">
              <a:latin typeface="Roboto"/>
              <a:ea typeface="Roboto"/>
              <a:cs typeface="Roboto"/>
              <a:sym typeface="Roboto"/>
            </a:endParaRPr>
          </a:p>
          <a:p>
            <a:pPr indent="0" lvl="0" marL="457200" marR="0" rtl="0" algn="just">
              <a:lnSpc>
                <a:spcPct val="100000"/>
              </a:lnSpc>
              <a:spcBef>
                <a:spcPts val="0"/>
              </a:spcBef>
              <a:spcAft>
                <a:spcPts val="0"/>
              </a:spcAft>
              <a:buNone/>
            </a:pPr>
            <a:r>
              <a:rPr b="1" lang="en">
                <a:latin typeface="Roboto"/>
                <a:ea typeface="Roboto"/>
                <a:cs typeface="Roboto"/>
                <a:sym typeface="Roboto"/>
              </a:rPr>
              <a:t>The generator</a:t>
            </a:r>
            <a:r>
              <a:rPr lang="en">
                <a:latin typeface="Roboto"/>
                <a:ea typeface="Roboto"/>
                <a:cs typeface="Roboto"/>
                <a:sym typeface="Roboto"/>
              </a:rPr>
              <a:t> learns to generate plausible data. The generated instances become negative training examples for the discriminator. </a:t>
            </a:r>
            <a:endParaRPr>
              <a:latin typeface="Roboto"/>
              <a:ea typeface="Roboto"/>
              <a:cs typeface="Roboto"/>
              <a:sym typeface="Roboto"/>
            </a:endParaRPr>
          </a:p>
          <a:p>
            <a:pPr indent="0" lvl="0" marL="457200" marR="0" rtl="0" algn="just">
              <a:lnSpc>
                <a:spcPct val="100000"/>
              </a:lnSpc>
              <a:spcBef>
                <a:spcPts val="0"/>
              </a:spcBef>
              <a:spcAft>
                <a:spcPts val="0"/>
              </a:spcAft>
              <a:buNone/>
            </a:pPr>
            <a:r>
              <a:rPr b="1" lang="en">
                <a:latin typeface="Roboto"/>
                <a:ea typeface="Roboto"/>
                <a:cs typeface="Roboto"/>
                <a:sym typeface="Roboto"/>
              </a:rPr>
              <a:t>The discriminator</a:t>
            </a:r>
            <a:r>
              <a:rPr lang="en">
                <a:latin typeface="Roboto"/>
                <a:ea typeface="Roboto"/>
                <a:cs typeface="Roboto"/>
                <a:sym typeface="Roboto"/>
              </a:rPr>
              <a:t> learns to distinguish the generator's fake data from real data. The discriminator penalizes the generator for producing implausible results.</a:t>
            </a:r>
            <a:endParaRPr>
              <a:latin typeface="Roboto"/>
              <a:ea typeface="Roboto"/>
              <a:cs typeface="Roboto"/>
              <a:sym typeface="Roboto"/>
            </a:endParaRPr>
          </a:p>
          <a:p>
            <a:pPr indent="0" lvl="0" marL="457200" marR="0" rtl="0" algn="just">
              <a:lnSpc>
                <a:spcPct val="100000"/>
              </a:lnSpc>
              <a:spcBef>
                <a:spcPts val="0"/>
              </a:spcBef>
              <a:spcAft>
                <a:spcPts val="0"/>
              </a:spcAft>
              <a:buNone/>
            </a:pPr>
            <a:r>
              <a:t/>
            </a:r>
            <a:endParaRPr>
              <a:latin typeface="Roboto"/>
              <a:ea typeface="Roboto"/>
              <a:cs typeface="Roboto"/>
              <a:sym typeface="Roboto"/>
            </a:endParaRPr>
          </a:p>
          <a:p>
            <a:pPr indent="0" lvl="0" marL="457200" marR="0" rtl="0" algn="just">
              <a:lnSpc>
                <a:spcPct val="100000"/>
              </a:lnSpc>
              <a:spcBef>
                <a:spcPts val="0"/>
              </a:spcBef>
              <a:spcAft>
                <a:spcPts val="0"/>
              </a:spcAft>
              <a:buNone/>
            </a:pPr>
            <a:r>
              <a:t/>
            </a:r>
            <a:endParaRPr>
              <a:latin typeface="Roboto"/>
              <a:ea typeface="Roboto"/>
              <a:cs typeface="Roboto"/>
              <a:sym typeface="Roboto"/>
            </a:endParaRPr>
          </a:p>
        </p:txBody>
      </p:sp>
      <p:pic>
        <p:nvPicPr>
          <p:cNvPr id="100" name="Google Shape;100;p3"/>
          <p:cNvPicPr preferRelativeResize="0"/>
          <p:nvPr/>
        </p:nvPicPr>
        <p:blipFill>
          <a:blip r:embed="rId3">
            <a:alphaModFix/>
          </a:blip>
          <a:stretch>
            <a:fillRect/>
          </a:stretch>
        </p:blipFill>
        <p:spPr>
          <a:xfrm>
            <a:off x="560400" y="2404425"/>
            <a:ext cx="8145449" cy="230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1bc822af903_0_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Classical GAN applied on the MNIST dataset</a:t>
            </a:r>
            <a:endParaRPr/>
          </a:p>
        </p:txBody>
      </p:sp>
      <p:sp>
        <p:nvSpPr>
          <p:cNvPr id="106" name="Google Shape;106;g1bc822af903_0_0"/>
          <p:cNvSpPr txBox="1"/>
          <p:nvPr/>
        </p:nvSpPr>
        <p:spPr>
          <a:xfrm>
            <a:off x="461350" y="1413475"/>
            <a:ext cx="329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07" name="Google Shape;107;g1bc822af903_0_0"/>
          <p:cNvPicPr preferRelativeResize="0"/>
          <p:nvPr/>
        </p:nvPicPr>
        <p:blipFill>
          <a:blip r:embed="rId3">
            <a:alphaModFix/>
          </a:blip>
          <a:stretch>
            <a:fillRect/>
          </a:stretch>
        </p:blipFill>
        <p:spPr>
          <a:xfrm>
            <a:off x="311700" y="1935850"/>
            <a:ext cx="4127226" cy="2830675"/>
          </a:xfrm>
          <a:prstGeom prst="rect">
            <a:avLst/>
          </a:prstGeom>
          <a:noFill/>
          <a:ln>
            <a:noFill/>
          </a:ln>
        </p:spPr>
      </p:pic>
      <p:sp>
        <p:nvSpPr>
          <p:cNvPr id="108" name="Google Shape;108;g1bc822af903_0_0"/>
          <p:cNvSpPr txBox="1"/>
          <p:nvPr/>
        </p:nvSpPr>
        <p:spPr>
          <a:xfrm>
            <a:off x="461350" y="1535650"/>
            <a:ext cx="29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epochs = 0</a:t>
            </a:r>
            <a:endParaRPr>
              <a:latin typeface="Roboto"/>
              <a:ea typeface="Roboto"/>
              <a:cs typeface="Roboto"/>
              <a:sym typeface="Roboto"/>
            </a:endParaRPr>
          </a:p>
        </p:txBody>
      </p:sp>
      <p:pic>
        <p:nvPicPr>
          <p:cNvPr id="109" name="Google Shape;109;g1bc822af903_0_0"/>
          <p:cNvPicPr preferRelativeResize="0"/>
          <p:nvPr/>
        </p:nvPicPr>
        <p:blipFill>
          <a:blip r:embed="rId4">
            <a:alphaModFix/>
          </a:blip>
          <a:stretch>
            <a:fillRect/>
          </a:stretch>
        </p:blipFill>
        <p:spPr>
          <a:xfrm>
            <a:off x="4683625" y="1859650"/>
            <a:ext cx="4098470" cy="2830675"/>
          </a:xfrm>
          <a:prstGeom prst="rect">
            <a:avLst/>
          </a:prstGeom>
          <a:noFill/>
          <a:ln>
            <a:noFill/>
          </a:ln>
        </p:spPr>
      </p:pic>
      <p:sp>
        <p:nvSpPr>
          <p:cNvPr id="110" name="Google Shape;110;g1bc822af903_0_0"/>
          <p:cNvSpPr txBox="1"/>
          <p:nvPr/>
        </p:nvSpPr>
        <p:spPr>
          <a:xfrm>
            <a:off x="4837200" y="1459450"/>
            <a:ext cx="399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epochs = 1000</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bc822af903_0_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16" name="Google Shape;116;g1bc822af903_0_9"/>
          <p:cNvPicPr preferRelativeResize="0"/>
          <p:nvPr/>
        </p:nvPicPr>
        <p:blipFill>
          <a:blip r:embed="rId3">
            <a:alphaModFix/>
          </a:blip>
          <a:stretch>
            <a:fillRect/>
          </a:stretch>
        </p:blipFill>
        <p:spPr>
          <a:xfrm>
            <a:off x="619733" y="1425400"/>
            <a:ext cx="4054842" cy="2783126"/>
          </a:xfrm>
          <a:prstGeom prst="rect">
            <a:avLst/>
          </a:prstGeom>
          <a:noFill/>
          <a:ln>
            <a:noFill/>
          </a:ln>
        </p:spPr>
      </p:pic>
      <p:pic>
        <p:nvPicPr>
          <p:cNvPr id="117" name="Google Shape;117;g1bc822af903_0_9"/>
          <p:cNvPicPr preferRelativeResize="0"/>
          <p:nvPr/>
        </p:nvPicPr>
        <p:blipFill>
          <a:blip r:embed="rId4">
            <a:alphaModFix/>
          </a:blip>
          <a:stretch>
            <a:fillRect/>
          </a:stretch>
        </p:blipFill>
        <p:spPr>
          <a:xfrm>
            <a:off x="4903275" y="1425400"/>
            <a:ext cx="4009800" cy="2783117"/>
          </a:xfrm>
          <a:prstGeom prst="rect">
            <a:avLst/>
          </a:prstGeom>
          <a:noFill/>
          <a:ln>
            <a:noFill/>
          </a:ln>
        </p:spPr>
      </p:pic>
      <p:sp>
        <p:nvSpPr>
          <p:cNvPr id="118" name="Google Shape;118;g1bc822af903_0_9"/>
          <p:cNvSpPr txBox="1"/>
          <p:nvPr/>
        </p:nvSpPr>
        <p:spPr>
          <a:xfrm>
            <a:off x="795075" y="863800"/>
            <a:ext cx="348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epochs = 5000</a:t>
            </a:r>
            <a:endParaRPr>
              <a:latin typeface="Roboto"/>
              <a:ea typeface="Roboto"/>
              <a:cs typeface="Roboto"/>
              <a:sym typeface="Roboto"/>
            </a:endParaRPr>
          </a:p>
        </p:txBody>
      </p:sp>
      <p:sp>
        <p:nvSpPr>
          <p:cNvPr id="119" name="Google Shape;119;g1bc822af903_0_9"/>
          <p:cNvSpPr txBox="1"/>
          <p:nvPr/>
        </p:nvSpPr>
        <p:spPr>
          <a:xfrm>
            <a:off x="5388900" y="865400"/>
            <a:ext cx="28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epochs = 10000</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bc822af903_0_18"/>
          <p:cNvSpPr txBox="1"/>
          <p:nvPr>
            <p:ph type="title"/>
          </p:nvPr>
        </p:nvSpPr>
        <p:spPr>
          <a:xfrm>
            <a:off x="407625" y="6259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125" name="Google Shape;125;g1bc822af903_0_18"/>
          <p:cNvPicPr preferRelativeResize="0"/>
          <p:nvPr/>
        </p:nvPicPr>
        <p:blipFill>
          <a:blip r:embed="rId3">
            <a:alphaModFix/>
          </a:blip>
          <a:stretch>
            <a:fillRect/>
          </a:stretch>
        </p:blipFill>
        <p:spPr>
          <a:xfrm>
            <a:off x="407625" y="1278175"/>
            <a:ext cx="4209875" cy="2864100"/>
          </a:xfrm>
          <a:prstGeom prst="rect">
            <a:avLst/>
          </a:prstGeom>
          <a:noFill/>
          <a:ln>
            <a:noFill/>
          </a:ln>
        </p:spPr>
      </p:pic>
      <p:sp>
        <p:nvSpPr>
          <p:cNvPr id="126" name="Google Shape;126;g1bc822af903_0_18"/>
          <p:cNvSpPr txBox="1"/>
          <p:nvPr/>
        </p:nvSpPr>
        <p:spPr>
          <a:xfrm>
            <a:off x="520250" y="677300"/>
            <a:ext cx="44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Finally at epochs = 11800</a:t>
            </a:r>
            <a:endParaRPr>
              <a:latin typeface="Roboto"/>
              <a:ea typeface="Roboto"/>
              <a:cs typeface="Roboto"/>
              <a:sym typeface="Roboto"/>
            </a:endParaRPr>
          </a:p>
        </p:txBody>
      </p:sp>
      <p:pic>
        <p:nvPicPr>
          <p:cNvPr id="127" name="Google Shape;127;g1bc822af903_0_18"/>
          <p:cNvPicPr preferRelativeResize="0"/>
          <p:nvPr/>
        </p:nvPicPr>
        <p:blipFill>
          <a:blip r:embed="rId4">
            <a:alphaModFix/>
          </a:blip>
          <a:stretch>
            <a:fillRect/>
          </a:stretch>
        </p:blipFill>
        <p:spPr>
          <a:xfrm>
            <a:off x="4789550" y="1302988"/>
            <a:ext cx="4221700" cy="2814466"/>
          </a:xfrm>
          <a:prstGeom prst="rect">
            <a:avLst/>
          </a:prstGeom>
          <a:noFill/>
          <a:ln>
            <a:noFill/>
          </a:ln>
        </p:spPr>
      </p:pic>
      <p:sp>
        <p:nvSpPr>
          <p:cNvPr id="128" name="Google Shape;128;g1bc822af903_0_18"/>
          <p:cNvSpPr txBox="1"/>
          <p:nvPr/>
        </p:nvSpPr>
        <p:spPr>
          <a:xfrm>
            <a:off x="4966850" y="729750"/>
            <a:ext cx="37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Generator vs Discriminator Loss Curve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bc822af903_0_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Quantum GAN implementation: Patch Method</a:t>
            </a:r>
            <a:endParaRPr/>
          </a:p>
        </p:txBody>
      </p:sp>
      <p:pic>
        <p:nvPicPr>
          <p:cNvPr id="134" name="Google Shape;134;g1bc822af903_0_28"/>
          <p:cNvPicPr preferRelativeResize="0"/>
          <p:nvPr/>
        </p:nvPicPr>
        <p:blipFill>
          <a:blip r:embed="rId3">
            <a:alphaModFix/>
          </a:blip>
          <a:stretch>
            <a:fillRect/>
          </a:stretch>
        </p:blipFill>
        <p:spPr>
          <a:xfrm>
            <a:off x="397800" y="1140750"/>
            <a:ext cx="6696541" cy="382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bc822af903_0_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Patch Method</a:t>
            </a:r>
            <a:endParaRPr/>
          </a:p>
        </p:txBody>
      </p:sp>
      <p:pic>
        <p:nvPicPr>
          <p:cNvPr id="140" name="Google Shape;140;g1bc822af903_0_38"/>
          <p:cNvPicPr preferRelativeResize="0"/>
          <p:nvPr/>
        </p:nvPicPr>
        <p:blipFill>
          <a:blip r:embed="rId3">
            <a:alphaModFix/>
          </a:blip>
          <a:stretch>
            <a:fillRect/>
          </a:stretch>
        </p:blipFill>
        <p:spPr>
          <a:xfrm>
            <a:off x="2403825" y="1568775"/>
            <a:ext cx="3412826" cy="458525"/>
          </a:xfrm>
          <a:prstGeom prst="rect">
            <a:avLst/>
          </a:prstGeom>
          <a:noFill/>
          <a:ln>
            <a:noFill/>
          </a:ln>
        </p:spPr>
      </p:pic>
      <p:sp>
        <p:nvSpPr>
          <p:cNvPr id="141" name="Google Shape;141;g1bc822af903_0_38"/>
          <p:cNvSpPr txBox="1"/>
          <p:nvPr/>
        </p:nvSpPr>
        <p:spPr>
          <a:xfrm>
            <a:off x="2815200" y="1168575"/>
            <a:ext cx="38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Sample 0s in the dataset</a:t>
            </a:r>
            <a:endParaRPr>
              <a:latin typeface="Roboto"/>
              <a:ea typeface="Roboto"/>
              <a:cs typeface="Roboto"/>
              <a:sym typeface="Roboto"/>
            </a:endParaRPr>
          </a:p>
        </p:txBody>
      </p:sp>
      <p:sp>
        <p:nvSpPr>
          <p:cNvPr id="142" name="Google Shape;142;g1bc822af903_0_38"/>
          <p:cNvSpPr txBox="1"/>
          <p:nvPr/>
        </p:nvSpPr>
        <p:spPr>
          <a:xfrm>
            <a:off x="2403825" y="2115825"/>
            <a:ext cx="38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Generated Results for 0s for 700 epochs</a:t>
            </a:r>
            <a:endParaRPr>
              <a:latin typeface="Roboto"/>
              <a:ea typeface="Roboto"/>
              <a:cs typeface="Roboto"/>
              <a:sym typeface="Roboto"/>
            </a:endParaRPr>
          </a:p>
        </p:txBody>
      </p:sp>
      <p:pic>
        <p:nvPicPr>
          <p:cNvPr id="143" name="Google Shape;143;g1bc822af903_0_38"/>
          <p:cNvPicPr preferRelativeResize="0"/>
          <p:nvPr/>
        </p:nvPicPr>
        <p:blipFill>
          <a:blip r:embed="rId4">
            <a:alphaModFix/>
          </a:blip>
          <a:stretch>
            <a:fillRect/>
          </a:stretch>
        </p:blipFill>
        <p:spPr>
          <a:xfrm>
            <a:off x="1322105" y="2516025"/>
            <a:ext cx="6162044" cy="245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bc822af903_0_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Patch Method </a:t>
            </a:r>
            <a:endParaRPr/>
          </a:p>
        </p:txBody>
      </p:sp>
      <p:pic>
        <p:nvPicPr>
          <p:cNvPr id="149" name="Google Shape;149;g1bc822af903_0_33"/>
          <p:cNvPicPr preferRelativeResize="0"/>
          <p:nvPr/>
        </p:nvPicPr>
        <p:blipFill>
          <a:blip r:embed="rId3">
            <a:alphaModFix/>
          </a:blip>
          <a:stretch>
            <a:fillRect/>
          </a:stretch>
        </p:blipFill>
        <p:spPr>
          <a:xfrm>
            <a:off x="1290150" y="2387350"/>
            <a:ext cx="6563700" cy="2638350"/>
          </a:xfrm>
          <a:prstGeom prst="rect">
            <a:avLst/>
          </a:prstGeom>
          <a:noFill/>
          <a:ln>
            <a:noFill/>
          </a:ln>
        </p:spPr>
      </p:pic>
      <p:sp>
        <p:nvSpPr>
          <p:cNvPr id="150" name="Google Shape;150;g1bc822af903_0_33"/>
          <p:cNvSpPr txBox="1"/>
          <p:nvPr/>
        </p:nvSpPr>
        <p:spPr>
          <a:xfrm>
            <a:off x="2585550" y="914375"/>
            <a:ext cx="33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Samples for 9s in Dataset</a:t>
            </a:r>
            <a:endParaRPr>
              <a:latin typeface="Roboto"/>
              <a:ea typeface="Roboto"/>
              <a:cs typeface="Roboto"/>
              <a:sym typeface="Roboto"/>
            </a:endParaRPr>
          </a:p>
        </p:txBody>
      </p:sp>
      <p:sp>
        <p:nvSpPr>
          <p:cNvPr id="151" name="Google Shape;151;g1bc822af903_0_33"/>
          <p:cNvSpPr txBox="1"/>
          <p:nvPr/>
        </p:nvSpPr>
        <p:spPr>
          <a:xfrm>
            <a:off x="2543500" y="1987150"/>
            <a:ext cx="348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Generated Results for 9s until 700 epochs</a:t>
            </a:r>
            <a:endParaRPr>
              <a:latin typeface="Roboto"/>
              <a:ea typeface="Roboto"/>
              <a:cs typeface="Roboto"/>
              <a:sym typeface="Roboto"/>
            </a:endParaRPr>
          </a:p>
        </p:txBody>
      </p:sp>
      <p:pic>
        <p:nvPicPr>
          <p:cNvPr id="152" name="Google Shape;152;g1bc822af903_0_33"/>
          <p:cNvPicPr preferRelativeResize="0"/>
          <p:nvPr/>
        </p:nvPicPr>
        <p:blipFill>
          <a:blip r:embed="rId4">
            <a:alphaModFix/>
          </a:blip>
          <a:stretch>
            <a:fillRect/>
          </a:stretch>
        </p:blipFill>
        <p:spPr>
          <a:xfrm>
            <a:off x="2160259" y="1266376"/>
            <a:ext cx="4261566" cy="60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