
<file path=[Content_Types].xml><?xml version="1.0" encoding="utf-8"?>
<Types xmlns="http://schemas.openxmlformats.org/package/2006/content-types">
  <Default ContentType="application/vnd.openxmlformats-officedocument.oleObject" Extension="bin"/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Poppins Medium Bold" charset="1" panose="02000000000000000000"/>
      <p:regular r:id="rId18"/>
    </p:embeddedFont>
    <p:embeddedFont>
      <p:font typeface="Poppins Medium" charset="1" panose="02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14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embeddings/oleObject1.bin" Type="http://schemas.openxmlformats.org/officeDocument/2006/relationships/oleObjec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AE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2896055">
            <a:off x="4822660" y="4596266"/>
            <a:ext cx="7844367" cy="7844367"/>
          </a:xfrm>
          <a:custGeom>
            <a:avLst/>
            <a:gdLst/>
            <a:ahLst/>
            <a:cxnLst/>
            <a:rect r="r" b="b" t="t" l="l"/>
            <a:pathLst>
              <a:path h="7844367" w="7844367">
                <a:moveTo>
                  <a:pt x="0" y="0"/>
                </a:moveTo>
                <a:lnTo>
                  <a:pt x="7844367" y="0"/>
                </a:lnTo>
                <a:lnTo>
                  <a:pt x="7844367" y="7844367"/>
                </a:lnTo>
                <a:lnTo>
                  <a:pt x="0" y="784436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762787" y="4877008"/>
            <a:ext cx="4809571" cy="5409537"/>
          </a:xfrm>
          <a:custGeom>
            <a:avLst/>
            <a:gdLst/>
            <a:ahLst/>
            <a:cxnLst/>
            <a:rect r="r" b="b" t="t" l="l"/>
            <a:pathLst>
              <a:path h="5409537" w="4809571">
                <a:moveTo>
                  <a:pt x="0" y="0"/>
                </a:moveTo>
                <a:lnTo>
                  <a:pt x="4809571" y="0"/>
                </a:lnTo>
                <a:lnTo>
                  <a:pt x="4809571" y="5409538"/>
                </a:lnTo>
                <a:lnTo>
                  <a:pt x="0" y="540953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766108" y="4877008"/>
            <a:ext cx="4652202" cy="5409537"/>
          </a:xfrm>
          <a:custGeom>
            <a:avLst/>
            <a:gdLst/>
            <a:ahLst/>
            <a:cxnLst/>
            <a:rect r="r" b="b" t="t" l="l"/>
            <a:pathLst>
              <a:path h="5409537" w="4652202">
                <a:moveTo>
                  <a:pt x="0" y="0"/>
                </a:moveTo>
                <a:lnTo>
                  <a:pt x="4652202" y="0"/>
                </a:lnTo>
                <a:lnTo>
                  <a:pt x="4652202" y="5409538"/>
                </a:lnTo>
                <a:lnTo>
                  <a:pt x="0" y="540953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36002" y="4877008"/>
            <a:ext cx="5479274" cy="5409537"/>
          </a:xfrm>
          <a:custGeom>
            <a:avLst/>
            <a:gdLst/>
            <a:ahLst/>
            <a:cxnLst/>
            <a:rect r="r" b="b" t="t" l="l"/>
            <a:pathLst>
              <a:path h="5409537" w="5479274">
                <a:moveTo>
                  <a:pt x="0" y="0"/>
                </a:moveTo>
                <a:lnTo>
                  <a:pt x="5479274" y="0"/>
                </a:lnTo>
                <a:lnTo>
                  <a:pt x="5479274" y="5409538"/>
                </a:lnTo>
                <a:lnTo>
                  <a:pt x="0" y="540953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00822" y="1202428"/>
            <a:ext cx="15658478" cy="3019425"/>
            <a:chOff x="0" y="0"/>
            <a:chExt cx="20877971" cy="4025900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20877971" cy="34798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0320"/>
                </a:lnSpc>
              </a:pPr>
              <a:r>
                <a:rPr lang="en-US" b="true" sz="8600" u="sng">
                  <a:solidFill>
                    <a:srgbClr val="59726D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COVID 19- CLASSIFICATION MODEL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3316158" y="3489325"/>
              <a:ext cx="14245654" cy="5365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240"/>
                </a:lnSpc>
                <a:spcBef>
                  <a:spcPct val="0"/>
                </a:spcBef>
              </a:pPr>
              <a:r>
                <a:rPr lang="en-US" b="true" sz="2700">
                  <a:solidFill>
                    <a:srgbClr val="A63F33"/>
                  </a:solidFill>
                  <a:latin typeface="Poppins Medium Bold"/>
                  <a:ea typeface="Poppins Medium Bold"/>
                  <a:cs typeface="Poppins Medium Bold"/>
                  <a:sym typeface="Poppins Medium Bold"/>
                </a:rPr>
                <a:t>Prepare by: Samyak Anand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7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790" y="1354650"/>
            <a:ext cx="8324793" cy="5900197"/>
          </a:xfrm>
          <a:custGeom>
            <a:avLst/>
            <a:gdLst/>
            <a:ahLst/>
            <a:cxnLst/>
            <a:rect r="r" b="b" t="t" l="l"/>
            <a:pathLst>
              <a:path h="5900197" w="8324793">
                <a:moveTo>
                  <a:pt x="0" y="0"/>
                </a:moveTo>
                <a:lnTo>
                  <a:pt x="8324793" y="0"/>
                </a:lnTo>
                <a:lnTo>
                  <a:pt x="8324793" y="5900197"/>
                </a:lnTo>
                <a:lnTo>
                  <a:pt x="0" y="590019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31514" y="1354650"/>
            <a:ext cx="8730540" cy="5827635"/>
          </a:xfrm>
          <a:custGeom>
            <a:avLst/>
            <a:gdLst/>
            <a:ahLst/>
            <a:cxnLst/>
            <a:rect r="r" b="b" t="t" l="l"/>
            <a:pathLst>
              <a:path h="5827635" w="8730540">
                <a:moveTo>
                  <a:pt x="0" y="0"/>
                </a:moveTo>
                <a:lnTo>
                  <a:pt x="8730540" y="0"/>
                </a:lnTo>
                <a:lnTo>
                  <a:pt x="8730540" y="5827635"/>
                </a:lnTo>
                <a:lnTo>
                  <a:pt x="0" y="582763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3010" y="520338"/>
            <a:ext cx="13661980" cy="50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7C7C86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Results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bg>
      <p:bgPr>
        <a:solidFill>
          <a:srgbClr val="DBAE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584621" y="690913"/>
            <a:ext cx="3118757" cy="1447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b="true" sz="4800" u="sng">
                <a:solidFill>
                  <a:srgbClr val="59726D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Summ</a:t>
            </a:r>
            <a:r>
              <a:rPr lang="en-US" b="true" sz="4800" u="sng">
                <a:solidFill>
                  <a:srgbClr val="59726D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ary</a:t>
            </a:r>
          </a:p>
          <a:p>
            <a:pPr algn="ctr">
              <a:lnSpc>
                <a:spcPts val="5759"/>
              </a:lnSpc>
              <a:spcBef>
                <a:spcPct val="0"/>
              </a:spcBef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1272057" y="2148238"/>
            <a:ext cx="15743886" cy="1219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7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Go</a:t>
            </a:r>
            <a:r>
              <a:rPr lang="en-US" b="true" sz="27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</a:t>
            </a:r>
            <a:r>
              <a:rPr lang="en-US" b="true" sz="27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l</a:t>
            </a:r>
            <a:r>
              <a:rPr lang="en-US" b="true" sz="27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: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COVID-19 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 u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 c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ica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data</a:t>
            </a:r>
          </a:p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7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</a:t>
            </a:r>
            <a:r>
              <a:rPr lang="en-US" b="true" sz="27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ata: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278,848 r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cords,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11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ur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stl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 ca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tegori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)</a:t>
            </a:r>
          </a:p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7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</a:t>
            </a:r>
            <a:r>
              <a:rPr lang="en-US" b="true" sz="27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ssu</a:t>
            </a:r>
            <a:r>
              <a:rPr lang="en-US" b="true" sz="27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e</a:t>
            </a:r>
            <a:r>
              <a:rPr lang="en-US" b="true" sz="27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s: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Mi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ssing values, cl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imbalance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2057" y="3924300"/>
            <a:ext cx="15743886" cy="2447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epro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cessing: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Impu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ed/removed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mis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 v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lues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(e.g., age, 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ex)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coded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categorical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ea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ur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Nor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aliz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 for 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sit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ive models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at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ified 70/30 train-test split</a:t>
            </a:r>
          </a:p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272057" y="6585796"/>
            <a:ext cx="11109978" cy="28575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Models Tested: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Logistic Regression, Decision Tree, Random Forest, KNN, XGBoost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Best Model: Decision Tree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Accuracy: 96.56%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F1-Score: 0.6574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Recall: 0.6165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Best balance of precision and recall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DEDE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00887" y="1028700"/>
            <a:ext cx="4086225" cy="723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59"/>
              </a:lnSpc>
              <a:spcBef>
                <a:spcPct val="0"/>
              </a:spcBef>
            </a:pPr>
            <a:r>
              <a:rPr lang="en-US" b="true" sz="4800" u="sng">
                <a:solidFill>
                  <a:srgbClr val="59726D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Github Repo: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272057" y="2570147"/>
            <a:ext cx="15743886" cy="400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240"/>
              </a:lnSpc>
              <a:spcBef>
                <a:spcPct val="0"/>
              </a:spcBef>
            </a:pPr>
            <a:r>
              <a:rPr lang="en-US" b="true" sz="27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https://github.com/samyak-anand/COVID-Global-Data-Analysis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72057" y="6521359"/>
            <a:ext cx="15743886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79"/>
              </a:lnSpc>
              <a:spcBef>
                <a:spcPct val="0"/>
              </a:spcBef>
            </a:pPr>
            <a:r>
              <a:rPr lang="en-US" b="true" sz="33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Thankyou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7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146563">
            <a:off x="9753036" y="1829831"/>
            <a:ext cx="8379393" cy="6627338"/>
          </a:xfrm>
          <a:custGeom>
            <a:avLst/>
            <a:gdLst/>
            <a:ahLst/>
            <a:cxnLst/>
            <a:rect r="r" b="b" t="t" l="l"/>
            <a:pathLst>
              <a:path h="6627338" w="8379393">
                <a:moveTo>
                  <a:pt x="0" y="0"/>
                </a:moveTo>
                <a:lnTo>
                  <a:pt x="8379393" y="0"/>
                </a:lnTo>
                <a:lnTo>
                  <a:pt x="8379393" y="6627338"/>
                </a:lnTo>
                <a:lnTo>
                  <a:pt x="0" y="66273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412026" y="3717818"/>
            <a:ext cx="6521406" cy="6569182"/>
          </a:xfrm>
          <a:custGeom>
            <a:avLst/>
            <a:gdLst/>
            <a:ahLst/>
            <a:cxnLst/>
            <a:rect r="r" b="b" t="t" l="l"/>
            <a:pathLst>
              <a:path h="6569182" w="6521406">
                <a:moveTo>
                  <a:pt x="0" y="0"/>
                </a:moveTo>
                <a:lnTo>
                  <a:pt x="6521406" y="0"/>
                </a:lnTo>
                <a:lnTo>
                  <a:pt x="6521406" y="6569182"/>
                </a:lnTo>
                <a:lnTo>
                  <a:pt x="0" y="656918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147837" y="2623896"/>
            <a:ext cx="8571864" cy="70580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77238" indent="-388619" lvl="1">
              <a:lnSpc>
                <a:spcPts val="4319"/>
              </a:lnSpc>
              <a:buFont typeface="Arial"/>
              <a:buChar char="•"/>
            </a:pPr>
            <a:r>
              <a:rPr lang="en-US" b="true" sz="35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Goal: Pre</a:t>
            </a:r>
            <a:r>
              <a:rPr lang="en-US" b="true" sz="35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dict</a:t>
            </a:r>
            <a:r>
              <a:rPr lang="en-US" b="true" sz="35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COVID-19 test results using patient clinical data.</a:t>
            </a:r>
          </a:p>
          <a:p>
            <a:pPr algn="l" marL="777238" indent="-388619" lvl="1">
              <a:lnSpc>
                <a:spcPts val="4319"/>
              </a:lnSpc>
              <a:buFont typeface="Arial"/>
              <a:buChar char="•"/>
            </a:pPr>
            <a:r>
              <a:rPr lang="en-US" b="true" sz="35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Why it matters:</a:t>
            </a:r>
          </a:p>
          <a:p>
            <a:pPr algn="l" marL="1554477" indent="-518159" lvl="2">
              <a:lnSpc>
                <a:spcPts val="4319"/>
              </a:lnSpc>
              <a:buFont typeface="Arial"/>
              <a:buChar char="⚬"/>
            </a:pPr>
            <a:r>
              <a:rPr lang="en-US" b="true" sz="35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En</a:t>
            </a:r>
            <a:r>
              <a:rPr lang="en-US" b="true" sz="35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ables rapid diagnosis when test kits or time are limited.</a:t>
            </a:r>
          </a:p>
          <a:p>
            <a:pPr algn="l" marL="1554477" indent="-518159" lvl="2">
              <a:lnSpc>
                <a:spcPts val="4319"/>
              </a:lnSpc>
              <a:buFont typeface="Arial"/>
              <a:buChar char="⚬"/>
            </a:pPr>
            <a:r>
              <a:rPr lang="en-US" b="true" sz="35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Supports healthcare professionals in early decision-making.</a:t>
            </a:r>
          </a:p>
          <a:p>
            <a:pPr algn="l" marL="1554477" indent="-518159" lvl="2">
              <a:lnSpc>
                <a:spcPts val="4319"/>
              </a:lnSpc>
              <a:buFont typeface="Arial"/>
              <a:buChar char="⚬"/>
            </a:pPr>
            <a:r>
              <a:rPr lang="en-US" b="true" sz="35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Helps prioritize treatment and isolation measures.</a:t>
            </a:r>
          </a:p>
          <a:p>
            <a:pPr algn="l">
              <a:lnSpc>
                <a:spcPts val="431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1128787" y="1360825"/>
            <a:ext cx="6815501" cy="542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20"/>
              </a:lnSpc>
            </a:pPr>
            <a:r>
              <a:rPr lang="en-US" sz="3600" b="true">
                <a:solidFill>
                  <a:srgbClr val="A63F33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</a:t>
            </a:r>
            <a:r>
              <a:rPr lang="en-US" sz="3600" b="true">
                <a:solidFill>
                  <a:srgbClr val="A63F33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roblem Statement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AE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1756" y="522171"/>
            <a:ext cx="3285893" cy="3123180"/>
          </a:xfrm>
          <a:custGeom>
            <a:avLst/>
            <a:gdLst/>
            <a:ahLst/>
            <a:cxnLst/>
            <a:rect r="r" b="b" t="t" l="l"/>
            <a:pathLst>
              <a:path h="3123180" w="3285893">
                <a:moveTo>
                  <a:pt x="0" y="0"/>
                </a:moveTo>
                <a:lnTo>
                  <a:pt x="3285893" y="0"/>
                </a:lnTo>
                <a:lnTo>
                  <a:pt x="3285893" y="3123180"/>
                </a:lnTo>
                <a:lnTo>
                  <a:pt x="0" y="312318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20245" y="4556315"/>
            <a:ext cx="5531886" cy="4888805"/>
          </a:xfrm>
          <a:custGeom>
            <a:avLst/>
            <a:gdLst/>
            <a:ahLst/>
            <a:cxnLst/>
            <a:rect r="r" b="b" t="t" l="l"/>
            <a:pathLst>
              <a:path h="4888805" w="5531886">
                <a:moveTo>
                  <a:pt x="0" y="0"/>
                </a:moveTo>
                <a:lnTo>
                  <a:pt x="5531886" y="0"/>
                </a:lnTo>
                <a:lnTo>
                  <a:pt x="5531886" y="4888804"/>
                </a:lnTo>
                <a:lnTo>
                  <a:pt x="0" y="488880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221325" y="1019175"/>
            <a:ext cx="691507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Dataset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221325" y="2625528"/>
            <a:ext cx="7627731" cy="524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26109" indent="-313054" lvl="1">
              <a:lnSpc>
                <a:spcPts val="3479"/>
              </a:lnSpc>
              <a:spcBef>
                <a:spcPct val="0"/>
              </a:spcBef>
              <a:buFont typeface="Arial"/>
              <a:buChar char="•"/>
            </a:pPr>
            <a:r>
              <a:rPr lang="en-US" sz="2899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Sourc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https://www.kaggle.com/datasets/hosammhmdali/covid-19-prediction-binary-classification</a:t>
            </a:r>
          </a:p>
          <a:p>
            <a:pPr algn="l" marL="626109" indent="-313054" lvl="1">
              <a:lnSpc>
                <a:spcPts val="3479"/>
              </a:lnSpc>
              <a:spcBef>
                <a:spcPct val="0"/>
              </a:spcBef>
              <a:buFont typeface="Arial"/>
              <a:buChar char="•"/>
            </a:pP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am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ple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ze: </a:t>
            </a:r>
          </a:p>
          <a:p>
            <a:pPr algn="l" marL="626109" indent="-313054" lvl="1">
              <a:lnSpc>
                <a:spcPts val="3479"/>
              </a:lnSpc>
              <a:spcBef>
                <a:spcPct val="0"/>
              </a:spcBef>
              <a:buFont typeface="Arial"/>
              <a:buChar char="•"/>
            </a:pP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Featu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es:</a:t>
            </a:r>
          </a:p>
          <a:p>
            <a:pPr algn="l" marL="626109" indent="-313054" lvl="1">
              <a:lnSpc>
                <a:spcPts val="3479"/>
              </a:lnSpc>
              <a:spcBef>
                <a:spcPct val="0"/>
              </a:spcBef>
              <a:buFont typeface="Arial"/>
              <a:buChar char="•"/>
            </a:pP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Cl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cal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indicat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.g.,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gender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s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ympt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ms, b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oo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 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sults)</a:t>
            </a:r>
          </a:p>
          <a:p>
            <a:pPr algn="l" marL="626109" indent="-313054" lvl="1">
              <a:lnSpc>
                <a:spcPts val="3479"/>
              </a:lnSpc>
              <a:spcBef>
                <a:spcPct val="0"/>
              </a:spcBef>
              <a:buFont typeface="Arial"/>
              <a:buChar char="•"/>
            </a:pP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Ca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te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rica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 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num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er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ica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var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abl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</a:t>
            </a:r>
          </a:p>
          <a:p>
            <a:pPr algn="l" marL="626109" indent="-313054" lvl="1">
              <a:lnSpc>
                <a:spcPts val="3479"/>
              </a:lnSpc>
              <a:spcBef>
                <a:spcPct val="0"/>
              </a:spcBef>
              <a:buFont typeface="Arial"/>
              <a:buChar char="•"/>
            </a:pP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et 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Var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abl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 COVID-19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result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(P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iv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 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/ Neg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899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tive)</a:t>
            </a:r>
          </a:p>
          <a:p>
            <a:pPr algn="l" marL="0" indent="0" lvl="0">
              <a:lnSpc>
                <a:spcPts val="347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AE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69655" y="7916899"/>
            <a:ext cx="11301259" cy="2203745"/>
          </a:xfrm>
          <a:custGeom>
            <a:avLst/>
            <a:gdLst/>
            <a:ahLst/>
            <a:cxnLst/>
            <a:rect r="r" b="b" t="t" l="l"/>
            <a:pathLst>
              <a:path h="2203745" w="11301259">
                <a:moveTo>
                  <a:pt x="0" y="0"/>
                </a:moveTo>
                <a:lnTo>
                  <a:pt x="11301259" y="0"/>
                </a:lnTo>
                <a:lnTo>
                  <a:pt x="11301259" y="2203746"/>
                </a:lnTo>
                <a:lnTo>
                  <a:pt x="0" y="22037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562746" y="403600"/>
            <a:ext cx="691507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Exploratory </a:t>
            </a:r>
            <a:r>
              <a:rPr lang="en-US" b="true" sz="32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Data</a:t>
            </a:r>
            <a:r>
              <a:rPr lang="en-US" b="true" sz="32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Analy</a:t>
            </a:r>
            <a:r>
              <a:rPr lang="en-US" b="true" sz="32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</a:t>
            </a:r>
            <a:r>
              <a:rPr lang="en-US" b="true" sz="32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is</a:t>
            </a:r>
            <a:r>
              <a:rPr lang="en-US" b="true" sz="32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</a:t>
            </a:r>
            <a:r>
              <a:rPr lang="en-US" b="true" sz="32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(EDA)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290189" y="1626844"/>
            <a:ext cx="15460190" cy="610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Dataset Size: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Total records: 278,848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Total features: 11</a:t>
            </a:r>
          </a:p>
          <a:p>
            <a:pPr algn="l" marL="539751" indent="-269876" lvl="1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Missing Data Ov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erview: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Most co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lumns are nearly complete, but: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Age_60_above: 45% missing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Sex: 7% missing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Minor missing values in Sore_throat, Shortness_of_breath, Headache</a:t>
            </a:r>
          </a:p>
          <a:p>
            <a:pPr algn="l" marL="539751" indent="-269876" lvl="1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ata Types: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 numerical column: Ind_ID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10 categorical columns (e.g., symptoms, demographics, and test result)</a:t>
            </a:r>
          </a:p>
          <a:p>
            <a:pPr algn="l" marL="539751" indent="-269876" lvl="1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Target Variable: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Corona (Positive / Negative)</a:t>
            </a:r>
          </a:p>
          <a:p>
            <a:pPr algn="l" marL="539751" indent="-269876" lvl="1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Imbalance Expected: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COVID-positive cases are likely a minority compared to negatives.</a:t>
            </a:r>
          </a:p>
          <a:p>
            <a:pPr algn="l" marL="0" indent="0" lvl="0">
              <a:lnSpc>
                <a:spcPts val="3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7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731350" y="4090704"/>
            <a:ext cx="8109921" cy="1926106"/>
          </a:xfrm>
          <a:custGeom>
            <a:avLst/>
            <a:gdLst/>
            <a:ahLst/>
            <a:cxnLst/>
            <a:rect r="r" b="b" t="t" l="l"/>
            <a:pathLst>
              <a:path h="1926106" w="8109921">
                <a:moveTo>
                  <a:pt x="0" y="0"/>
                </a:moveTo>
                <a:lnTo>
                  <a:pt x="8109921" y="0"/>
                </a:lnTo>
                <a:lnTo>
                  <a:pt x="8109921" y="1926106"/>
                </a:lnTo>
                <a:lnTo>
                  <a:pt x="0" y="19261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69674" y="2305349"/>
            <a:ext cx="8528156" cy="70427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Handling</a:t>
            </a: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Missing Values:</a:t>
            </a:r>
          </a:p>
          <a:p>
            <a:pPr algn="l" marL="906777" indent="-302259" lvl="2">
              <a:lnSpc>
                <a:spcPts val="2939"/>
              </a:lnSpc>
              <a:buFont typeface="Arial"/>
              <a:buChar char="⚬"/>
            </a:pP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Age_60_above and Sex had missing entries.</a:t>
            </a:r>
          </a:p>
          <a:p>
            <a:pPr algn="l" marL="906777" indent="-302259" lvl="2">
              <a:lnSpc>
                <a:spcPts val="2939"/>
              </a:lnSpc>
              <a:buFont typeface="Arial"/>
              <a:buChar char="⚬"/>
            </a:pP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Applied removal or imputation based on impact and frequency of missingness.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Encoding Categorical Variables:</a:t>
            </a:r>
          </a:p>
          <a:p>
            <a:pPr algn="l" marL="906777" indent="-302259" lvl="2">
              <a:lnSpc>
                <a:spcPts val="2939"/>
              </a:lnSpc>
              <a:buFont typeface="Arial"/>
              <a:buChar char="⚬"/>
            </a:pP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All features except Ind_ID are categorical.</a:t>
            </a:r>
          </a:p>
          <a:p>
            <a:pPr algn="l" marL="906777" indent="-302259" lvl="2">
              <a:lnSpc>
                <a:spcPts val="2939"/>
              </a:lnSpc>
              <a:buFont typeface="Arial"/>
              <a:buChar char="⚬"/>
            </a:pP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Used Label Encoding or One-Hot Encoding for model compatibility.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Feature Scaling:</a:t>
            </a:r>
          </a:p>
          <a:p>
            <a:pPr algn="l" marL="906777" indent="-302259" lvl="2">
              <a:lnSpc>
                <a:spcPts val="2939"/>
              </a:lnSpc>
              <a:buFont typeface="Arial"/>
              <a:buChar char="⚬"/>
            </a:pP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Scaling was not essential for tree-based models (e.g., Random Forest).</a:t>
            </a:r>
          </a:p>
          <a:p>
            <a:pPr algn="l" marL="906777" indent="-302259" lvl="2">
              <a:lnSpc>
                <a:spcPts val="2939"/>
              </a:lnSpc>
              <a:buFont typeface="Arial"/>
              <a:buChar char="⚬"/>
            </a:pP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Applied Normalization for models sensitive to feature magnitudes (e.g., Logistic Regression, KNN).</a:t>
            </a:r>
          </a:p>
          <a:p>
            <a:pPr algn="l" marL="453388" indent="-226694" lvl="1">
              <a:lnSpc>
                <a:spcPts val="2939"/>
              </a:lnSpc>
              <a:buFont typeface="Arial"/>
              <a:buChar char="•"/>
            </a:pP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Data Splitting:</a:t>
            </a:r>
          </a:p>
          <a:p>
            <a:pPr algn="l" marL="906777" indent="-302259" lvl="2">
              <a:lnSpc>
                <a:spcPts val="2939"/>
              </a:lnSpc>
              <a:buFont typeface="Arial"/>
              <a:buChar char="⚬"/>
            </a:pP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Dataset split into Training (70%) and Testing (30%) sets.</a:t>
            </a:r>
          </a:p>
          <a:p>
            <a:pPr algn="l" marL="906777" indent="-302259" lvl="2">
              <a:lnSpc>
                <a:spcPts val="2939"/>
              </a:lnSpc>
              <a:buFont typeface="Arial"/>
              <a:buChar char="⚬"/>
            </a:pPr>
            <a:r>
              <a:rPr lang="en-US" b="true" sz="2099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Ensured class distribution (stratification) was maintained in both sets.</a:t>
            </a:r>
          </a:p>
          <a:p>
            <a:pPr algn="l">
              <a:lnSpc>
                <a:spcPts val="293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1028700" y="866648"/>
            <a:ext cx="11309492" cy="638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b="true" sz="4200" spc="252">
                <a:solidFill>
                  <a:srgbClr val="A63F33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</a:t>
            </a:r>
            <a:r>
              <a:rPr lang="en-US" b="true" sz="4200" spc="252">
                <a:solidFill>
                  <a:srgbClr val="A63F33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ATA PREPROCESSING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AE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2057" y="1291342"/>
            <a:ext cx="15743886" cy="6134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Log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istic R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egression</a:t>
            </a:r>
          </a:p>
          <a:p>
            <a:pPr algn="l" marL="1165860" indent="-388620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Simp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le and interpretable baseline model.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Decision Tree</a:t>
            </a:r>
          </a:p>
          <a:p>
            <a:pPr algn="l" marL="1165860" indent="-388620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Handles both numerical and categorical features well.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Random Forest</a:t>
            </a:r>
          </a:p>
          <a:p>
            <a:pPr algn="l" marL="1165860" indent="-388620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Ensemble method of multiple decision trees.</a:t>
            </a:r>
          </a:p>
          <a:p>
            <a:pPr algn="l" marL="1165860" indent="-388620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Reduces overfitting and improves performance.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K-Ne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arest Neighbors (KNN)</a:t>
            </a:r>
          </a:p>
          <a:p>
            <a:pPr algn="l" marL="1165860" indent="-388620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Instance-based learner.</a:t>
            </a:r>
          </a:p>
          <a:p>
            <a:pPr algn="l" marL="1165860" indent="-388620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Sensitive to data scaling and class imbalance.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XGBo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ost</a:t>
            </a:r>
          </a:p>
          <a:p>
            <a:pPr algn="l" marL="1165860" indent="-388620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Ad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anc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gr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di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nt boo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ting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mod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l" marL="1165860" indent="-388620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gh accurac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 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nd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excelle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 f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handl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ng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lanc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ed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at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11173087" y="3751895"/>
            <a:ext cx="7457597" cy="1976263"/>
          </a:xfrm>
          <a:custGeom>
            <a:avLst/>
            <a:gdLst/>
            <a:ahLst/>
            <a:cxnLst/>
            <a:rect r="r" b="b" t="t" l="l"/>
            <a:pathLst>
              <a:path h="1976263" w="7457597">
                <a:moveTo>
                  <a:pt x="0" y="0"/>
                </a:moveTo>
                <a:lnTo>
                  <a:pt x="7457597" y="0"/>
                </a:lnTo>
                <a:lnTo>
                  <a:pt x="7457597" y="1976263"/>
                </a:lnTo>
                <a:lnTo>
                  <a:pt x="0" y="19762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74656" y="533400"/>
            <a:ext cx="9159970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Mode</a:t>
            </a:r>
            <a:r>
              <a:rPr lang="en-US" b="true" sz="32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ls E</a:t>
            </a:r>
            <a:r>
              <a:rPr lang="en-US" b="true" sz="32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valuated</a:t>
            </a:r>
            <a:r>
              <a:rPr lang="en-US" b="true" sz="32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 &amp; Selection Criteria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615274" y="7643645"/>
            <a:ext cx="13141289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51" indent="-269876" lvl="1">
              <a:lnSpc>
                <a:spcPts val="3000"/>
              </a:lnSpc>
              <a:spcBef>
                <a:spcPct val="0"/>
              </a:spcBef>
              <a:buFont typeface="Arial"/>
              <a:buChar char="•"/>
            </a:pPr>
            <a:r>
              <a:rPr lang="en-US" sz="25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elect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ion Crit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eria: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Interpretability (Logistic Regression, Decision Tree)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Handling Imbalanced Data (Random Forest, XGBoost)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Mo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del Complexity vs. Performance</a:t>
            </a:r>
          </a:p>
          <a:p>
            <a:pPr algn="l" marL="1079502" indent="-359834" lvl="2">
              <a:lnSpc>
                <a:spcPts val="3000"/>
              </a:lnSpc>
              <a:spcBef>
                <a:spcPct val="0"/>
              </a:spcBef>
              <a:buFont typeface="Arial"/>
              <a:buChar char="⚬"/>
            </a:pP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rformance on Key Me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tri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s: Accuracy, Precision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Rec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ll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,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F1-Sc</a:t>
            </a:r>
            <a:r>
              <a:rPr lang="en-US" sz="25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ore</a:t>
            </a:r>
          </a:p>
          <a:p>
            <a:pPr algn="l" marL="0" indent="0" lvl="0">
              <a:lnSpc>
                <a:spcPts val="30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DBAEA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272057" y="1905705"/>
            <a:ext cx="15743886" cy="490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</a:p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Data 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litt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ing: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80/20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ain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-T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Sp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</a:t>
            </a:r>
          </a:p>
          <a:p>
            <a:pPr algn="l" marL="1165860" indent="-388620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Tra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g: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80%</a:t>
            </a:r>
          </a:p>
          <a:p>
            <a:pPr algn="l" marL="1165860" indent="-388620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estin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g: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3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0%</a:t>
            </a:r>
          </a:p>
          <a:p>
            <a:pPr algn="l" marL="1165860" indent="-388620" lvl="2">
              <a:lnSpc>
                <a:spcPts val="3240"/>
              </a:lnSpc>
              <a:spcBef>
                <a:spcPct val="0"/>
              </a:spcBef>
              <a:buFont typeface="Arial"/>
              <a:buChar char="⚬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Str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at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ifi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 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mp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ing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 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 p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res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erve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ss 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st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ri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b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n.</a:t>
            </a:r>
          </a:p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Eval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tion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Me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tr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ic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: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Acc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ra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y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– O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vera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ll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orr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tn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ci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sio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 –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I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mpor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tan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 to 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voi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d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fa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positiv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Recall (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Sensitiv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ity) – Crucial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to d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etect 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u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COVID-po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tive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cas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l" marL="582930" indent="-291465" lvl="1">
              <a:lnSpc>
                <a:spcPts val="3240"/>
              </a:lnSpc>
              <a:spcBef>
                <a:spcPct val="0"/>
              </a:spcBef>
              <a:buFont typeface="Arial"/>
              <a:buChar char="•"/>
            </a:pP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F1-Score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– B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alance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P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re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ci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si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o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n and 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R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ec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a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ll for imbalanced data</a:t>
            </a:r>
            <a:r>
              <a:rPr lang="en-US" sz="2700" strike="noStrike" u="none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sets</a:t>
            </a:r>
            <a:r>
              <a:rPr lang="en-US" sz="2700">
                <a:solidFill>
                  <a:srgbClr val="1C212E"/>
                </a:solidFill>
                <a:latin typeface="Poppins Medium"/>
                <a:ea typeface="Poppins Medium"/>
                <a:cs typeface="Poppins Medium"/>
                <a:sym typeface="Poppins Medium"/>
              </a:rPr>
              <a:t>.</a:t>
            </a:r>
          </a:p>
          <a:p>
            <a:pPr algn="l" marL="0" indent="0" lvl="0">
              <a:lnSpc>
                <a:spcPts val="3240"/>
              </a:lnSpc>
              <a:spcBef>
                <a:spcPct val="0"/>
              </a:spcBef>
            </a:pP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3172671" y="7184827"/>
            <a:ext cx="11301259" cy="875848"/>
          </a:xfrm>
          <a:custGeom>
            <a:avLst/>
            <a:gdLst/>
            <a:ahLst/>
            <a:cxnLst/>
            <a:rect r="r" b="b" t="t" l="l"/>
            <a:pathLst>
              <a:path h="875848" w="11301259">
                <a:moveTo>
                  <a:pt x="0" y="0"/>
                </a:moveTo>
                <a:lnTo>
                  <a:pt x="11301259" y="0"/>
                </a:lnTo>
                <a:lnTo>
                  <a:pt x="11301259" y="875848"/>
                </a:lnTo>
                <a:lnTo>
                  <a:pt x="0" y="8758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562746" y="403600"/>
            <a:ext cx="6915077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840"/>
              </a:lnSpc>
              <a:spcBef>
                <a:spcPct val="0"/>
              </a:spcBef>
            </a:pPr>
            <a:r>
              <a:rPr lang="en-US" b="true" sz="3200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Mode</a:t>
            </a:r>
            <a:r>
              <a:rPr lang="en-US" b="true" sz="32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l Training &amp; Evaluat</a:t>
            </a:r>
            <a:r>
              <a:rPr lang="en-US" b="true" sz="3200" strike="noStrike" u="none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7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313010" y="520338"/>
            <a:ext cx="13661980" cy="50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7C7C86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Results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946189" y="1328012"/>
            <a:ext cx="16572137" cy="4572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Performance</a:t>
            </a: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 Summary:</a:t>
            </a:r>
          </a:p>
          <a:p>
            <a:pPr algn="l" marL="431801" indent="-215900" lvl="1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Best Model (based on F1-Score and Recall): Decision Tree</a:t>
            </a:r>
          </a:p>
          <a:p>
            <a:pPr algn="l" marL="863601" indent="-287867" lvl="2">
              <a:lnSpc>
                <a:spcPts val="24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Accuracy: 96.56%</a:t>
            </a:r>
          </a:p>
          <a:p>
            <a:pPr algn="l" marL="863601" indent="-287867" lvl="2">
              <a:lnSpc>
                <a:spcPts val="24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Precision: 0.7041</a:t>
            </a:r>
          </a:p>
          <a:p>
            <a:pPr algn="l" marL="863601" indent="-287867" lvl="2">
              <a:lnSpc>
                <a:spcPts val="24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Recall: 0.6165</a:t>
            </a:r>
          </a:p>
          <a:p>
            <a:pPr algn="l" marL="863601" indent="-287867" lvl="2">
              <a:lnSpc>
                <a:spcPts val="2400"/>
              </a:lnSpc>
              <a:spcBef>
                <a:spcPct val="0"/>
              </a:spcBef>
              <a:buFont typeface="Arial"/>
              <a:buChar char="⚬"/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F1-Score: 0.6574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Why Decision Tree?</a:t>
            </a:r>
          </a:p>
          <a:p>
            <a:pPr algn="l" marL="431801" indent="-215900" lvl="1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While models like Random Forest and XGBoost had slightly higher accuracy, they lagged in recall and F1-score.</a:t>
            </a:r>
          </a:p>
          <a:p>
            <a:pPr algn="l" marL="431801" indent="-215900" lvl="1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Decision Tree struck the best balance between identifying positive cases (Recall) and minimizing false positives (Precision).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Confusion Matrix Insights:</a:t>
            </a:r>
          </a:p>
          <a:p>
            <a:pPr algn="l" marL="431801" indent="-215900" lvl="1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High sensitivity in detecting COVID-positive cases.</a:t>
            </a:r>
          </a:p>
          <a:p>
            <a:pPr algn="l" marL="431801" indent="-215900" lvl="1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Fewer false negatives compared to Logistic Regression.</a:t>
            </a:r>
          </a:p>
          <a:p>
            <a:pPr algn="l" marL="431801" indent="-215900" lvl="1">
              <a:lnSpc>
                <a:spcPts val="2400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000" spc="22">
                <a:solidFill>
                  <a:srgbClr val="1C212E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Maintains reasonable precision despite improved recall.</a:t>
            </a:r>
          </a:p>
          <a:p>
            <a:pPr algn="l">
              <a:lnSpc>
                <a:spcPts val="2400"/>
              </a:lnSpc>
              <a:spcBef>
                <a:spcPct val="0"/>
              </a:spcBef>
            </a:pPr>
          </a:p>
        </p:txBody>
      </p:sp>
      <p:graphicFrame>
        <p:nvGraphicFramePr>
          <p:cNvPr name="Object 4" id="4"/>
          <p:cNvGraphicFramePr/>
          <p:nvPr/>
        </p:nvGraphicFramePr>
        <p:xfrm>
          <a:off x="4149123" y="6491317"/>
          <a:ext cx="7067550" cy="2514600"/>
        </p:xfrm>
        <a:graphic>
          <a:graphicData uri="http://schemas.openxmlformats.org/presentationml/2006/ole">
            <p:oleObj imgW="8470900" imgH="3924300" r:id="rId3" progId="Excel.Sheet.12" name="Worksheet">
              <p:embed/>
              <p:pic>
                <p:nvPicPr>
                  <p:cNvPr name="" id="0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270000" y="1270000"/>
                    <a:ext cx="1270000" cy="1270000"/>
                  </a:xfrm>
                  <a:prstGeom prst="rect"/>
                </p:spPr>
              </p:pic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B0C7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2409" y="1210514"/>
            <a:ext cx="7616521" cy="4198607"/>
          </a:xfrm>
          <a:custGeom>
            <a:avLst/>
            <a:gdLst/>
            <a:ahLst/>
            <a:cxnLst/>
            <a:rect r="r" b="b" t="t" l="l"/>
            <a:pathLst>
              <a:path h="4198607" w="7616521">
                <a:moveTo>
                  <a:pt x="0" y="0"/>
                </a:moveTo>
                <a:lnTo>
                  <a:pt x="7616522" y="0"/>
                </a:lnTo>
                <a:lnTo>
                  <a:pt x="7616522" y="4198607"/>
                </a:lnTo>
                <a:lnTo>
                  <a:pt x="0" y="4198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289329" y="2615121"/>
            <a:ext cx="7282775" cy="6117531"/>
          </a:xfrm>
          <a:custGeom>
            <a:avLst/>
            <a:gdLst/>
            <a:ahLst/>
            <a:cxnLst/>
            <a:rect r="r" b="b" t="t" l="l"/>
            <a:pathLst>
              <a:path h="6117531" w="7282775">
                <a:moveTo>
                  <a:pt x="0" y="0"/>
                </a:moveTo>
                <a:lnTo>
                  <a:pt x="7282775" y="0"/>
                </a:lnTo>
                <a:lnTo>
                  <a:pt x="7282775" y="6117532"/>
                </a:lnTo>
                <a:lnTo>
                  <a:pt x="0" y="611753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313010" y="520338"/>
            <a:ext cx="13661980" cy="5058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99"/>
              </a:lnSpc>
              <a:spcBef>
                <a:spcPct val="0"/>
              </a:spcBef>
            </a:pPr>
            <a:r>
              <a:rPr lang="en-US" b="true" sz="3499">
                <a:solidFill>
                  <a:srgbClr val="7C7C86"/>
                </a:solidFill>
                <a:latin typeface="Poppins Medium Bold"/>
                <a:ea typeface="Poppins Medium Bold"/>
                <a:cs typeface="Poppins Medium Bold"/>
                <a:sym typeface="Poppins Medium Bold"/>
              </a:rPr>
              <a:t>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DAGo11ABbRI</dc:identifier>
  <dcterms:modified xsi:type="dcterms:W3CDTF">2011-08-01T06:04:30Z</dcterms:modified>
  <cp:revision>1</cp:revision>
  <dc:title>Content</dc:title>
</cp:coreProperties>
</file>