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530" r:id="rId5"/>
    <p:sldId id="531" r:id="rId6"/>
    <p:sldId id="533" r:id="rId7"/>
    <p:sldId id="534" r:id="rId8"/>
    <p:sldId id="547" r:id="rId9"/>
    <p:sldId id="536" r:id="rId10"/>
    <p:sldId id="548" r:id="rId11"/>
    <p:sldId id="549" r:id="rId12"/>
    <p:sldId id="543" r:id="rId13"/>
    <p:sldId id="550" r:id="rId14"/>
    <p:sldId id="551" r:id="rId15"/>
    <p:sldId id="54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ED0C0C"/>
    <a:srgbClr val="F01688"/>
    <a:srgbClr val="2F21F3"/>
    <a:srgbClr val="FEB52B"/>
    <a:srgbClr val="F01689"/>
    <a:srgbClr val="6F22E3"/>
    <a:srgbClr val="E218A3"/>
    <a:srgbClr val="BA20DB"/>
    <a:srgbClr val="6A2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1172C-E081-46DE-A56B-9350938976A6}" v="463" dt="2025-04-28T14:07:35.347"/>
    <p1510:client id="{3EE7473D-36F0-A2DA-24BD-DCB7C88CB1C1}" v="249" dt="2025-04-28T21:00:08.198"/>
    <p1510:client id="{A48117B2-AF4A-47AD-85EC-05D07D4D1834}" v="117" dt="2025-04-29T08:21:38.120"/>
    <p1510:client id="{EA915CE8-7A2B-DD54-7255-0A1B21794325}" v="32" dt="2025-04-28T21:02:55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422"/>
  </p:normalViewPr>
  <p:slideViewPr>
    <p:cSldViewPr snapToGrid="0">
      <p:cViewPr>
        <p:scale>
          <a:sx n="100" d="100"/>
          <a:sy n="100" d="100"/>
        </p:scale>
        <p:origin x="-62" y="-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07B816-F12C-49B3-AE77-4A3ECDA67941}" type="doc">
      <dgm:prSet loTypeId="urn:microsoft.com/office/officeart/2018/2/layout/IconLabel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0677A3A-8B17-439B-8616-22709E1514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Conduct a comprehensive financial performance analysis of a diversified stock portfolio.</a:t>
          </a:r>
        </a:p>
      </dgm:t>
    </dgm:pt>
    <dgm:pt modelId="{765AA0D4-557D-4474-82C5-05CFEA30EE92}" type="parTrans" cxnId="{BAA7631E-D128-444B-A1E9-F301D70E779F}">
      <dgm:prSet/>
      <dgm:spPr/>
      <dgm:t>
        <a:bodyPr/>
        <a:lstStyle/>
        <a:p>
          <a:endParaRPr lang="en-US"/>
        </a:p>
      </dgm:t>
    </dgm:pt>
    <dgm:pt modelId="{3A98C941-4538-4659-BD30-C15B52FDB110}" type="sibTrans" cxnId="{BAA7631E-D128-444B-A1E9-F301D70E77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C3368B-4D0E-490D-9530-A5F8AEB428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Integrate </a:t>
          </a:r>
          <a:r>
            <a:rPr lang="en-US" b="1" dirty="0">
              <a:solidFill>
                <a:schemeClr val="bg1"/>
              </a:solidFill>
            </a:rPr>
            <a:t>historical stock price data</a:t>
          </a:r>
          <a:r>
            <a:rPr lang="en-US" dirty="0">
              <a:solidFill>
                <a:schemeClr val="bg1"/>
              </a:solidFill>
            </a:rPr>
            <a:t> with </a:t>
          </a:r>
          <a:r>
            <a:rPr lang="en-US" b="1" dirty="0">
              <a:solidFill>
                <a:schemeClr val="bg1"/>
              </a:solidFill>
            </a:rPr>
            <a:t>contemporaneous news information</a:t>
          </a:r>
          <a:r>
            <a:rPr lang="en-US" dirty="0">
              <a:solidFill>
                <a:schemeClr val="bg1"/>
              </a:solidFill>
            </a:rPr>
            <a:t>.</a:t>
          </a:r>
        </a:p>
      </dgm:t>
    </dgm:pt>
    <dgm:pt modelId="{F70203C0-1A8F-47EB-801F-D80456B7E8D4}" type="parTrans" cxnId="{B09A8528-DDC6-4334-BFB6-8DDD07547DA7}">
      <dgm:prSet/>
      <dgm:spPr/>
      <dgm:t>
        <a:bodyPr/>
        <a:lstStyle/>
        <a:p>
          <a:endParaRPr lang="en-US"/>
        </a:p>
      </dgm:t>
    </dgm:pt>
    <dgm:pt modelId="{301B2746-A8F6-47B5-A020-733894F519F9}" type="sibTrans" cxnId="{B09A8528-DDC6-4334-BFB6-8DDD07547D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2ADB27-F06C-4A59-BC9C-4747A90F33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Examine the influence of </a:t>
          </a:r>
          <a:r>
            <a:rPr lang="en-US" b="1" dirty="0">
              <a:solidFill>
                <a:schemeClr val="bg1"/>
              </a:solidFill>
            </a:rPr>
            <a:t>market-moving news events</a:t>
          </a:r>
          <a:r>
            <a:rPr lang="en-US" dirty="0">
              <a:solidFill>
                <a:schemeClr val="bg1"/>
              </a:solidFill>
            </a:rPr>
            <a:t> on </a:t>
          </a:r>
          <a:r>
            <a:rPr lang="en-US" b="1" dirty="0">
              <a:solidFill>
                <a:schemeClr val="bg1"/>
              </a:solidFill>
            </a:rPr>
            <a:t>stock return volatility</a:t>
          </a:r>
          <a:r>
            <a:rPr lang="en-US" dirty="0">
              <a:solidFill>
                <a:schemeClr val="bg1"/>
              </a:solidFill>
            </a:rPr>
            <a:t>.</a:t>
          </a:r>
        </a:p>
      </dgm:t>
    </dgm:pt>
    <dgm:pt modelId="{432E0820-3CA5-4B6D-AE71-B0D9E47B4A55}" type="parTrans" cxnId="{9076D4F9-9A55-4E2E-887A-53AA97A50E2B}">
      <dgm:prSet/>
      <dgm:spPr/>
      <dgm:t>
        <a:bodyPr/>
        <a:lstStyle/>
        <a:p>
          <a:endParaRPr lang="en-US"/>
        </a:p>
      </dgm:t>
    </dgm:pt>
    <dgm:pt modelId="{BE945393-FE5F-470F-8DAF-85EA062116E5}" type="sibTrans" cxnId="{9076D4F9-9A55-4E2E-887A-53AA97A50E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BBE1106-DACA-4110-AF8F-025C14D3FC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Identify patterns and associations between financial market behavior and </a:t>
          </a:r>
          <a:r>
            <a:rPr lang="en-US" b="1" dirty="0">
              <a:solidFill>
                <a:schemeClr val="bg1"/>
              </a:solidFill>
            </a:rPr>
            <a:t>media-driven narratives</a:t>
          </a:r>
          <a:r>
            <a:rPr lang="en-US" dirty="0">
              <a:solidFill>
                <a:schemeClr val="bg1"/>
              </a:solidFill>
            </a:rPr>
            <a:t>.</a:t>
          </a:r>
        </a:p>
      </dgm:t>
    </dgm:pt>
    <dgm:pt modelId="{A9B009DB-EA6A-42B6-9FF2-5406C632ADCB}" type="parTrans" cxnId="{491B4FE8-D030-41D7-8C51-DDC7341CAB8F}">
      <dgm:prSet/>
      <dgm:spPr/>
      <dgm:t>
        <a:bodyPr/>
        <a:lstStyle/>
        <a:p>
          <a:endParaRPr lang="en-US"/>
        </a:p>
      </dgm:t>
    </dgm:pt>
    <dgm:pt modelId="{BCE02821-8ECD-45CA-BD04-2E0D87675E05}" type="sibTrans" cxnId="{491B4FE8-D030-41D7-8C51-DDC7341CAB8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EA0172-56FA-4350-8273-2C9C977C9E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Provide insights that may inform </a:t>
          </a:r>
          <a:r>
            <a:rPr lang="en-US" b="1" dirty="0">
              <a:solidFill>
                <a:schemeClr val="bg1"/>
              </a:solidFill>
            </a:rPr>
            <a:t>investment strategies</a:t>
          </a:r>
          <a:r>
            <a:rPr lang="en-US" dirty="0">
              <a:solidFill>
                <a:schemeClr val="bg1"/>
              </a:solidFill>
            </a:rPr>
            <a:t> or </a:t>
          </a:r>
          <a:r>
            <a:rPr lang="en-US" b="1" dirty="0">
              <a:solidFill>
                <a:schemeClr val="bg1"/>
              </a:solidFill>
            </a:rPr>
            <a:t>forecasting methodologies</a:t>
          </a:r>
          <a:r>
            <a:rPr lang="en-US" dirty="0">
              <a:solidFill>
                <a:schemeClr val="bg1"/>
              </a:solidFill>
            </a:rPr>
            <a:t>.</a:t>
          </a:r>
        </a:p>
      </dgm:t>
    </dgm:pt>
    <dgm:pt modelId="{5B6FC406-7159-4406-A1B8-753C5281A60D}" type="parTrans" cxnId="{F204E98E-39C3-4DFC-BA97-1BF66F91AAF7}">
      <dgm:prSet/>
      <dgm:spPr/>
      <dgm:t>
        <a:bodyPr/>
        <a:lstStyle/>
        <a:p>
          <a:endParaRPr lang="en-US"/>
        </a:p>
      </dgm:t>
    </dgm:pt>
    <dgm:pt modelId="{609F16D4-A985-40E0-B36E-E6D8750E8EAE}" type="sibTrans" cxnId="{F204E98E-39C3-4DFC-BA97-1BF66F91AAF7}">
      <dgm:prSet/>
      <dgm:spPr/>
      <dgm:t>
        <a:bodyPr/>
        <a:lstStyle/>
        <a:p>
          <a:endParaRPr lang="en-US"/>
        </a:p>
      </dgm:t>
    </dgm:pt>
    <dgm:pt modelId="{ECBB2AC2-93EA-4EAD-9622-6E2100AF6A2C}" type="pres">
      <dgm:prSet presAssocID="{2407B816-F12C-49B3-AE77-4A3ECDA67941}" presName="root" presStyleCnt="0">
        <dgm:presLayoutVars>
          <dgm:dir/>
          <dgm:resizeHandles val="exact"/>
        </dgm:presLayoutVars>
      </dgm:prSet>
      <dgm:spPr/>
    </dgm:pt>
    <dgm:pt modelId="{F95B3385-5276-45E9-B4D6-CE253277626E}" type="pres">
      <dgm:prSet presAssocID="{10677A3A-8B17-439B-8616-22709E15148E}" presName="compNode" presStyleCnt="0"/>
      <dgm:spPr/>
    </dgm:pt>
    <dgm:pt modelId="{FBEBBEC2-9C66-46F3-A73B-2558FCA3C675}" type="pres">
      <dgm:prSet presAssocID="{10677A3A-8B17-439B-8616-22709E15148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53C126B6-6142-45DF-99FF-B86C175648CE}" type="pres">
      <dgm:prSet presAssocID="{10677A3A-8B17-439B-8616-22709E15148E}" presName="spaceRect" presStyleCnt="0"/>
      <dgm:spPr/>
    </dgm:pt>
    <dgm:pt modelId="{9A99B5A8-6516-47F2-98BE-271F04CEE37B}" type="pres">
      <dgm:prSet presAssocID="{10677A3A-8B17-439B-8616-22709E15148E}" presName="textRect" presStyleLbl="revTx" presStyleIdx="0" presStyleCnt="5">
        <dgm:presLayoutVars>
          <dgm:chMax val="1"/>
          <dgm:chPref val="1"/>
        </dgm:presLayoutVars>
      </dgm:prSet>
      <dgm:spPr/>
    </dgm:pt>
    <dgm:pt modelId="{6492D39E-956A-4585-B3B7-9012241348B4}" type="pres">
      <dgm:prSet presAssocID="{3A98C941-4538-4659-BD30-C15B52FDB110}" presName="sibTrans" presStyleCnt="0"/>
      <dgm:spPr/>
    </dgm:pt>
    <dgm:pt modelId="{558E8C59-7840-4C5F-8754-AAD2341179EA}" type="pres">
      <dgm:prSet presAssocID="{10C3368B-4D0E-490D-9530-A5F8AEB4285C}" presName="compNode" presStyleCnt="0"/>
      <dgm:spPr/>
    </dgm:pt>
    <dgm:pt modelId="{F25ABA97-04D2-4EDF-8BCF-23FDBF6141AF}" type="pres">
      <dgm:prSet presAssocID="{10C3368B-4D0E-490D-9530-A5F8AEB4285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ert scene"/>
        </a:ext>
      </dgm:extLst>
    </dgm:pt>
    <dgm:pt modelId="{80D25051-3743-4874-8C89-93242F46A23A}" type="pres">
      <dgm:prSet presAssocID="{10C3368B-4D0E-490D-9530-A5F8AEB4285C}" presName="spaceRect" presStyleCnt="0"/>
      <dgm:spPr/>
    </dgm:pt>
    <dgm:pt modelId="{68A03099-A26B-4E19-879D-ACE3272A61E9}" type="pres">
      <dgm:prSet presAssocID="{10C3368B-4D0E-490D-9530-A5F8AEB4285C}" presName="textRect" presStyleLbl="revTx" presStyleIdx="1" presStyleCnt="5">
        <dgm:presLayoutVars>
          <dgm:chMax val="1"/>
          <dgm:chPref val="1"/>
        </dgm:presLayoutVars>
      </dgm:prSet>
      <dgm:spPr/>
    </dgm:pt>
    <dgm:pt modelId="{6E812F39-D051-414E-A3C5-92F8C6EFA344}" type="pres">
      <dgm:prSet presAssocID="{301B2746-A8F6-47B5-A020-733894F519F9}" presName="sibTrans" presStyleCnt="0"/>
      <dgm:spPr/>
    </dgm:pt>
    <dgm:pt modelId="{5F0A1E0C-32DB-499F-B019-2BF24A5296AD}" type="pres">
      <dgm:prSet presAssocID="{002ADB27-F06C-4A59-BC9C-4747A90F339C}" presName="compNode" presStyleCnt="0"/>
      <dgm:spPr/>
    </dgm:pt>
    <dgm:pt modelId="{EAF83997-DB46-48DA-8DD3-28047E7AFC7B}" type="pres">
      <dgm:prSet presAssocID="{002ADB27-F06C-4A59-BC9C-4747A90F339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554DCF09-DC78-40DD-90AE-39054A529A4E}" type="pres">
      <dgm:prSet presAssocID="{002ADB27-F06C-4A59-BC9C-4747A90F339C}" presName="spaceRect" presStyleCnt="0"/>
      <dgm:spPr/>
    </dgm:pt>
    <dgm:pt modelId="{9CF6D2A3-8E45-4E1C-B3D7-579A4041801C}" type="pres">
      <dgm:prSet presAssocID="{002ADB27-F06C-4A59-BC9C-4747A90F339C}" presName="textRect" presStyleLbl="revTx" presStyleIdx="2" presStyleCnt="5">
        <dgm:presLayoutVars>
          <dgm:chMax val="1"/>
          <dgm:chPref val="1"/>
        </dgm:presLayoutVars>
      </dgm:prSet>
      <dgm:spPr/>
    </dgm:pt>
    <dgm:pt modelId="{BBC8FE0F-1B43-4EFD-93DA-75EA66570E48}" type="pres">
      <dgm:prSet presAssocID="{BE945393-FE5F-470F-8DAF-85EA062116E5}" presName="sibTrans" presStyleCnt="0"/>
      <dgm:spPr/>
    </dgm:pt>
    <dgm:pt modelId="{924C7700-2636-4BF4-80B4-8330DA3712A1}" type="pres">
      <dgm:prSet presAssocID="{9BBE1106-DACA-4110-AF8F-025C14D3FC09}" presName="compNode" presStyleCnt="0"/>
      <dgm:spPr/>
    </dgm:pt>
    <dgm:pt modelId="{9F474937-63F7-467F-AE03-AC80C7AECDE7}" type="pres">
      <dgm:prSet presAssocID="{9BBE1106-DACA-4110-AF8F-025C14D3FC0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3EC47B41-DBBE-4352-867A-F8738AC70BE8}" type="pres">
      <dgm:prSet presAssocID="{9BBE1106-DACA-4110-AF8F-025C14D3FC09}" presName="spaceRect" presStyleCnt="0"/>
      <dgm:spPr/>
    </dgm:pt>
    <dgm:pt modelId="{3BE6756C-BF01-492C-A898-DC4B6ADADAF0}" type="pres">
      <dgm:prSet presAssocID="{9BBE1106-DACA-4110-AF8F-025C14D3FC09}" presName="textRect" presStyleLbl="revTx" presStyleIdx="3" presStyleCnt="5">
        <dgm:presLayoutVars>
          <dgm:chMax val="1"/>
          <dgm:chPref val="1"/>
        </dgm:presLayoutVars>
      </dgm:prSet>
      <dgm:spPr/>
    </dgm:pt>
    <dgm:pt modelId="{62065CF7-90AE-4721-B146-8F1B35F782F1}" type="pres">
      <dgm:prSet presAssocID="{BCE02821-8ECD-45CA-BD04-2E0D87675E05}" presName="sibTrans" presStyleCnt="0"/>
      <dgm:spPr/>
    </dgm:pt>
    <dgm:pt modelId="{38E3E919-0A93-4B43-A1BF-9EECF80B0C39}" type="pres">
      <dgm:prSet presAssocID="{0CEA0172-56FA-4350-8273-2C9C977C9E51}" presName="compNode" presStyleCnt="0"/>
      <dgm:spPr/>
    </dgm:pt>
    <dgm:pt modelId="{B138966E-0E96-4F35-9D5F-095CCF327AD6}" type="pres">
      <dgm:prSet presAssocID="{0CEA0172-56FA-4350-8273-2C9C977C9E5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72BB0FD-D138-4759-A37B-374BEA49037D}" type="pres">
      <dgm:prSet presAssocID="{0CEA0172-56FA-4350-8273-2C9C977C9E51}" presName="spaceRect" presStyleCnt="0"/>
      <dgm:spPr/>
    </dgm:pt>
    <dgm:pt modelId="{670D2DA5-8571-4FC1-8EDC-C8A9045A39F9}" type="pres">
      <dgm:prSet presAssocID="{0CEA0172-56FA-4350-8273-2C9C977C9E5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CF0B200-CB2B-4447-86C7-B94CB59BB735}" type="presOf" srcId="{2407B816-F12C-49B3-AE77-4A3ECDA67941}" destId="{ECBB2AC2-93EA-4EAD-9622-6E2100AF6A2C}" srcOrd="0" destOrd="0" presId="urn:microsoft.com/office/officeart/2018/2/layout/IconLabelList"/>
    <dgm:cxn modelId="{D31DB11B-48A7-4243-96B1-6CCB40051256}" type="presOf" srcId="{10677A3A-8B17-439B-8616-22709E15148E}" destId="{9A99B5A8-6516-47F2-98BE-271F04CEE37B}" srcOrd="0" destOrd="0" presId="urn:microsoft.com/office/officeart/2018/2/layout/IconLabelList"/>
    <dgm:cxn modelId="{BAA7631E-D128-444B-A1E9-F301D70E779F}" srcId="{2407B816-F12C-49B3-AE77-4A3ECDA67941}" destId="{10677A3A-8B17-439B-8616-22709E15148E}" srcOrd="0" destOrd="0" parTransId="{765AA0D4-557D-4474-82C5-05CFEA30EE92}" sibTransId="{3A98C941-4538-4659-BD30-C15B52FDB110}"/>
    <dgm:cxn modelId="{B09A8528-DDC6-4334-BFB6-8DDD07547DA7}" srcId="{2407B816-F12C-49B3-AE77-4A3ECDA67941}" destId="{10C3368B-4D0E-490D-9530-A5F8AEB4285C}" srcOrd="1" destOrd="0" parTransId="{F70203C0-1A8F-47EB-801F-D80456B7E8D4}" sibTransId="{301B2746-A8F6-47B5-A020-733894F519F9}"/>
    <dgm:cxn modelId="{549CAF2F-060E-4F70-B88F-C896F0D7AE59}" type="presOf" srcId="{10C3368B-4D0E-490D-9530-A5F8AEB4285C}" destId="{68A03099-A26B-4E19-879D-ACE3272A61E9}" srcOrd="0" destOrd="0" presId="urn:microsoft.com/office/officeart/2018/2/layout/IconLabelList"/>
    <dgm:cxn modelId="{F204E98E-39C3-4DFC-BA97-1BF66F91AAF7}" srcId="{2407B816-F12C-49B3-AE77-4A3ECDA67941}" destId="{0CEA0172-56FA-4350-8273-2C9C977C9E51}" srcOrd="4" destOrd="0" parTransId="{5B6FC406-7159-4406-A1B8-753C5281A60D}" sibTransId="{609F16D4-A985-40E0-B36E-E6D8750E8EAE}"/>
    <dgm:cxn modelId="{24D4BFAC-CC15-40BD-9EB9-ACAE954EC658}" type="presOf" srcId="{9BBE1106-DACA-4110-AF8F-025C14D3FC09}" destId="{3BE6756C-BF01-492C-A898-DC4B6ADADAF0}" srcOrd="0" destOrd="0" presId="urn:microsoft.com/office/officeart/2018/2/layout/IconLabelList"/>
    <dgm:cxn modelId="{CF1B98B2-646C-49F5-8FE3-0E0C4252D725}" type="presOf" srcId="{002ADB27-F06C-4A59-BC9C-4747A90F339C}" destId="{9CF6D2A3-8E45-4E1C-B3D7-579A4041801C}" srcOrd="0" destOrd="0" presId="urn:microsoft.com/office/officeart/2018/2/layout/IconLabelList"/>
    <dgm:cxn modelId="{7B9A38E7-C95D-47EC-A228-82B6468712D9}" type="presOf" srcId="{0CEA0172-56FA-4350-8273-2C9C977C9E51}" destId="{670D2DA5-8571-4FC1-8EDC-C8A9045A39F9}" srcOrd="0" destOrd="0" presId="urn:microsoft.com/office/officeart/2018/2/layout/IconLabelList"/>
    <dgm:cxn modelId="{491B4FE8-D030-41D7-8C51-DDC7341CAB8F}" srcId="{2407B816-F12C-49B3-AE77-4A3ECDA67941}" destId="{9BBE1106-DACA-4110-AF8F-025C14D3FC09}" srcOrd="3" destOrd="0" parTransId="{A9B009DB-EA6A-42B6-9FF2-5406C632ADCB}" sibTransId="{BCE02821-8ECD-45CA-BD04-2E0D87675E05}"/>
    <dgm:cxn modelId="{9076D4F9-9A55-4E2E-887A-53AA97A50E2B}" srcId="{2407B816-F12C-49B3-AE77-4A3ECDA67941}" destId="{002ADB27-F06C-4A59-BC9C-4747A90F339C}" srcOrd="2" destOrd="0" parTransId="{432E0820-3CA5-4B6D-AE71-B0D9E47B4A55}" sibTransId="{BE945393-FE5F-470F-8DAF-85EA062116E5}"/>
    <dgm:cxn modelId="{C1C4BDB1-26E0-46C0-85AA-94293DF43BA5}" type="presParOf" srcId="{ECBB2AC2-93EA-4EAD-9622-6E2100AF6A2C}" destId="{F95B3385-5276-45E9-B4D6-CE253277626E}" srcOrd="0" destOrd="0" presId="urn:microsoft.com/office/officeart/2018/2/layout/IconLabelList"/>
    <dgm:cxn modelId="{8D1C0837-40E2-4F9E-A62C-635FB528F029}" type="presParOf" srcId="{F95B3385-5276-45E9-B4D6-CE253277626E}" destId="{FBEBBEC2-9C66-46F3-A73B-2558FCA3C675}" srcOrd="0" destOrd="0" presId="urn:microsoft.com/office/officeart/2018/2/layout/IconLabelList"/>
    <dgm:cxn modelId="{5177B44A-2FB6-4B8F-B3C5-2330E424CAD6}" type="presParOf" srcId="{F95B3385-5276-45E9-B4D6-CE253277626E}" destId="{53C126B6-6142-45DF-99FF-B86C175648CE}" srcOrd="1" destOrd="0" presId="urn:microsoft.com/office/officeart/2018/2/layout/IconLabelList"/>
    <dgm:cxn modelId="{D9206BC9-A39E-4546-9EE2-DD0D9C415B96}" type="presParOf" srcId="{F95B3385-5276-45E9-B4D6-CE253277626E}" destId="{9A99B5A8-6516-47F2-98BE-271F04CEE37B}" srcOrd="2" destOrd="0" presId="urn:microsoft.com/office/officeart/2018/2/layout/IconLabelList"/>
    <dgm:cxn modelId="{30B226CA-C149-401E-8F92-5F88955CE4C8}" type="presParOf" srcId="{ECBB2AC2-93EA-4EAD-9622-6E2100AF6A2C}" destId="{6492D39E-956A-4585-B3B7-9012241348B4}" srcOrd="1" destOrd="0" presId="urn:microsoft.com/office/officeart/2018/2/layout/IconLabelList"/>
    <dgm:cxn modelId="{49AD7B64-D174-43A8-A2A0-ECE668D95EAD}" type="presParOf" srcId="{ECBB2AC2-93EA-4EAD-9622-6E2100AF6A2C}" destId="{558E8C59-7840-4C5F-8754-AAD2341179EA}" srcOrd="2" destOrd="0" presId="urn:microsoft.com/office/officeart/2018/2/layout/IconLabelList"/>
    <dgm:cxn modelId="{0AF540F2-C3FC-40CD-A869-8666FEFB5790}" type="presParOf" srcId="{558E8C59-7840-4C5F-8754-AAD2341179EA}" destId="{F25ABA97-04D2-4EDF-8BCF-23FDBF6141AF}" srcOrd="0" destOrd="0" presId="urn:microsoft.com/office/officeart/2018/2/layout/IconLabelList"/>
    <dgm:cxn modelId="{C48B0724-4BE4-4594-BF6A-63981CAB9B6D}" type="presParOf" srcId="{558E8C59-7840-4C5F-8754-AAD2341179EA}" destId="{80D25051-3743-4874-8C89-93242F46A23A}" srcOrd="1" destOrd="0" presId="urn:microsoft.com/office/officeart/2018/2/layout/IconLabelList"/>
    <dgm:cxn modelId="{D6E1A57E-4186-4690-9E4B-235D1FB8B256}" type="presParOf" srcId="{558E8C59-7840-4C5F-8754-AAD2341179EA}" destId="{68A03099-A26B-4E19-879D-ACE3272A61E9}" srcOrd="2" destOrd="0" presId="urn:microsoft.com/office/officeart/2018/2/layout/IconLabelList"/>
    <dgm:cxn modelId="{8B5EC6BB-1525-49D8-B118-C61AA23C5B80}" type="presParOf" srcId="{ECBB2AC2-93EA-4EAD-9622-6E2100AF6A2C}" destId="{6E812F39-D051-414E-A3C5-92F8C6EFA344}" srcOrd="3" destOrd="0" presId="urn:microsoft.com/office/officeart/2018/2/layout/IconLabelList"/>
    <dgm:cxn modelId="{B842D7BC-E41D-47BD-94CA-2E640872AD2E}" type="presParOf" srcId="{ECBB2AC2-93EA-4EAD-9622-6E2100AF6A2C}" destId="{5F0A1E0C-32DB-499F-B019-2BF24A5296AD}" srcOrd="4" destOrd="0" presId="urn:microsoft.com/office/officeart/2018/2/layout/IconLabelList"/>
    <dgm:cxn modelId="{F2BF9A64-9CF5-4321-9FC8-4EC2B614DF2C}" type="presParOf" srcId="{5F0A1E0C-32DB-499F-B019-2BF24A5296AD}" destId="{EAF83997-DB46-48DA-8DD3-28047E7AFC7B}" srcOrd="0" destOrd="0" presId="urn:microsoft.com/office/officeart/2018/2/layout/IconLabelList"/>
    <dgm:cxn modelId="{0C88AC02-534D-4AC1-A600-C49E682258AA}" type="presParOf" srcId="{5F0A1E0C-32DB-499F-B019-2BF24A5296AD}" destId="{554DCF09-DC78-40DD-90AE-39054A529A4E}" srcOrd="1" destOrd="0" presId="urn:microsoft.com/office/officeart/2018/2/layout/IconLabelList"/>
    <dgm:cxn modelId="{13413C5A-07C0-47CE-8B27-97112A1185E1}" type="presParOf" srcId="{5F0A1E0C-32DB-499F-B019-2BF24A5296AD}" destId="{9CF6D2A3-8E45-4E1C-B3D7-579A4041801C}" srcOrd="2" destOrd="0" presId="urn:microsoft.com/office/officeart/2018/2/layout/IconLabelList"/>
    <dgm:cxn modelId="{B74C48C8-D4F7-46C8-8815-BE0FE638FE20}" type="presParOf" srcId="{ECBB2AC2-93EA-4EAD-9622-6E2100AF6A2C}" destId="{BBC8FE0F-1B43-4EFD-93DA-75EA66570E48}" srcOrd="5" destOrd="0" presId="urn:microsoft.com/office/officeart/2018/2/layout/IconLabelList"/>
    <dgm:cxn modelId="{D7EF85CC-83DF-43E3-8D5D-8D3D119EFC8A}" type="presParOf" srcId="{ECBB2AC2-93EA-4EAD-9622-6E2100AF6A2C}" destId="{924C7700-2636-4BF4-80B4-8330DA3712A1}" srcOrd="6" destOrd="0" presId="urn:microsoft.com/office/officeart/2018/2/layout/IconLabelList"/>
    <dgm:cxn modelId="{065F95CB-3C59-447B-AD63-5A505B113797}" type="presParOf" srcId="{924C7700-2636-4BF4-80B4-8330DA3712A1}" destId="{9F474937-63F7-467F-AE03-AC80C7AECDE7}" srcOrd="0" destOrd="0" presId="urn:microsoft.com/office/officeart/2018/2/layout/IconLabelList"/>
    <dgm:cxn modelId="{C730489B-8F9E-4C4C-9436-C128E560EDB3}" type="presParOf" srcId="{924C7700-2636-4BF4-80B4-8330DA3712A1}" destId="{3EC47B41-DBBE-4352-867A-F8738AC70BE8}" srcOrd="1" destOrd="0" presId="urn:microsoft.com/office/officeart/2018/2/layout/IconLabelList"/>
    <dgm:cxn modelId="{F6040F1C-3C47-4D71-B0C8-E19F347749B9}" type="presParOf" srcId="{924C7700-2636-4BF4-80B4-8330DA3712A1}" destId="{3BE6756C-BF01-492C-A898-DC4B6ADADAF0}" srcOrd="2" destOrd="0" presId="urn:microsoft.com/office/officeart/2018/2/layout/IconLabelList"/>
    <dgm:cxn modelId="{28A5B38A-1716-4A53-88A5-E6B71944F176}" type="presParOf" srcId="{ECBB2AC2-93EA-4EAD-9622-6E2100AF6A2C}" destId="{62065CF7-90AE-4721-B146-8F1B35F782F1}" srcOrd="7" destOrd="0" presId="urn:microsoft.com/office/officeart/2018/2/layout/IconLabelList"/>
    <dgm:cxn modelId="{A2AAE954-5779-4C23-8373-70AD96A1F916}" type="presParOf" srcId="{ECBB2AC2-93EA-4EAD-9622-6E2100AF6A2C}" destId="{38E3E919-0A93-4B43-A1BF-9EECF80B0C39}" srcOrd="8" destOrd="0" presId="urn:microsoft.com/office/officeart/2018/2/layout/IconLabelList"/>
    <dgm:cxn modelId="{44D1A0B0-B8C1-41D3-9252-180FF9525E2C}" type="presParOf" srcId="{38E3E919-0A93-4B43-A1BF-9EECF80B0C39}" destId="{B138966E-0E96-4F35-9D5F-095CCF327AD6}" srcOrd="0" destOrd="0" presId="urn:microsoft.com/office/officeart/2018/2/layout/IconLabelList"/>
    <dgm:cxn modelId="{E28834AE-AF21-448A-A7DC-EBB2E61BEA6C}" type="presParOf" srcId="{38E3E919-0A93-4B43-A1BF-9EECF80B0C39}" destId="{F72BB0FD-D138-4759-A37B-374BEA49037D}" srcOrd="1" destOrd="0" presId="urn:microsoft.com/office/officeart/2018/2/layout/IconLabelList"/>
    <dgm:cxn modelId="{1B1D14B2-988E-400F-8BCB-F1A11ADD093E}" type="presParOf" srcId="{38E3E919-0A93-4B43-A1BF-9EECF80B0C39}" destId="{670D2DA5-8571-4FC1-8EDC-C8A9045A39F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A7DEBF-0662-4B0D-BB21-34E74B567CD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FA0EB9E-B896-4EBD-8FC5-844FEFEF647D}">
      <dgm:prSet/>
      <dgm:spPr/>
      <dgm:t>
        <a:bodyPr/>
        <a:lstStyle/>
        <a:p>
          <a:r>
            <a:rPr lang="en-GB"/>
            <a:t>Do equities with greater portfolio allocation demonstrate superior average returns?</a:t>
          </a:r>
          <a:endParaRPr lang="en-US"/>
        </a:p>
      </dgm:t>
    </dgm:pt>
    <dgm:pt modelId="{79780B71-2501-49E6-9408-F9AB67565CFB}" type="parTrans" cxnId="{5923D0C1-4D60-4353-9A52-D43E919306D9}">
      <dgm:prSet/>
      <dgm:spPr/>
      <dgm:t>
        <a:bodyPr/>
        <a:lstStyle/>
        <a:p>
          <a:endParaRPr lang="en-US"/>
        </a:p>
      </dgm:t>
    </dgm:pt>
    <dgm:pt modelId="{68A20C4F-50D7-421A-9866-BEA38601B822}" type="sibTrans" cxnId="{5923D0C1-4D60-4353-9A52-D43E919306D9}">
      <dgm:prSet/>
      <dgm:spPr/>
      <dgm:t>
        <a:bodyPr/>
        <a:lstStyle/>
        <a:p>
          <a:endParaRPr lang="en-US"/>
        </a:p>
      </dgm:t>
    </dgm:pt>
    <dgm:pt modelId="{86C1BD8B-BC70-41A9-ADE0-43858D6B2FED}">
      <dgm:prSet/>
      <dgm:spPr/>
      <dgm:t>
        <a:bodyPr/>
        <a:lstStyle/>
        <a:p>
          <a:r>
            <a:rPr lang="en-GB"/>
            <a:t>Is there a positive correlation between asset return magnitude and volatility?</a:t>
          </a:r>
          <a:endParaRPr lang="en-US"/>
        </a:p>
      </dgm:t>
    </dgm:pt>
    <dgm:pt modelId="{8D548F1F-5D79-4870-AF29-B752A137D13D}" type="parTrans" cxnId="{FF8B8E63-E752-40BB-89DE-394A6FC95149}">
      <dgm:prSet/>
      <dgm:spPr/>
      <dgm:t>
        <a:bodyPr/>
        <a:lstStyle/>
        <a:p>
          <a:endParaRPr lang="en-US"/>
        </a:p>
      </dgm:t>
    </dgm:pt>
    <dgm:pt modelId="{8F315FF2-1A80-42DC-9B48-B9C3BBA2D912}" type="sibTrans" cxnId="{FF8B8E63-E752-40BB-89DE-394A6FC95149}">
      <dgm:prSet/>
      <dgm:spPr/>
      <dgm:t>
        <a:bodyPr/>
        <a:lstStyle/>
        <a:p>
          <a:endParaRPr lang="en-US"/>
        </a:p>
      </dgm:t>
    </dgm:pt>
    <dgm:pt modelId="{F67142C9-2785-483A-9236-8513ECACE7E7}">
      <dgm:prSet/>
      <dgm:spPr/>
      <dgm:t>
        <a:bodyPr/>
        <a:lstStyle/>
        <a:p>
          <a:r>
            <a:rPr lang="en-GB"/>
            <a:t>Does a small subset of high-performing assets disproportionately contribute to overall portfolio gains?</a:t>
          </a:r>
          <a:endParaRPr lang="en-US"/>
        </a:p>
      </dgm:t>
    </dgm:pt>
    <dgm:pt modelId="{27898949-85F5-487D-860F-7C6C23E29FA3}" type="parTrans" cxnId="{64754B3F-27C9-4777-8317-2BA66AB3C4E8}">
      <dgm:prSet/>
      <dgm:spPr/>
      <dgm:t>
        <a:bodyPr/>
        <a:lstStyle/>
        <a:p>
          <a:endParaRPr lang="en-US"/>
        </a:p>
      </dgm:t>
    </dgm:pt>
    <dgm:pt modelId="{546E38F0-79B1-434C-89D2-1D357ED2C43B}" type="sibTrans" cxnId="{64754B3F-27C9-4777-8317-2BA66AB3C4E8}">
      <dgm:prSet/>
      <dgm:spPr/>
      <dgm:t>
        <a:bodyPr/>
        <a:lstStyle/>
        <a:p>
          <a:endParaRPr lang="en-US"/>
        </a:p>
      </dgm:t>
    </dgm:pt>
    <dgm:pt modelId="{84D839D2-09EB-4F25-87D2-5714BCF71717}">
      <dgm:prSet/>
      <dgm:spPr/>
      <dgm:t>
        <a:bodyPr/>
        <a:lstStyle/>
        <a:p>
          <a:r>
            <a:rPr lang="en-GB"/>
            <a:t>Are extreme return events temporally associated with prominent news headlines?</a:t>
          </a:r>
          <a:endParaRPr lang="en-US"/>
        </a:p>
      </dgm:t>
    </dgm:pt>
    <dgm:pt modelId="{0C1795B0-E9C9-4F5D-A71D-114E67E0B1DA}" type="parTrans" cxnId="{04AA8A0B-AE85-4AE7-A9F2-0E819BF5AB40}">
      <dgm:prSet/>
      <dgm:spPr/>
      <dgm:t>
        <a:bodyPr/>
        <a:lstStyle/>
        <a:p>
          <a:endParaRPr lang="en-US"/>
        </a:p>
      </dgm:t>
    </dgm:pt>
    <dgm:pt modelId="{2FC70A99-44CC-4977-9452-2B3863A54140}" type="sibTrans" cxnId="{04AA8A0B-AE85-4AE7-A9F2-0E819BF5AB40}">
      <dgm:prSet/>
      <dgm:spPr/>
      <dgm:t>
        <a:bodyPr/>
        <a:lstStyle/>
        <a:p>
          <a:endParaRPr lang="en-US"/>
        </a:p>
      </dgm:t>
    </dgm:pt>
    <dgm:pt modelId="{4F47F815-7BE9-40FA-A757-55DFC9FEB54A}">
      <dgm:prSet/>
      <dgm:spPr/>
      <dgm:t>
        <a:bodyPr/>
        <a:lstStyle/>
        <a:p>
          <a:r>
            <a:rPr lang="en-GB"/>
            <a:t>Does the fourth quarter of the fiscal year exhibit elevate average returns relative to other quarters?</a:t>
          </a:r>
          <a:endParaRPr lang="en-US"/>
        </a:p>
      </dgm:t>
    </dgm:pt>
    <dgm:pt modelId="{F25A06C2-5D35-4176-A027-9F319071B268}" type="parTrans" cxnId="{F07EEABF-AA57-4C4C-A57B-4FF3DF78CD44}">
      <dgm:prSet/>
      <dgm:spPr/>
      <dgm:t>
        <a:bodyPr/>
        <a:lstStyle/>
        <a:p>
          <a:endParaRPr lang="en-US"/>
        </a:p>
      </dgm:t>
    </dgm:pt>
    <dgm:pt modelId="{C63E65BB-85F2-4643-89B6-56E839DEB2BE}" type="sibTrans" cxnId="{F07EEABF-AA57-4C4C-A57B-4FF3DF78CD44}">
      <dgm:prSet/>
      <dgm:spPr/>
      <dgm:t>
        <a:bodyPr/>
        <a:lstStyle/>
        <a:p>
          <a:endParaRPr lang="en-US"/>
        </a:p>
      </dgm:t>
    </dgm:pt>
    <dgm:pt modelId="{EDAAB641-DEA4-4747-BDEE-0800F6CE0EBC}" type="pres">
      <dgm:prSet presAssocID="{15A7DEBF-0662-4B0D-BB21-34E74B567CD2}" presName="root" presStyleCnt="0">
        <dgm:presLayoutVars>
          <dgm:dir/>
          <dgm:resizeHandles val="exact"/>
        </dgm:presLayoutVars>
      </dgm:prSet>
      <dgm:spPr/>
    </dgm:pt>
    <dgm:pt modelId="{B3F616B5-5DCB-4A99-9DA0-BB63696D2D61}" type="pres">
      <dgm:prSet presAssocID="{CFA0EB9E-B896-4EBD-8FC5-844FEFEF647D}" presName="compNode" presStyleCnt="0"/>
      <dgm:spPr/>
    </dgm:pt>
    <dgm:pt modelId="{FE22DA7E-27BF-49F4-AEBE-7054B1820BFC}" type="pres">
      <dgm:prSet presAssocID="{CFA0EB9E-B896-4EBD-8FC5-844FEFEF647D}" presName="bgRect" presStyleLbl="bgShp" presStyleIdx="0" presStyleCnt="5"/>
      <dgm:spPr/>
    </dgm:pt>
    <dgm:pt modelId="{55AE574D-651A-4FEF-A4F5-709A3F7B8061}" type="pres">
      <dgm:prSet presAssocID="{CFA0EB9E-B896-4EBD-8FC5-844FEFEF647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DC0B6EF-9E45-4472-A7CD-5AAC7F15F3BC}" type="pres">
      <dgm:prSet presAssocID="{CFA0EB9E-B896-4EBD-8FC5-844FEFEF647D}" presName="spaceRect" presStyleCnt="0"/>
      <dgm:spPr/>
    </dgm:pt>
    <dgm:pt modelId="{8F54EFE4-FBAD-4229-9564-68E9D7358E06}" type="pres">
      <dgm:prSet presAssocID="{CFA0EB9E-B896-4EBD-8FC5-844FEFEF647D}" presName="parTx" presStyleLbl="revTx" presStyleIdx="0" presStyleCnt="5">
        <dgm:presLayoutVars>
          <dgm:chMax val="0"/>
          <dgm:chPref val="0"/>
        </dgm:presLayoutVars>
      </dgm:prSet>
      <dgm:spPr/>
    </dgm:pt>
    <dgm:pt modelId="{657B23D4-7B9C-4A3C-9677-EB844ACDA51F}" type="pres">
      <dgm:prSet presAssocID="{68A20C4F-50D7-421A-9866-BEA38601B822}" presName="sibTrans" presStyleCnt="0"/>
      <dgm:spPr/>
    </dgm:pt>
    <dgm:pt modelId="{192F5247-192A-4080-B8D6-9711854CC293}" type="pres">
      <dgm:prSet presAssocID="{86C1BD8B-BC70-41A9-ADE0-43858D6B2FED}" presName="compNode" presStyleCnt="0"/>
      <dgm:spPr/>
    </dgm:pt>
    <dgm:pt modelId="{812290D5-B977-43B8-B2C8-0F3A954D795C}" type="pres">
      <dgm:prSet presAssocID="{86C1BD8B-BC70-41A9-ADE0-43858D6B2FED}" presName="bgRect" presStyleLbl="bgShp" presStyleIdx="1" presStyleCnt="5"/>
      <dgm:spPr/>
    </dgm:pt>
    <dgm:pt modelId="{E0505DE7-34A2-423F-9321-52291352F5A6}" type="pres">
      <dgm:prSet presAssocID="{86C1BD8B-BC70-41A9-ADE0-43858D6B2FE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054A272C-C34D-4008-AF8D-7DC2B501C977}" type="pres">
      <dgm:prSet presAssocID="{86C1BD8B-BC70-41A9-ADE0-43858D6B2FED}" presName="spaceRect" presStyleCnt="0"/>
      <dgm:spPr/>
    </dgm:pt>
    <dgm:pt modelId="{0B71E33A-624B-4CA5-BBE7-671F9A25ECC7}" type="pres">
      <dgm:prSet presAssocID="{86C1BD8B-BC70-41A9-ADE0-43858D6B2FED}" presName="parTx" presStyleLbl="revTx" presStyleIdx="1" presStyleCnt="5">
        <dgm:presLayoutVars>
          <dgm:chMax val="0"/>
          <dgm:chPref val="0"/>
        </dgm:presLayoutVars>
      </dgm:prSet>
      <dgm:spPr/>
    </dgm:pt>
    <dgm:pt modelId="{07DD585F-60CC-45EF-9CBE-72C8902E1826}" type="pres">
      <dgm:prSet presAssocID="{8F315FF2-1A80-42DC-9B48-B9C3BBA2D912}" presName="sibTrans" presStyleCnt="0"/>
      <dgm:spPr/>
    </dgm:pt>
    <dgm:pt modelId="{C59BA02B-F2F9-4F4F-9CEC-5E3479590F2F}" type="pres">
      <dgm:prSet presAssocID="{F67142C9-2785-483A-9236-8513ECACE7E7}" presName="compNode" presStyleCnt="0"/>
      <dgm:spPr/>
    </dgm:pt>
    <dgm:pt modelId="{CA66A230-CE3A-43DC-AEC1-C40738E4E35E}" type="pres">
      <dgm:prSet presAssocID="{F67142C9-2785-483A-9236-8513ECACE7E7}" presName="bgRect" presStyleLbl="bgShp" presStyleIdx="2" presStyleCnt="5"/>
      <dgm:spPr/>
    </dgm:pt>
    <dgm:pt modelId="{CEE5964A-14CB-41AB-BF27-18A225D650EB}" type="pres">
      <dgm:prSet presAssocID="{F67142C9-2785-483A-9236-8513ECACE7E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D56C96D-1E84-4891-B0DA-B6198DAFB69A}" type="pres">
      <dgm:prSet presAssocID="{F67142C9-2785-483A-9236-8513ECACE7E7}" presName="spaceRect" presStyleCnt="0"/>
      <dgm:spPr/>
    </dgm:pt>
    <dgm:pt modelId="{7EC27820-BFE5-4BC3-AA6B-F6DFE6787DB3}" type="pres">
      <dgm:prSet presAssocID="{F67142C9-2785-483A-9236-8513ECACE7E7}" presName="parTx" presStyleLbl="revTx" presStyleIdx="2" presStyleCnt="5">
        <dgm:presLayoutVars>
          <dgm:chMax val="0"/>
          <dgm:chPref val="0"/>
        </dgm:presLayoutVars>
      </dgm:prSet>
      <dgm:spPr/>
    </dgm:pt>
    <dgm:pt modelId="{B0ACF980-7D74-48BC-A52F-A21482E198EB}" type="pres">
      <dgm:prSet presAssocID="{546E38F0-79B1-434C-89D2-1D357ED2C43B}" presName="sibTrans" presStyleCnt="0"/>
      <dgm:spPr/>
    </dgm:pt>
    <dgm:pt modelId="{7D3A3E02-8CE5-4E7E-B963-619FA1D5CEB7}" type="pres">
      <dgm:prSet presAssocID="{84D839D2-09EB-4F25-87D2-5714BCF71717}" presName="compNode" presStyleCnt="0"/>
      <dgm:spPr/>
    </dgm:pt>
    <dgm:pt modelId="{5D13ED77-0418-46C5-AD04-B567866D749E}" type="pres">
      <dgm:prSet presAssocID="{84D839D2-09EB-4F25-87D2-5714BCF71717}" presName="bgRect" presStyleLbl="bgShp" presStyleIdx="3" presStyleCnt="5"/>
      <dgm:spPr/>
    </dgm:pt>
    <dgm:pt modelId="{3410246E-E800-401D-BAE4-15AC57FE0B6B}" type="pres">
      <dgm:prSet presAssocID="{84D839D2-09EB-4F25-87D2-5714BCF7171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31B93A02-0D1C-4F49-A6F1-284705924C16}" type="pres">
      <dgm:prSet presAssocID="{84D839D2-09EB-4F25-87D2-5714BCF71717}" presName="spaceRect" presStyleCnt="0"/>
      <dgm:spPr/>
    </dgm:pt>
    <dgm:pt modelId="{C52B78C3-EB43-4B91-AEB5-FA64B90C092D}" type="pres">
      <dgm:prSet presAssocID="{84D839D2-09EB-4F25-87D2-5714BCF71717}" presName="parTx" presStyleLbl="revTx" presStyleIdx="3" presStyleCnt="5">
        <dgm:presLayoutVars>
          <dgm:chMax val="0"/>
          <dgm:chPref val="0"/>
        </dgm:presLayoutVars>
      </dgm:prSet>
      <dgm:spPr/>
    </dgm:pt>
    <dgm:pt modelId="{E0D958A6-BDA5-4C77-9C15-2B4521FDF247}" type="pres">
      <dgm:prSet presAssocID="{2FC70A99-44CC-4977-9452-2B3863A54140}" presName="sibTrans" presStyleCnt="0"/>
      <dgm:spPr/>
    </dgm:pt>
    <dgm:pt modelId="{B5C2F0E8-5EAC-4898-AE05-6EC239B86962}" type="pres">
      <dgm:prSet presAssocID="{4F47F815-7BE9-40FA-A757-55DFC9FEB54A}" presName="compNode" presStyleCnt="0"/>
      <dgm:spPr/>
    </dgm:pt>
    <dgm:pt modelId="{E4A0F2B7-518C-439C-8D06-70FAEDD241CB}" type="pres">
      <dgm:prSet presAssocID="{4F47F815-7BE9-40FA-A757-55DFC9FEB54A}" presName="bgRect" presStyleLbl="bgShp" presStyleIdx="4" presStyleCnt="5"/>
      <dgm:spPr/>
    </dgm:pt>
    <dgm:pt modelId="{093A831C-AD5E-452A-ABDB-C3667E1EA528}" type="pres">
      <dgm:prSet presAssocID="{4F47F815-7BE9-40FA-A757-55DFC9FEB54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E053252E-922B-401A-A0AB-78F304E8BB51}" type="pres">
      <dgm:prSet presAssocID="{4F47F815-7BE9-40FA-A757-55DFC9FEB54A}" presName="spaceRect" presStyleCnt="0"/>
      <dgm:spPr/>
    </dgm:pt>
    <dgm:pt modelId="{E162B59B-9EC8-4FCC-A1AE-55F40296DB26}" type="pres">
      <dgm:prSet presAssocID="{4F47F815-7BE9-40FA-A757-55DFC9FEB54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86A1708-2B03-4FA1-80FF-956FDF25ED3F}" type="presOf" srcId="{15A7DEBF-0662-4B0D-BB21-34E74B567CD2}" destId="{EDAAB641-DEA4-4747-BDEE-0800F6CE0EBC}" srcOrd="0" destOrd="0" presId="urn:microsoft.com/office/officeart/2018/2/layout/IconVerticalSolidList"/>
    <dgm:cxn modelId="{04AA8A0B-AE85-4AE7-A9F2-0E819BF5AB40}" srcId="{15A7DEBF-0662-4B0D-BB21-34E74B567CD2}" destId="{84D839D2-09EB-4F25-87D2-5714BCF71717}" srcOrd="3" destOrd="0" parTransId="{0C1795B0-E9C9-4F5D-A71D-114E67E0B1DA}" sibTransId="{2FC70A99-44CC-4977-9452-2B3863A54140}"/>
    <dgm:cxn modelId="{9E4D2411-476D-4494-B883-783CC787DEA6}" type="presOf" srcId="{F67142C9-2785-483A-9236-8513ECACE7E7}" destId="{7EC27820-BFE5-4BC3-AA6B-F6DFE6787DB3}" srcOrd="0" destOrd="0" presId="urn:microsoft.com/office/officeart/2018/2/layout/IconVerticalSolidList"/>
    <dgm:cxn modelId="{64754B3F-27C9-4777-8317-2BA66AB3C4E8}" srcId="{15A7DEBF-0662-4B0D-BB21-34E74B567CD2}" destId="{F67142C9-2785-483A-9236-8513ECACE7E7}" srcOrd="2" destOrd="0" parTransId="{27898949-85F5-487D-860F-7C6C23E29FA3}" sibTransId="{546E38F0-79B1-434C-89D2-1D357ED2C43B}"/>
    <dgm:cxn modelId="{FF8B8E63-E752-40BB-89DE-394A6FC95149}" srcId="{15A7DEBF-0662-4B0D-BB21-34E74B567CD2}" destId="{86C1BD8B-BC70-41A9-ADE0-43858D6B2FED}" srcOrd="1" destOrd="0" parTransId="{8D548F1F-5D79-4870-AF29-B752A137D13D}" sibTransId="{8F315FF2-1A80-42DC-9B48-B9C3BBA2D912}"/>
    <dgm:cxn modelId="{F444D3BD-36C7-4F78-86E6-08F0A5A8D0DB}" type="presOf" srcId="{86C1BD8B-BC70-41A9-ADE0-43858D6B2FED}" destId="{0B71E33A-624B-4CA5-BBE7-671F9A25ECC7}" srcOrd="0" destOrd="0" presId="urn:microsoft.com/office/officeart/2018/2/layout/IconVerticalSolidList"/>
    <dgm:cxn modelId="{F07EEABF-AA57-4C4C-A57B-4FF3DF78CD44}" srcId="{15A7DEBF-0662-4B0D-BB21-34E74B567CD2}" destId="{4F47F815-7BE9-40FA-A757-55DFC9FEB54A}" srcOrd="4" destOrd="0" parTransId="{F25A06C2-5D35-4176-A027-9F319071B268}" sibTransId="{C63E65BB-85F2-4643-89B6-56E839DEB2BE}"/>
    <dgm:cxn modelId="{5923D0C1-4D60-4353-9A52-D43E919306D9}" srcId="{15A7DEBF-0662-4B0D-BB21-34E74B567CD2}" destId="{CFA0EB9E-B896-4EBD-8FC5-844FEFEF647D}" srcOrd="0" destOrd="0" parTransId="{79780B71-2501-49E6-9408-F9AB67565CFB}" sibTransId="{68A20C4F-50D7-421A-9866-BEA38601B822}"/>
    <dgm:cxn modelId="{5B095FD8-567E-4AB9-859C-302571026DC4}" type="presOf" srcId="{CFA0EB9E-B896-4EBD-8FC5-844FEFEF647D}" destId="{8F54EFE4-FBAD-4229-9564-68E9D7358E06}" srcOrd="0" destOrd="0" presId="urn:microsoft.com/office/officeart/2018/2/layout/IconVerticalSolidList"/>
    <dgm:cxn modelId="{556A2CE9-7404-414E-9222-69339F77B986}" type="presOf" srcId="{4F47F815-7BE9-40FA-A757-55DFC9FEB54A}" destId="{E162B59B-9EC8-4FCC-A1AE-55F40296DB26}" srcOrd="0" destOrd="0" presId="urn:microsoft.com/office/officeart/2018/2/layout/IconVerticalSolidList"/>
    <dgm:cxn modelId="{C4EB6BFE-E4F0-47B5-BFEB-B0EFEE4B850C}" type="presOf" srcId="{84D839D2-09EB-4F25-87D2-5714BCF71717}" destId="{C52B78C3-EB43-4B91-AEB5-FA64B90C092D}" srcOrd="0" destOrd="0" presId="urn:microsoft.com/office/officeart/2018/2/layout/IconVerticalSolidList"/>
    <dgm:cxn modelId="{0EB73364-8399-45C4-89BB-1DC1E6C47006}" type="presParOf" srcId="{EDAAB641-DEA4-4747-BDEE-0800F6CE0EBC}" destId="{B3F616B5-5DCB-4A99-9DA0-BB63696D2D61}" srcOrd="0" destOrd="0" presId="urn:microsoft.com/office/officeart/2018/2/layout/IconVerticalSolidList"/>
    <dgm:cxn modelId="{1A0B4919-1D90-4E04-8AF2-983FC81F2215}" type="presParOf" srcId="{B3F616B5-5DCB-4A99-9DA0-BB63696D2D61}" destId="{FE22DA7E-27BF-49F4-AEBE-7054B1820BFC}" srcOrd="0" destOrd="0" presId="urn:microsoft.com/office/officeart/2018/2/layout/IconVerticalSolidList"/>
    <dgm:cxn modelId="{5309E84C-3117-42F7-8756-50B66CAEEB72}" type="presParOf" srcId="{B3F616B5-5DCB-4A99-9DA0-BB63696D2D61}" destId="{55AE574D-651A-4FEF-A4F5-709A3F7B8061}" srcOrd="1" destOrd="0" presId="urn:microsoft.com/office/officeart/2018/2/layout/IconVerticalSolidList"/>
    <dgm:cxn modelId="{6438CEC1-2082-4EF7-AB88-A7A3BCB531AC}" type="presParOf" srcId="{B3F616B5-5DCB-4A99-9DA0-BB63696D2D61}" destId="{3DC0B6EF-9E45-4472-A7CD-5AAC7F15F3BC}" srcOrd="2" destOrd="0" presId="urn:microsoft.com/office/officeart/2018/2/layout/IconVerticalSolidList"/>
    <dgm:cxn modelId="{D2EAC43C-6B05-43B4-8217-F9415672658F}" type="presParOf" srcId="{B3F616B5-5DCB-4A99-9DA0-BB63696D2D61}" destId="{8F54EFE4-FBAD-4229-9564-68E9D7358E06}" srcOrd="3" destOrd="0" presId="urn:microsoft.com/office/officeart/2018/2/layout/IconVerticalSolidList"/>
    <dgm:cxn modelId="{3E97A267-6D28-454A-8BBF-BD7745339675}" type="presParOf" srcId="{EDAAB641-DEA4-4747-BDEE-0800F6CE0EBC}" destId="{657B23D4-7B9C-4A3C-9677-EB844ACDA51F}" srcOrd="1" destOrd="0" presId="urn:microsoft.com/office/officeart/2018/2/layout/IconVerticalSolidList"/>
    <dgm:cxn modelId="{61EDE424-961D-45F8-92BE-10677E162614}" type="presParOf" srcId="{EDAAB641-DEA4-4747-BDEE-0800F6CE0EBC}" destId="{192F5247-192A-4080-B8D6-9711854CC293}" srcOrd="2" destOrd="0" presId="urn:microsoft.com/office/officeart/2018/2/layout/IconVerticalSolidList"/>
    <dgm:cxn modelId="{27627CBB-BF7A-40D8-8B56-B51F2342C38C}" type="presParOf" srcId="{192F5247-192A-4080-B8D6-9711854CC293}" destId="{812290D5-B977-43B8-B2C8-0F3A954D795C}" srcOrd="0" destOrd="0" presId="urn:microsoft.com/office/officeart/2018/2/layout/IconVerticalSolidList"/>
    <dgm:cxn modelId="{80AD7630-A165-41EC-877C-E7BE92A35E42}" type="presParOf" srcId="{192F5247-192A-4080-B8D6-9711854CC293}" destId="{E0505DE7-34A2-423F-9321-52291352F5A6}" srcOrd="1" destOrd="0" presId="urn:microsoft.com/office/officeart/2018/2/layout/IconVerticalSolidList"/>
    <dgm:cxn modelId="{A01DF2B8-79C9-4E17-BFCC-DAD81543175D}" type="presParOf" srcId="{192F5247-192A-4080-B8D6-9711854CC293}" destId="{054A272C-C34D-4008-AF8D-7DC2B501C977}" srcOrd="2" destOrd="0" presId="urn:microsoft.com/office/officeart/2018/2/layout/IconVerticalSolidList"/>
    <dgm:cxn modelId="{F8F0446D-DAE4-4824-8ABD-EE6F1B870529}" type="presParOf" srcId="{192F5247-192A-4080-B8D6-9711854CC293}" destId="{0B71E33A-624B-4CA5-BBE7-671F9A25ECC7}" srcOrd="3" destOrd="0" presId="urn:microsoft.com/office/officeart/2018/2/layout/IconVerticalSolidList"/>
    <dgm:cxn modelId="{D8DE49C1-C35C-404C-B1D8-DF6EAB36DB18}" type="presParOf" srcId="{EDAAB641-DEA4-4747-BDEE-0800F6CE0EBC}" destId="{07DD585F-60CC-45EF-9CBE-72C8902E1826}" srcOrd="3" destOrd="0" presId="urn:microsoft.com/office/officeart/2018/2/layout/IconVerticalSolidList"/>
    <dgm:cxn modelId="{039D6F3D-64AA-489D-A5F1-270351161FAE}" type="presParOf" srcId="{EDAAB641-DEA4-4747-BDEE-0800F6CE0EBC}" destId="{C59BA02B-F2F9-4F4F-9CEC-5E3479590F2F}" srcOrd="4" destOrd="0" presId="urn:microsoft.com/office/officeart/2018/2/layout/IconVerticalSolidList"/>
    <dgm:cxn modelId="{F000DC48-6694-44F6-83AA-AA4CBCA51CC3}" type="presParOf" srcId="{C59BA02B-F2F9-4F4F-9CEC-5E3479590F2F}" destId="{CA66A230-CE3A-43DC-AEC1-C40738E4E35E}" srcOrd="0" destOrd="0" presId="urn:microsoft.com/office/officeart/2018/2/layout/IconVerticalSolidList"/>
    <dgm:cxn modelId="{BC83EB57-F967-490E-BB7B-7286053BACC3}" type="presParOf" srcId="{C59BA02B-F2F9-4F4F-9CEC-5E3479590F2F}" destId="{CEE5964A-14CB-41AB-BF27-18A225D650EB}" srcOrd="1" destOrd="0" presId="urn:microsoft.com/office/officeart/2018/2/layout/IconVerticalSolidList"/>
    <dgm:cxn modelId="{455B886F-D382-4E33-9305-469C26401CAE}" type="presParOf" srcId="{C59BA02B-F2F9-4F4F-9CEC-5E3479590F2F}" destId="{3D56C96D-1E84-4891-B0DA-B6198DAFB69A}" srcOrd="2" destOrd="0" presId="urn:microsoft.com/office/officeart/2018/2/layout/IconVerticalSolidList"/>
    <dgm:cxn modelId="{1E35E23E-12CB-4595-84CC-894BE7D08A14}" type="presParOf" srcId="{C59BA02B-F2F9-4F4F-9CEC-5E3479590F2F}" destId="{7EC27820-BFE5-4BC3-AA6B-F6DFE6787DB3}" srcOrd="3" destOrd="0" presId="urn:microsoft.com/office/officeart/2018/2/layout/IconVerticalSolidList"/>
    <dgm:cxn modelId="{42BDC379-3E0B-4BD4-80C4-22166CB0D545}" type="presParOf" srcId="{EDAAB641-DEA4-4747-BDEE-0800F6CE0EBC}" destId="{B0ACF980-7D74-48BC-A52F-A21482E198EB}" srcOrd="5" destOrd="0" presId="urn:microsoft.com/office/officeart/2018/2/layout/IconVerticalSolidList"/>
    <dgm:cxn modelId="{7D0B4DAC-5B3A-424C-B8D4-161CF89F3EB1}" type="presParOf" srcId="{EDAAB641-DEA4-4747-BDEE-0800F6CE0EBC}" destId="{7D3A3E02-8CE5-4E7E-B963-619FA1D5CEB7}" srcOrd="6" destOrd="0" presId="urn:microsoft.com/office/officeart/2018/2/layout/IconVerticalSolidList"/>
    <dgm:cxn modelId="{63A0DE11-81D6-4391-A8A0-5D69D5CE2D84}" type="presParOf" srcId="{7D3A3E02-8CE5-4E7E-B963-619FA1D5CEB7}" destId="{5D13ED77-0418-46C5-AD04-B567866D749E}" srcOrd="0" destOrd="0" presId="urn:microsoft.com/office/officeart/2018/2/layout/IconVerticalSolidList"/>
    <dgm:cxn modelId="{9F9DBAC7-86F3-4F32-9F46-F53D3D155A09}" type="presParOf" srcId="{7D3A3E02-8CE5-4E7E-B963-619FA1D5CEB7}" destId="{3410246E-E800-401D-BAE4-15AC57FE0B6B}" srcOrd="1" destOrd="0" presId="urn:microsoft.com/office/officeart/2018/2/layout/IconVerticalSolidList"/>
    <dgm:cxn modelId="{D26E9452-B5E3-4E7C-B5EC-52BE1218089B}" type="presParOf" srcId="{7D3A3E02-8CE5-4E7E-B963-619FA1D5CEB7}" destId="{31B93A02-0D1C-4F49-A6F1-284705924C16}" srcOrd="2" destOrd="0" presId="urn:microsoft.com/office/officeart/2018/2/layout/IconVerticalSolidList"/>
    <dgm:cxn modelId="{B81B59B8-9615-45A5-A143-15209F85CF59}" type="presParOf" srcId="{7D3A3E02-8CE5-4E7E-B963-619FA1D5CEB7}" destId="{C52B78C3-EB43-4B91-AEB5-FA64B90C092D}" srcOrd="3" destOrd="0" presId="urn:microsoft.com/office/officeart/2018/2/layout/IconVerticalSolidList"/>
    <dgm:cxn modelId="{9B84B00E-5F5C-41D5-814A-5406A5FFB08B}" type="presParOf" srcId="{EDAAB641-DEA4-4747-BDEE-0800F6CE0EBC}" destId="{E0D958A6-BDA5-4C77-9C15-2B4521FDF247}" srcOrd="7" destOrd="0" presId="urn:microsoft.com/office/officeart/2018/2/layout/IconVerticalSolidList"/>
    <dgm:cxn modelId="{476D0895-0B9D-4E3F-80E7-68A414A8A8C0}" type="presParOf" srcId="{EDAAB641-DEA4-4747-BDEE-0800F6CE0EBC}" destId="{B5C2F0E8-5EAC-4898-AE05-6EC239B86962}" srcOrd="8" destOrd="0" presId="urn:microsoft.com/office/officeart/2018/2/layout/IconVerticalSolidList"/>
    <dgm:cxn modelId="{BC16A463-AC5E-4F82-98C5-E3FCDF91D7BF}" type="presParOf" srcId="{B5C2F0E8-5EAC-4898-AE05-6EC239B86962}" destId="{E4A0F2B7-518C-439C-8D06-70FAEDD241CB}" srcOrd="0" destOrd="0" presId="urn:microsoft.com/office/officeart/2018/2/layout/IconVerticalSolidList"/>
    <dgm:cxn modelId="{1EE0F56E-D72F-4658-B723-3064831793CE}" type="presParOf" srcId="{B5C2F0E8-5EAC-4898-AE05-6EC239B86962}" destId="{093A831C-AD5E-452A-ABDB-C3667E1EA528}" srcOrd="1" destOrd="0" presId="urn:microsoft.com/office/officeart/2018/2/layout/IconVerticalSolidList"/>
    <dgm:cxn modelId="{3604BB77-FBA2-4047-982F-1F892DD66954}" type="presParOf" srcId="{B5C2F0E8-5EAC-4898-AE05-6EC239B86962}" destId="{E053252E-922B-401A-A0AB-78F304E8BB51}" srcOrd="2" destOrd="0" presId="urn:microsoft.com/office/officeart/2018/2/layout/IconVerticalSolidList"/>
    <dgm:cxn modelId="{556841AE-B3C5-40B3-B5E8-3981BA2B587A}" type="presParOf" srcId="{B5C2F0E8-5EAC-4898-AE05-6EC239B86962}" destId="{E162B59B-9EC8-4FCC-A1AE-55F40296DB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BBEC2-9C66-46F3-A73B-2558FCA3C675}">
      <dsp:nvSpPr>
        <dsp:cNvPr id="0" name=""/>
        <dsp:cNvSpPr/>
      </dsp:nvSpPr>
      <dsp:spPr>
        <a:xfrm>
          <a:off x="531359" y="84744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9B5A8-6516-47F2-98BE-271F04CEE37B}">
      <dsp:nvSpPr>
        <dsp:cNvPr id="0" name=""/>
        <dsp:cNvSpPr/>
      </dsp:nvSpPr>
      <dsp:spPr>
        <a:xfrm>
          <a:off x="36359" y="1935428"/>
          <a:ext cx="180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</a:rPr>
            <a:t>Conduct a comprehensive financial performance analysis of a diversified stock portfolio.</a:t>
          </a:r>
        </a:p>
      </dsp:txBody>
      <dsp:txXfrm>
        <a:off x="36359" y="1935428"/>
        <a:ext cx="1800000" cy="765000"/>
      </dsp:txXfrm>
    </dsp:sp>
    <dsp:sp modelId="{F25ABA97-04D2-4EDF-8BCF-23FDBF6141AF}">
      <dsp:nvSpPr>
        <dsp:cNvPr id="0" name=""/>
        <dsp:cNvSpPr/>
      </dsp:nvSpPr>
      <dsp:spPr>
        <a:xfrm>
          <a:off x="2646359" y="84744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03099-A26B-4E19-879D-ACE3272A61E9}">
      <dsp:nvSpPr>
        <dsp:cNvPr id="0" name=""/>
        <dsp:cNvSpPr/>
      </dsp:nvSpPr>
      <dsp:spPr>
        <a:xfrm>
          <a:off x="2151359" y="1935428"/>
          <a:ext cx="180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</a:rPr>
            <a:t>Integrate </a:t>
          </a:r>
          <a:r>
            <a:rPr lang="en-US" sz="1100" b="1" kern="1200" dirty="0">
              <a:solidFill>
                <a:schemeClr val="bg1"/>
              </a:solidFill>
            </a:rPr>
            <a:t>historical stock price data</a:t>
          </a:r>
          <a:r>
            <a:rPr lang="en-US" sz="1100" kern="1200" dirty="0">
              <a:solidFill>
                <a:schemeClr val="bg1"/>
              </a:solidFill>
            </a:rPr>
            <a:t> with </a:t>
          </a:r>
          <a:r>
            <a:rPr lang="en-US" sz="1100" b="1" kern="1200" dirty="0">
              <a:solidFill>
                <a:schemeClr val="bg1"/>
              </a:solidFill>
            </a:rPr>
            <a:t>contemporaneous news information</a:t>
          </a:r>
          <a:r>
            <a:rPr lang="en-US" sz="1100" kern="1200" dirty="0">
              <a:solidFill>
                <a:schemeClr val="bg1"/>
              </a:solidFill>
            </a:rPr>
            <a:t>.</a:t>
          </a:r>
        </a:p>
      </dsp:txBody>
      <dsp:txXfrm>
        <a:off x="2151359" y="1935428"/>
        <a:ext cx="1800000" cy="765000"/>
      </dsp:txXfrm>
    </dsp:sp>
    <dsp:sp modelId="{EAF83997-DB46-48DA-8DD3-28047E7AFC7B}">
      <dsp:nvSpPr>
        <dsp:cNvPr id="0" name=""/>
        <dsp:cNvSpPr/>
      </dsp:nvSpPr>
      <dsp:spPr>
        <a:xfrm>
          <a:off x="4761360" y="84744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6D2A3-8E45-4E1C-B3D7-579A4041801C}">
      <dsp:nvSpPr>
        <dsp:cNvPr id="0" name=""/>
        <dsp:cNvSpPr/>
      </dsp:nvSpPr>
      <dsp:spPr>
        <a:xfrm>
          <a:off x="4266360" y="1935428"/>
          <a:ext cx="180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</a:rPr>
            <a:t>Examine the influence of </a:t>
          </a:r>
          <a:r>
            <a:rPr lang="en-US" sz="1100" b="1" kern="1200" dirty="0">
              <a:solidFill>
                <a:schemeClr val="bg1"/>
              </a:solidFill>
            </a:rPr>
            <a:t>market-moving news events</a:t>
          </a:r>
          <a:r>
            <a:rPr lang="en-US" sz="1100" kern="1200" dirty="0">
              <a:solidFill>
                <a:schemeClr val="bg1"/>
              </a:solidFill>
            </a:rPr>
            <a:t> on </a:t>
          </a:r>
          <a:r>
            <a:rPr lang="en-US" sz="1100" b="1" kern="1200" dirty="0">
              <a:solidFill>
                <a:schemeClr val="bg1"/>
              </a:solidFill>
            </a:rPr>
            <a:t>stock return volatility</a:t>
          </a:r>
          <a:r>
            <a:rPr lang="en-US" sz="1100" kern="1200" dirty="0">
              <a:solidFill>
                <a:schemeClr val="bg1"/>
              </a:solidFill>
            </a:rPr>
            <a:t>.</a:t>
          </a:r>
        </a:p>
      </dsp:txBody>
      <dsp:txXfrm>
        <a:off x="4266360" y="1935428"/>
        <a:ext cx="1800000" cy="765000"/>
      </dsp:txXfrm>
    </dsp:sp>
    <dsp:sp modelId="{9F474937-63F7-467F-AE03-AC80C7AECDE7}">
      <dsp:nvSpPr>
        <dsp:cNvPr id="0" name=""/>
        <dsp:cNvSpPr/>
      </dsp:nvSpPr>
      <dsp:spPr>
        <a:xfrm>
          <a:off x="6876360" y="84744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6756C-BF01-492C-A898-DC4B6ADADAF0}">
      <dsp:nvSpPr>
        <dsp:cNvPr id="0" name=""/>
        <dsp:cNvSpPr/>
      </dsp:nvSpPr>
      <dsp:spPr>
        <a:xfrm>
          <a:off x="6381360" y="1935428"/>
          <a:ext cx="180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</a:rPr>
            <a:t>Identify patterns and associations between financial market behavior and </a:t>
          </a:r>
          <a:r>
            <a:rPr lang="en-US" sz="1100" b="1" kern="1200" dirty="0">
              <a:solidFill>
                <a:schemeClr val="bg1"/>
              </a:solidFill>
            </a:rPr>
            <a:t>media-driven narratives</a:t>
          </a:r>
          <a:r>
            <a:rPr lang="en-US" sz="1100" kern="1200" dirty="0">
              <a:solidFill>
                <a:schemeClr val="bg1"/>
              </a:solidFill>
            </a:rPr>
            <a:t>.</a:t>
          </a:r>
        </a:p>
      </dsp:txBody>
      <dsp:txXfrm>
        <a:off x="6381360" y="1935428"/>
        <a:ext cx="1800000" cy="765000"/>
      </dsp:txXfrm>
    </dsp:sp>
    <dsp:sp modelId="{B138966E-0E96-4F35-9D5F-095CCF327AD6}">
      <dsp:nvSpPr>
        <dsp:cNvPr id="0" name=""/>
        <dsp:cNvSpPr/>
      </dsp:nvSpPr>
      <dsp:spPr>
        <a:xfrm>
          <a:off x="8991360" y="84744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D2DA5-8571-4FC1-8EDC-C8A9045A39F9}">
      <dsp:nvSpPr>
        <dsp:cNvPr id="0" name=""/>
        <dsp:cNvSpPr/>
      </dsp:nvSpPr>
      <dsp:spPr>
        <a:xfrm>
          <a:off x="8496360" y="1935428"/>
          <a:ext cx="180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bg1"/>
              </a:solidFill>
            </a:rPr>
            <a:t>Provide insights that may inform </a:t>
          </a:r>
          <a:r>
            <a:rPr lang="en-US" sz="1100" b="1" kern="1200" dirty="0">
              <a:solidFill>
                <a:schemeClr val="bg1"/>
              </a:solidFill>
            </a:rPr>
            <a:t>investment strategies</a:t>
          </a:r>
          <a:r>
            <a:rPr lang="en-US" sz="1100" kern="1200" dirty="0">
              <a:solidFill>
                <a:schemeClr val="bg1"/>
              </a:solidFill>
            </a:rPr>
            <a:t> or </a:t>
          </a:r>
          <a:r>
            <a:rPr lang="en-US" sz="1100" b="1" kern="1200" dirty="0">
              <a:solidFill>
                <a:schemeClr val="bg1"/>
              </a:solidFill>
            </a:rPr>
            <a:t>forecasting methodologies</a:t>
          </a:r>
          <a:r>
            <a:rPr lang="en-US" sz="1100" kern="1200" dirty="0">
              <a:solidFill>
                <a:schemeClr val="bg1"/>
              </a:solidFill>
            </a:rPr>
            <a:t>.</a:t>
          </a:r>
        </a:p>
      </dsp:txBody>
      <dsp:txXfrm>
        <a:off x="8496360" y="1935428"/>
        <a:ext cx="1800000" cy="76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2DA7E-27BF-49F4-AEBE-7054B1820BFC}">
      <dsp:nvSpPr>
        <dsp:cNvPr id="0" name=""/>
        <dsp:cNvSpPr/>
      </dsp:nvSpPr>
      <dsp:spPr>
        <a:xfrm>
          <a:off x="0" y="3807"/>
          <a:ext cx="6172199" cy="8110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E574D-651A-4FEF-A4F5-709A3F7B8061}">
      <dsp:nvSpPr>
        <dsp:cNvPr id="0" name=""/>
        <dsp:cNvSpPr/>
      </dsp:nvSpPr>
      <dsp:spPr>
        <a:xfrm>
          <a:off x="245328" y="186282"/>
          <a:ext cx="446050" cy="446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4EFE4-FBAD-4229-9564-68E9D7358E06}">
      <dsp:nvSpPr>
        <dsp:cNvPr id="0" name=""/>
        <dsp:cNvSpPr/>
      </dsp:nvSpPr>
      <dsp:spPr>
        <a:xfrm>
          <a:off x="936706" y="3807"/>
          <a:ext cx="5235493" cy="811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31" tIns="85831" rIns="85831" bIns="858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Do equities with greater portfolio allocation demonstrate superior average returns?</a:t>
          </a:r>
          <a:endParaRPr lang="en-US" sz="1700" kern="1200"/>
        </a:p>
      </dsp:txBody>
      <dsp:txXfrm>
        <a:off x="936706" y="3807"/>
        <a:ext cx="5235493" cy="811001"/>
      </dsp:txXfrm>
    </dsp:sp>
    <dsp:sp modelId="{812290D5-B977-43B8-B2C8-0F3A954D795C}">
      <dsp:nvSpPr>
        <dsp:cNvPr id="0" name=""/>
        <dsp:cNvSpPr/>
      </dsp:nvSpPr>
      <dsp:spPr>
        <a:xfrm>
          <a:off x="0" y="1017559"/>
          <a:ext cx="6172199" cy="8110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05DE7-34A2-423F-9321-52291352F5A6}">
      <dsp:nvSpPr>
        <dsp:cNvPr id="0" name=""/>
        <dsp:cNvSpPr/>
      </dsp:nvSpPr>
      <dsp:spPr>
        <a:xfrm>
          <a:off x="245328" y="1200034"/>
          <a:ext cx="446050" cy="446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1E33A-624B-4CA5-BBE7-671F9A25ECC7}">
      <dsp:nvSpPr>
        <dsp:cNvPr id="0" name=""/>
        <dsp:cNvSpPr/>
      </dsp:nvSpPr>
      <dsp:spPr>
        <a:xfrm>
          <a:off x="936706" y="1017559"/>
          <a:ext cx="5235493" cy="811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31" tIns="85831" rIns="85831" bIns="858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Is there a positive correlation between asset return magnitude and volatility?</a:t>
          </a:r>
          <a:endParaRPr lang="en-US" sz="1700" kern="1200"/>
        </a:p>
      </dsp:txBody>
      <dsp:txXfrm>
        <a:off x="936706" y="1017559"/>
        <a:ext cx="5235493" cy="811001"/>
      </dsp:txXfrm>
    </dsp:sp>
    <dsp:sp modelId="{CA66A230-CE3A-43DC-AEC1-C40738E4E35E}">
      <dsp:nvSpPr>
        <dsp:cNvPr id="0" name=""/>
        <dsp:cNvSpPr/>
      </dsp:nvSpPr>
      <dsp:spPr>
        <a:xfrm>
          <a:off x="0" y="2031311"/>
          <a:ext cx="6172199" cy="8110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5964A-14CB-41AB-BF27-18A225D650EB}">
      <dsp:nvSpPr>
        <dsp:cNvPr id="0" name=""/>
        <dsp:cNvSpPr/>
      </dsp:nvSpPr>
      <dsp:spPr>
        <a:xfrm>
          <a:off x="245328" y="2213787"/>
          <a:ext cx="446050" cy="446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27820-BFE5-4BC3-AA6B-F6DFE6787DB3}">
      <dsp:nvSpPr>
        <dsp:cNvPr id="0" name=""/>
        <dsp:cNvSpPr/>
      </dsp:nvSpPr>
      <dsp:spPr>
        <a:xfrm>
          <a:off x="936706" y="2031311"/>
          <a:ext cx="5235493" cy="811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31" tIns="85831" rIns="85831" bIns="858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Does a small subset of high-performing assets disproportionately contribute to overall portfolio gains?</a:t>
          </a:r>
          <a:endParaRPr lang="en-US" sz="1700" kern="1200"/>
        </a:p>
      </dsp:txBody>
      <dsp:txXfrm>
        <a:off x="936706" y="2031311"/>
        <a:ext cx="5235493" cy="811001"/>
      </dsp:txXfrm>
    </dsp:sp>
    <dsp:sp modelId="{5D13ED77-0418-46C5-AD04-B567866D749E}">
      <dsp:nvSpPr>
        <dsp:cNvPr id="0" name=""/>
        <dsp:cNvSpPr/>
      </dsp:nvSpPr>
      <dsp:spPr>
        <a:xfrm>
          <a:off x="0" y="3045063"/>
          <a:ext cx="6172199" cy="8110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10246E-E800-401D-BAE4-15AC57FE0B6B}">
      <dsp:nvSpPr>
        <dsp:cNvPr id="0" name=""/>
        <dsp:cNvSpPr/>
      </dsp:nvSpPr>
      <dsp:spPr>
        <a:xfrm>
          <a:off x="245328" y="3227539"/>
          <a:ext cx="446050" cy="4460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B78C3-EB43-4B91-AEB5-FA64B90C092D}">
      <dsp:nvSpPr>
        <dsp:cNvPr id="0" name=""/>
        <dsp:cNvSpPr/>
      </dsp:nvSpPr>
      <dsp:spPr>
        <a:xfrm>
          <a:off x="936706" y="3045063"/>
          <a:ext cx="5235493" cy="811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31" tIns="85831" rIns="85831" bIns="858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Are extreme return events temporally associated with prominent news headlines?</a:t>
          </a:r>
          <a:endParaRPr lang="en-US" sz="1700" kern="1200"/>
        </a:p>
      </dsp:txBody>
      <dsp:txXfrm>
        <a:off x="936706" y="3045063"/>
        <a:ext cx="5235493" cy="811001"/>
      </dsp:txXfrm>
    </dsp:sp>
    <dsp:sp modelId="{E4A0F2B7-518C-439C-8D06-70FAEDD241CB}">
      <dsp:nvSpPr>
        <dsp:cNvPr id="0" name=""/>
        <dsp:cNvSpPr/>
      </dsp:nvSpPr>
      <dsp:spPr>
        <a:xfrm>
          <a:off x="0" y="4058815"/>
          <a:ext cx="6172199" cy="8110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A831C-AD5E-452A-ABDB-C3667E1EA528}">
      <dsp:nvSpPr>
        <dsp:cNvPr id="0" name=""/>
        <dsp:cNvSpPr/>
      </dsp:nvSpPr>
      <dsp:spPr>
        <a:xfrm>
          <a:off x="245328" y="4241291"/>
          <a:ext cx="446050" cy="4460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2B59B-9EC8-4FCC-A1AE-55F40296DB26}">
      <dsp:nvSpPr>
        <dsp:cNvPr id="0" name=""/>
        <dsp:cNvSpPr/>
      </dsp:nvSpPr>
      <dsp:spPr>
        <a:xfrm>
          <a:off x="936706" y="4058815"/>
          <a:ext cx="5235493" cy="811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31" tIns="85831" rIns="85831" bIns="858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Does the fourth quarter of the fiscal year exhibit elevate average returns relative to other quarters?</a:t>
          </a:r>
          <a:endParaRPr lang="en-US" sz="1700" kern="1200"/>
        </a:p>
      </dsp:txBody>
      <dsp:txXfrm>
        <a:off x="936706" y="4058815"/>
        <a:ext cx="5235493" cy="811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yak-anand/Stock-Portfolio-Performance-and-News-Correlation-Analysi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github.com/samyak-anand/Stock-Portfolio-Performance-and-News-Correlation-Analysis/blob/main/Structure.png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yak-anand/Stock-Portfolio-Performance-and-News-Correlation-Analysis/blob/main/image.png" TargetMode="External"/><Relationship Id="rId2" Type="http://schemas.openxmlformats.org/officeDocument/2006/relationships/hyperlink" Target="https://finnhub.io/api/v1/company-news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yak-anand/Stock-Portfolio-Performance-and-News-Correlation-Analysis/blob/main/EDA.png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807" y="915680"/>
            <a:ext cx="11163017" cy="2610216"/>
          </a:xfrm>
        </p:spPr>
        <p:txBody>
          <a:bodyPr/>
          <a:lstStyle/>
          <a:p>
            <a:r>
              <a:rPr lang="en-US" b="0" dirty="0">
                <a:solidFill>
                  <a:srgbClr val="FFFFFF"/>
                </a:solidFill>
                <a:ea typeface="+mj-lt"/>
                <a:cs typeface="+mj-lt"/>
              </a:rPr>
              <a:t>Stock Portfolio Performance and News Correlation Analysis Using Python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Segoe UI"/>
              </a:rPr>
              <a:t>Samyak Anand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E5F3E-117C-213E-6190-62A4B7CE0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7EAC-2688-FC32-5ED4-20B459B3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anchor="b">
            <a:normAutofit/>
          </a:bodyPr>
          <a:lstStyle/>
          <a:p>
            <a:r>
              <a:rPr lang="en-US" b="0" dirty="0">
                <a:ln w="28575">
                  <a:noFill/>
                  <a:prstDash val="solid"/>
                </a:ln>
              </a:rPr>
              <a:t>Future Scope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B1374-E15B-A270-1783-6F659273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2212848"/>
            <a:ext cx="10332720" cy="354787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/>
            <a:r>
              <a:rPr lang="en-US" sz="2000" dirty="0"/>
              <a:t>Advanced Analytics: Incorporate sentiment analysis and machine learning to better predict the impact of news on stock returns.</a:t>
            </a:r>
          </a:p>
          <a:p>
            <a:pPr marL="285750" indent="-285750"/>
            <a:r>
              <a:rPr lang="en-US" sz="2000" dirty="0"/>
              <a:t>Real-Time Integration: Develop automated pipelines for real-time data and news integration for proactive portfolio management.</a:t>
            </a:r>
          </a:p>
          <a:p>
            <a:pPr marL="285750" indent="-285750"/>
            <a:r>
              <a:rPr lang="en-US" sz="2000" dirty="0"/>
              <a:t>Deeper Seasonal &amp; Event Studies: Apply formal statistical tests (e.g., ANOVA) to validate seasonal trends and event impacts.</a:t>
            </a:r>
          </a:p>
          <a:p>
            <a:pPr marL="285750" indent="-285750"/>
            <a:r>
              <a:rPr lang="en-US" sz="2000" dirty="0"/>
              <a:t>Broader Asset Classes: Extend analysis to include alternative assets (e.g., bonds, crypto) and global markets.</a:t>
            </a:r>
          </a:p>
          <a:p>
            <a:pPr marL="285750" indent="-285750"/>
            <a:r>
              <a:rPr lang="en-US" sz="2000" dirty="0"/>
              <a:t>ESG &amp; Thematic Factors: Explore the influence of environmental, social, and governance (ESG) news and other thematic drivers on portfolio performance.</a:t>
            </a:r>
          </a:p>
          <a:p>
            <a:pPr marL="285750" indent="-285750"/>
            <a:endParaRPr lang="en-US" sz="200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D8A3CAC4-70E6-03A1-5F8A-A591198BEE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884E824D-1EE3-170B-2594-2715C13C7F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Stock Portfolio Performance </a:t>
            </a:r>
          </a:p>
        </p:txBody>
      </p:sp>
    </p:spTree>
    <p:extLst>
      <p:ext uri="{BB962C8B-B14F-4D97-AF65-F5344CB8AC3E}">
        <p14:creationId xmlns:p14="http://schemas.microsoft.com/office/powerpoint/2010/main" val="1521918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93E90-3416-306C-FE93-01A3BCE8E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DB96-DA8D-575A-6879-5B2A9F026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rmAutofit/>
          </a:bodyPr>
          <a:lstStyle/>
          <a:p>
            <a:r>
              <a:rPr lang="en-US" b="0">
                <a:ln w="28575">
                  <a:noFill/>
                  <a:prstDash val="solid"/>
                </a:ln>
              </a:rPr>
              <a:t>Git repository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8A1D6-DC8E-DAF4-344C-29A433844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Segoe UI"/>
              </a:rPr>
              <a:t>Url</a:t>
            </a:r>
            <a:r>
              <a:rPr lang="en-US" dirty="0">
                <a:cs typeface="Segoe UI"/>
              </a:rPr>
              <a:t>:</a:t>
            </a:r>
            <a:r>
              <a:rPr lang="en-US" dirty="0">
                <a:solidFill>
                  <a:schemeClr val="bg2"/>
                </a:solidFill>
                <a:cs typeface="Segoe UI"/>
              </a:rPr>
              <a:t> </a:t>
            </a:r>
            <a:r>
              <a:rPr lang="en-US" dirty="0">
                <a:solidFill>
                  <a:schemeClr val="bg2"/>
                </a:solidFill>
                <a:cs typeface="Segoe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https://github.com/samyak-anand/Stock-Portfolio-Performance-and-News-Correlation-Analysis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84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Segoe UI Light"/>
                <a:cs typeface="Segoe UI Light"/>
              </a:rPr>
              <a:t>Samyak Anand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ea typeface="+mn-lt"/>
                <a:cs typeface="+mn-lt"/>
              </a:rPr>
              <a:t>https://github.com/samyak-anand</a:t>
            </a:r>
            <a:r>
              <a:rPr lang="en-US" dirty="0">
                <a:latin typeface="Segoe UI Light"/>
                <a:cs typeface="Segoe UI Light"/>
              </a:rPr>
              <a:t> </a:t>
            </a:r>
            <a:endParaRPr lang="en-US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  <a:p>
            <a:pPr algn="l"/>
            <a:endParaRPr lang="en-US" dirty="0">
              <a:latin typeface="Segoe UI Light" panose="020B0502040204020203" pitchFamily="34" charset="0"/>
              <a:ea typeface="Calibri" panose="020F0502020204030204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anchor="b">
            <a:normAutofit/>
          </a:bodyPr>
          <a:lstStyle/>
          <a:p>
            <a:r>
              <a:rPr lang="en-US" b="1" spc="600">
                <a:ln w="28575">
                  <a:noFill/>
                  <a:prstDash val="solid"/>
                </a:ln>
              </a:rPr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2212848"/>
            <a:ext cx="10332720" cy="354787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/>
              <a:t>Objective</a:t>
            </a:r>
          </a:p>
          <a:p>
            <a:pPr marL="342900" indent="-342900"/>
            <a:r>
              <a:rPr lang="en-US"/>
              <a:t>Data Injection</a:t>
            </a:r>
          </a:p>
          <a:p>
            <a:pPr marL="342900" indent="-342900"/>
            <a:r>
              <a:rPr lang="en-US"/>
              <a:t>Exploratory Data Analysis (EDA) </a:t>
            </a: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/>
              <a:t>Hypothesis</a:t>
            </a:r>
          </a:p>
          <a:p>
            <a:pPr marL="342900" indent="-342900"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/>
              <a:t>Conclusion</a:t>
            </a:r>
          </a:p>
          <a:p>
            <a:pPr marL="347345" indent="-347345"/>
            <a:r>
              <a:rPr lang="en-US" dirty="0"/>
              <a:t>Future Scope </a:t>
            </a:r>
          </a:p>
          <a:p>
            <a:pPr marL="342900" indent="-34290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0AE42-75AF-229C-2692-C10ADA4FF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Stock Portfolio Performance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anchor="b"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459882-26CC-7B9F-AE36-59AB8F9F42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91C72A4-6269-E8A3-9A34-56FA163A03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Stock Portfolio Performance </a:t>
            </a:r>
          </a:p>
        </p:txBody>
      </p:sp>
      <p:graphicFrame>
        <p:nvGraphicFramePr>
          <p:cNvPr id="5" name="Subtitle 2">
            <a:extLst>
              <a:ext uri="{FF2B5EF4-FFF2-40B4-BE49-F238E27FC236}">
                <a16:creationId xmlns:a16="http://schemas.microsoft.com/office/drawing/2014/main" id="{9B6E6B39-0E47-4826-221C-A86F9CAC4D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2539315"/>
              </p:ext>
            </p:extLst>
          </p:nvPr>
        </p:nvGraphicFramePr>
        <p:xfrm>
          <a:off x="1014984" y="2212848"/>
          <a:ext cx="10332720" cy="354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BC80C50-A1A4-C46C-6C65-658D0B8ED56C}"/>
              </a:ext>
            </a:extLst>
          </p:cNvPr>
          <p:cNvSpPr txBox="1"/>
          <p:nvPr/>
        </p:nvSpPr>
        <p:spPr>
          <a:xfrm>
            <a:off x="1022102" y="5570837"/>
            <a:ext cx="91872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bg1"/>
                </a:solidFill>
                <a:cs typeface="Segoe UI Light"/>
              </a:rPr>
              <a:t>Structure: </a:t>
            </a:r>
            <a:r>
              <a:rPr lang="en-GB" dirty="0">
                <a:solidFill>
                  <a:schemeClr val="bg1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https://github.com/samyak-anand/Stock-Portfolio-Performance-and-News-Correlation-Analysis/blob/main/Structure.png</a:t>
            </a:r>
            <a:endParaRPr lang="en-US">
              <a:solidFill>
                <a:schemeClr val="bg1"/>
              </a:solidFill>
              <a:cs typeface="Segoe UI Light"/>
              <a:hlinkClick r:id="rId7"/>
            </a:endParaRP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>
            <a:normAutofit/>
          </a:bodyPr>
          <a:lstStyle/>
          <a:p>
            <a:r>
              <a:rPr lang="en-US" dirty="0"/>
              <a:t>Data Injection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D710B35-BD9A-276F-A966-8AB5AAEDE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/>
          <a:lstStyle/>
          <a:p>
            <a:r>
              <a:rPr lang="en-US" sz="1400" dirty="0">
                <a:latin typeface="Segoe UI Light"/>
                <a:cs typeface="Segoe UI Light"/>
              </a:rPr>
              <a:t>Portfolio Composition Data</a:t>
            </a:r>
            <a:endParaRPr lang="en-US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100" dirty="0">
                <a:cs typeface="Segoe UI"/>
              </a:rPr>
              <a:t>(Source: Kaggle)</a:t>
            </a:r>
            <a:endParaRPr lang="en-US" sz="1100" b="1" dirty="0">
              <a:cs typeface="Segoe UI"/>
            </a:endParaRPr>
          </a:p>
          <a:p>
            <a:pPr>
              <a:buFont typeface="Arial" panose="02070309020205020404" pitchFamily="49" charset="0"/>
              <a:buChar char="•"/>
            </a:pPr>
            <a:r>
              <a:rPr lang="en-US" sz="1100" dirty="0"/>
              <a:t>Contains static information about portfolio holdings, including:</a:t>
            </a:r>
          </a:p>
          <a:p>
            <a:pPr lvl="1">
              <a:buFont typeface="Arial" panose="02070309020205020404" pitchFamily="49" charset="0"/>
              <a:buChar char="•"/>
            </a:pPr>
            <a:r>
              <a:rPr lang="en-US" sz="1100" dirty="0"/>
              <a:t>Ticker symbols, quantity of shares, and sector classification.</a:t>
            </a:r>
          </a:p>
          <a:p>
            <a:pPr lvl="1">
              <a:buFont typeface="Arial" panose="02070309020205020404" pitchFamily="49" charset="0"/>
              <a:buChar char="•"/>
            </a:pPr>
            <a:r>
              <a:rPr lang="en-US" sz="1100" dirty="0"/>
              <a:t>Closing prices and weight allocations within the portfolio.</a:t>
            </a:r>
          </a:p>
          <a:p>
            <a:pPr>
              <a:buFont typeface="Arial" panose="02070309020205020404" pitchFamily="49" charset="0"/>
              <a:buChar char="•"/>
            </a:pPr>
            <a:r>
              <a:rPr lang="en-US" sz="1100" dirty="0"/>
              <a:t>Enables structural analysis of sector diversification and asset allocation.</a:t>
            </a:r>
          </a:p>
          <a:p>
            <a:pPr marL="0" indent="0">
              <a:buNone/>
            </a:pPr>
            <a:endParaRPr lang="en-US" sz="1100" b="1"/>
          </a:p>
          <a:p>
            <a:pPr marL="171450" indent="-171450">
              <a:buFont typeface="Arial" panose="02070309020205020404" pitchFamily="49" charset="0"/>
              <a:buChar char="•"/>
            </a:pPr>
            <a:endParaRPr lang="en-US" sz="1100" b="1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0106014-516F-C124-40EF-4FAB539D5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/>
          <a:lstStyle/>
          <a:p>
            <a:r>
              <a:rPr lang="en-US" sz="1400" dirty="0">
                <a:latin typeface="Segoe UI Light"/>
                <a:cs typeface="Segoe UI Light"/>
              </a:rPr>
              <a:t>Portfolio Historical Pricing Data</a:t>
            </a:r>
            <a:endParaRPr lang="en-US" sz="1400" dirty="0"/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4630B8-89D6-1B66-5BAE-DF3AB14BE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1200" dirty="0">
                <a:cs typeface="Segoe UI Light"/>
              </a:rPr>
              <a:t>(Source: Kaggle)</a:t>
            </a:r>
            <a:endParaRPr lang="en-US" sz="1200" dirty="0">
              <a:solidFill>
                <a:srgbClr val="000000"/>
              </a:solidFill>
              <a:cs typeface="Segoe UI Light"/>
            </a:endParaRPr>
          </a:p>
          <a:p>
            <a:pPr algn="just">
              <a:buFont typeface="Arial,Sans-Serif" panose="02070309020205020404" pitchFamily="49" charset="0"/>
              <a:buChar char="•"/>
            </a:pPr>
            <a:r>
              <a:rPr lang="en-US" sz="1200" dirty="0">
                <a:cs typeface="Segoe UI Light"/>
              </a:rPr>
              <a:t>Provides historical time-series records for all portfolio stocks:</a:t>
            </a:r>
            <a:endParaRPr lang="en-US" sz="1200" dirty="0">
              <a:solidFill>
                <a:srgbClr val="000000"/>
              </a:solidFill>
              <a:cs typeface="Segoe UI Light"/>
            </a:endParaRPr>
          </a:p>
          <a:p>
            <a:pPr lvl="1" algn="just">
              <a:buFont typeface="Arial,Sans-Serif" panose="02070309020205020404" pitchFamily="49" charset="0"/>
              <a:buChar char="•"/>
            </a:pPr>
            <a:r>
              <a:rPr lang="en-US" sz="1200" dirty="0">
                <a:cs typeface="Segoe UI Light"/>
              </a:rPr>
              <a:t>Includes open, high, low, close, adjusted close prices, returns, and volume.</a:t>
            </a:r>
            <a:endParaRPr lang="en-US" sz="1200" dirty="0">
              <a:solidFill>
                <a:srgbClr val="000000"/>
              </a:solidFill>
              <a:cs typeface="Segoe UI Light"/>
            </a:endParaRPr>
          </a:p>
          <a:p>
            <a:pPr algn="just">
              <a:buFont typeface="Arial,Sans-Serif" panose="02070309020205020404" pitchFamily="49" charset="0"/>
              <a:buChar char="•"/>
            </a:pPr>
            <a:r>
              <a:rPr lang="en-US" sz="1200" dirty="0">
                <a:cs typeface="Segoe UI Light"/>
              </a:rPr>
              <a:t>Supports trend analysis, return volatility studies, and asset-level performance tracking</a:t>
            </a:r>
            <a:endParaRPr lang="en-US" sz="1200" dirty="0">
              <a:solidFill>
                <a:srgbClr val="000000"/>
              </a:solidFill>
              <a:cs typeface="Segoe UI Light"/>
            </a:endParaRP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EB9997AE-CEE5-C2AC-6DFE-A54ECE53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27" name="Footer Placeholder 7">
            <a:extLst>
              <a:ext uri="{FF2B5EF4-FFF2-40B4-BE49-F238E27FC236}">
                <a16:creationId xmlns:a16="http://schemas.microsoft.com/office/drawing/2014/main" id="{367340DF-0F25-B969-7F98-8D3997FE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344" y="6190488"/>
            <a:ext cx="2331720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Stock Portfolio Performance </a:t>
            </a:r>
            <a:endParaRPr lang="en-US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D4E12026-2B0E-AB68-6632-4CC42276D5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/>
          <a:lstStyle/>
          <a:p>
            <a:r>
              <a:rPr lang="en-US" sz="1400" dirty="0">
                <a:latin typeface="Segoe UI Light"/>
                <a:cs typeface="Segoe UI Light"/>
              </a:rPr>
              <a:t>Financial News Data</a:t>
            </a:r>
            <a:endParaRPr lang="en-US" sz="1400" dirty="0"/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CA86CE53-0025-E6FA-534B-FE79A0BD0D8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1200" i="1" dirty="0">
                <a:cs typeface="Segoe UI Light"/>
              </a:rPr>
              <a:t>(Source: Finnhub.io API)</a:t>
            </a:r>
            <a:endParaRPr lang="en-US" sz="1200" dirty="0">
              <a:solidFill>
                <a:srgbClr val="000000"/>
              </a:solidFill>
              <a:cs typeface="Segoe UI Light"/>
            </a:endParaRPr>
          </a:p>
          <a:p>
            <a:pPr algn="just">
              <a:buFont typeface="Arial,Sans-Serif" panose="02070309020205020404" pitchFamily="49" charset="0"/>
              <a:buChar char="•"/>
            </a:pPr>
            <a:r>
              <a:rPr lang="en-US" sz="1200" dirty="0">
                <a:cs typeface="Segoe UI Light"/>
              </a:rPr>
              <a:t>Aggregates financial news articles associated with each portfolio stock:</a:t>
            </a:r>
            <a:endParaRPr lang="en-US" sz="1200" dirty="0">
              <a:solidFill>
                <a:srgbClr val="000000"/>
              </a:solidFill>
              <a:cs typeface="Segoe UI Light"/>
            </a:endParaRPr>
          </a:p>
          <a:p>
            <a:pPr lvl="1" algn="just">
              <a:buFont typeface="Arial,Sans-Serif" panose="02070309020205020404" pitchFamily="49" charset="0"/>
              <a:buChar char="•"/>
            </a:pPr>
            <a:r>
              <a:rPr lang="en-US" sz="1200" dirty="0">
                <a:cs typeface="Segoe UI Light"/>
              </a:rPr>
              <a:t>Captures headline, summary, publication datetime, URL, and source metadata.</a:t>
            </a:r>
            <a:endParaRPr lang="en-US" sz="1200" dirty="0">
              <a:solidFill>
                <a:srgbClr val="000000"/>
              </a:solidFill>
              <a:cs typeface="Segoe UI Light"/>
            </a:endParaRPr>
          </a:p>
          <a:p>
            <a:pPr algn="just">
              <a:buFont typeface="Arial,Sans-Serif" panose="02070309020205020404" pitchFamily="49" charset="0"/>
              <a:buChar char="•"/>
            </a:pPr>
            <a:r>
              <a:rPr lang="en-US" sz="1200" dirty="0">
                <a:cs typeface="Segoe UI Light"/>
              </a:rPr>
              <a:t>Enables integration of unstructured media narratives into stock return analysis.</a:t>
            </a:r>
            <a:endParaRPr lang="en-US" sz="1200" dirty="0">
              <a:solidFill>
                <a:srgbClr val="000000"/>
              </a:solidFill>
              <a:cs typeface="Segoe UI Light"/>
            </a:endParaRPr>
          </a:p>
          <a:p>
            <a:pPr algn="just">
              <a:buFont typeface="Arial,Sans-Serif" panose="02070309020205020404" pitchFamily="49" charset="0"/>
              <a:buChar char="•"/>
            </a:pPr>
            <a:r>
              <a:rPr lang="en-US" sz="1200" dirty="0">
                <a:cs typeface="Segoe UI Light"/>
              </a:rPr>
              <a:t>Articles were programmatically collected using the </a:t>
            </a:r>
            <a:r>
              <a:rPr lang="en-US" sz="1200" dirty="0" err="1">
                <a:latin typeface="Consolas"/>
                <a:cs typeface="Segoe UI"/>
              </a:rPr>
              <a:t>finnhub</a:t>
            </a:r>
            <a:r>
              <a:rPr lang="en-US" sz="1200" dirty="0">
                <a:cs typeface="Segoe UI Light"/>
              </a:rPr>
              <a:t> API and parsed into a structured format.</a:t>
            </a:r>
            <a:endParaRPr lang="en-US" sz="1200" dirty="0">
              <a:solidFill>
                <a:srgbClr val="000000"/>
              </a:solidFill>
              <a:cs typeface="Segoe UI Light"/>
            </a:endParaRPr>
          </a:p>
          <a:p>
            <a:pPr marL="0" indent="0" algn="just">
              <a:buNone/>
            </a:pPr>
            <a:r>
              <a:rPr lang="en-US" sz="1200" dirty="0">
                <a:cs typeface="Segoe UI Light"/>
              </a:rPr>
              <a:t>API:</a:t>
            </a:r>
            <a:r>
              <a:rPr lang="en-US" sz="1200" dirty="0">
                <a:solidFill>
                  <a:schemeClr val="tx1"/>
                </a:solidFill>
                <a:cs typeface="Segoe UI Light"/>
              </a:rPr>
              <a:t> </a:t>
            </a:r>
            <a:r>
              <a:rPr lang="en-US" sz="1100" dirty="0">
                <a:ea typeface="+mn-lt"/>
                <a:cs typeface="+mn-lt"/>
              </a:rPr>
              <a:t>"</a:t>
            </a:r>
            <a:r>
              <a:rPr lang="en-US" sz="1100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https://finnhub.io/api/v1/company-news</a:t>
            </a:r>
            <a:r>
              <a:rPr lang="en-US" sz="1100" dirty="0">
                <a:ea typeface="+mn-lt"/>
                <a:cs typeface="+mn-lt"/>
              </a:rPr>
              <a:t>"</a:t>
            </a:r>
            <a:endParaRPr lang="en-US" sz="1200">
              <a:cs typeface="Segoe UI Light"/>
            </a:endParaRPr>
          </a:p>
          <a:p>
            <a:pPr algn="just">
              <a:buFont typeface="Arial,Sans-Serif" panose="02070309020205020404" pitchFamily="49" charset="0"/>
              <a:buChar char="•"/>
            </a:pPr>
            <a:endParaRPr lang="en-US" sz="1200" dirty="0">
              <a:cs typeface="Segoe UI Light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88795-40B0-33F2-61A7-7283D09CF1B6}"/>
              </a:ext>
            </a:extLst>
          </p:cNvPr>
          <p:cNvSpPr txBox="1"/>
          <p:nvPr/>
        </p:nvSpPr>
        <p:spPr>
          <a:xfrm>
            <a:off x="1101810" y="5321032"/>
            <a:ext cx="673194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bg1"/>
                </a:solidFill>
                <a:cs typeface="Segoe UI Light"/>
              </a:rPr>
              <a:t>Flow chart: </a:t>
            </a:r>
            <a:r>
              <a:rPr lang="en-GB" dirty="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https://github.com/samyak-anand/Stock-Portfolio-Performance-and-News-Correlation-Analysis/blob/main/image.png</a:t>
            </a:r>
          </a:p>
          <a:p>
            <a:endParaRPr lang="en-GB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759E5-429F-36A7-06E2-E090CC2CD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3219-6548-0EE7-3A30-495B2218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>
            <a:normAutofit fontScale="90000"/>
          </a:bodyPr>
          <a:lstStyle/>
          <a:p>
            <a:r>
              <a:rPr lang="en-US" b="0" dirty="0">
                <a:solidFill>
                  <a:srgbClr val="FFFFFF"/>
                </a:solidFill>
                <a:ea typeface="+mj-lt"/>
                <a:cs typeface="+mj-lt"/>
              </a:rPr>
              <a:t>Exploratory Data Analysis (EDA)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82F0324B-8F9B-6A21-5884-504AE6DAB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8841" y="2247199"/>
            <a:ext cx="2212107" cy="493776"/>
          </a:xfrm>
        </p:spPr>
        <p:txBody>
          <a:bodyPr/>
          <a:lstStyle/>
          <a:p>
            <a:r>
              <a:rPr lang="en-US" sz="1400" dirty="0">
                <a:latin typeface="Segoe UI Light"/>
                <a:cs typeface="Segoe UI Light"/>
              </a:rPr>
              <a:t>Data Overview </a:t>
            </a:r>
            <a:endParaRPr lang="en-US" sz="1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6F5C3-713C-710F-015F-95698572D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841" y="2887362"/>
            <a:ext cx="2459242" cy="2496230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100" dirty="0">
                <a:cs typeface="Segoe UI"/>
              </a:rPr>
              <a:t>Data Overview Functions: </a:t>
            </a:r>
            <a:endParaRPr lang="en-US" sz="1100" b="1" dirty="0">
              <a:cs typeface="Segoe UI"/>
            </a:endParaRPr>
          </a:p>
          <a:p>
            <a:pPr>
              <a:lnSpc>
                <a:spcPct val="150000"/>
              </a:lnSpc>
              <a:buFont typeface="Arial" panose="02070309020205020404" pitchFamily="49" charset="0"/>
              <a:buChar char="•"/>
            </a:pPr>
            <a:r>
              <a:rPr lang="en-US" sz="1100" dirty="0">
                <a:ea typeface="+mn-lt"/>
                <a:cs typeface="+mn-lt"/>
              </a:rPr>
              <a:t>Inspected each dataset (</a:t>
            </a:r>
            <a:r>
              <a:rPr lang="en-US" sz="1100" dirty="0">
                <a:latin typeface="Consolas"/>
                <a:cs typeface="Segoe UI"/>
              </a:rPr>
              <a:t>portfolio</a:t>
            </a:r>
            <a:r>
              <a:rPr lang="en-US" sz="1100" dirty="0">
                <a:ea typeface="+mn-lt"/>
                <a:cs typeface="+mn-lt"/>
              </a:rPr>
              <a:t>, </a:t>
            </a:r>
            <a:r>
              <a:rPr lang="en-US" sz="1100" err="1">
                <a:latin typeface="Consolas"/>
                <a:cs typeface="Segoe UI"/>
              </a:rPr>
              <a:t>portfolio_price</a:t>
            </a:r>
            <a:r>
              <a:rPr lang="en-US" sz="1100" dirty="0">
                <a:ea typeface="+mn-lt"/>
                <a:cs typeface="+mn-lt"/>
              </a:rPr>
              <a:t>, </a:t>
            </a:r>
            <a:r>
              <a:rPr lang="en-US" sz="1100" err="1">
                <a:latin typeface="Consolas"/>
                <a:cs typeface="Segoe UI"/>
              </a:rPr>
              <a:t>news_data</a:t>
            </a:r>
            <a:r>
              <a:rPr lang="en-US" sz="1100" dirty="0">
                <a:ea typeface="+mn-lt"/>
                <a:cs typeface="+mn-lt"/>
              </a:rPr>
              <a:t>) for:</a:t>
            </a:r>
            <a:endParaRPr lang="en-US" sz="1100" dirty="0">
              <a:cs typeface="Segoe UI"/>
            </a:endParaRPr>
          </a:p>
          <a:p>
            <a:pPr>
              <a:lnSpc>
                <a:spcPct val="150000"/>
              </a:lnSpc>
              <a:buFont typeface="Arial" panose="02070309020205020404" pitchFamily="49" charset="0"/>
              <a:buChar char="•"/>
            </a:pPr>
            <a:r>
              <a:rPr lang="en-US" sz="1100" dirty="0">
                <a:ea typeface="+mn-lt"/>
                <a:cs typeface="+mn-lt"/>
              </a:rPr>
              <a:t>Data types and structure.</a:t>
            </a:r>
            <a:endParaRPr lang="en-US" dirty="0"/>
          </a:p>
          <a:p>
            <a:pPr>
              <a:lnSpc>
                <a:spcPct val="150000"/>
              </a:lnSpc>
              <a:buFont typeface="Arial" panose="02070309020205020404" pitchFamily="49" charset="0"/>
              <a:buChar char="•"/>
            </a:pPr>
            <a:r>
              <a:rPr lang="en-US" sz="1100" dirty="0">
                <a:ea typeface="+mn-lt"/>
                <a:cs typeface="+mn-lt"/>
              </a:rPr>
              <a:t>Descriptive statistics (mean, std, etc.).</a:t>
            </a:r>
            <a:endParaRPr lang="en-US" dirty="0"/>
          </a:p>
          <a:p>
            <a:pPr>
              <a:lnSpc>
                <a:spcPct val="150000"/>
              </a:lnSpc>
              <a:buFont typeface="Arial" panose="02070309020205020404" pitchFamily="49" charset="0"/>
              <a:buChar char="•"/>
            </a:pPr>
            <a:r>
              <a:rPr lang="en-US" sz="1100" dirty="0">
                <a:ea typeface="+mn-lt"/>
                <a:cs typeface="+mn-lt"/>
              </a:rPr>
              <a:t>Null values and missing data patterns.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Arial" panose="02070309020205020404" pitchFamily="49" charset="0"/>
              <a:buChar char="•"/>
            </a:pPr>
            <a:r>
              <a:rPr lang="en-US" sz="1100" dirty="0">
                <a:ea typeface="+mn-lt"/>
                <a:cs typeface="+mn-lt"/>
              </a:rPr>
              <a:t>Duplicate entries and unique value counts.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Arial" panose="02070309020205020404" pitchFamily="49" charset="0"/>
              <a:buChar char="•"/>
            </a:pPr>
            <a:r>
              <a:rPr lang="en-US" sz="1100" dirty="0">
                <a:ea typeface="+mn-lt"/>
                <a:cs typeface="+mn-lt"/>
              </a:rPr>
              <a:t>Column names and overall dataset shapes.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Arial" panose="02070309020205020404" pitchFamily="49" charset="0"/>
              <a:buChar char="•"/>
            </a:pPr>
            <a:endParaRPr lang="en-US" sz="1100" dirty="0"/>
          </a:p>
          <a:p>
            <a:pPr marL="0" indent="0">
              <a:lnSpc>
                <a:spcPct val="150000"/>
              </a:lnSpc>
              <a:buNone/>
            </a:pPr>
            <a:endParaRPr lang="en-US" sz="1100" b="1"/>
          </a:p>
          <a:p>
            <a:pPr marL="0" indent="0">
              <a:lnSpc>
                <a:spcPct val="150000"/>
              </a:lnSpc>
              <a:buNone/>
            </a:pPr>
            <a:endParaRPr lang="en-US" sz="11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100" b="1" dirty="0">
                <a:cs typeface="Segoe UI"/>
              </a:rPr>
              <a:t>\</a:t>
            </a:r>
          </a:p>
          <a:p>
            <a:pPr marL="171450" indent="-171450">
              <a:lnSpc>
                <a:spcPct val="150000"/>
              </a:lnSpc>
              <a:buFont typeface="Arial" panose="02070309020205020404" pitchFamily="49" charset="0"/>
              <a:buChar char="•"/>
            </a:pPr>
            <a:endParaRPr lang="en-US" sz="1100" b="1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0FE3B9B6-F0CE-52B3-6860-412348C06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364745" y="2247199"/>
            <a:ext cx="2459242" cy="493776"/>
          </a:xfrm>
        </p:spPr>
        <p:txBody>
          <a:bodyPr/>
          <a:lstStyle/>
          <a:p>
            <a:r>
              <a:rPr lang="en-US" sz="1200" dirty="0">
                <a:latin typeface="Segoe UI Light"/>
                <a:cs typeface="Segoe UI Light"/>
              </a:rPr>
              <a:t>Portfolio Historical Pricing Data</a:t>
            </a:r>
            <a:endParaRPr lang="en-US" sz="1200" dirty="0"/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A9AB63A9-F788-3E76-1403-36D1FD186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64745" y="2887362"/>
            <a:ext cx="2459242" cy="257860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  <a:buFont typeface="Arial" panose="02070309020205020404" pitchFamily="49" charset="0"/>
              <a:buChar char="•"/>
            </a:pPr>
            <a:r>
              <a:rPr lang="en-US" sz="1200" dirty="0">
                <a:ea typeface="+mn-lt"/>
                <a:cs typeface="+mn-lt"/>
              </a:rPr>
              <a:t>Standardized column names (lowercase, no spaces).</a:t>
            </a:r>
            <a:endParaRPr lang="en-US" dirty="0"/>
          </a:p>
          <a:p>
            <a:pPr algn="just">
              <a:lnSpc>
                <a:spcPct val="150000"/>
              </a:lnSpc>
              <a:buFont typeface="Arial" panose="02070309020205020404" pitchFamily="49" charset="0"/>
              <a:buChar char="•"/>
            </a:pPr>
            <a:r>
              <a:rPr lang="en-US" sz="1200" dirty="0">
                <a:ea typeface="+mn-lt"/>
                <a:cs typeface="+mn-lt"/>
              </a:rPr>
              <a:t>Removed duplicate records.</a:t>
            </a:r>
            <a:endParaRPr lang="en-US" dirty="0"/>
          </a:p>
          <a:p>
            <a:pPr algn="just">
              <a:lnSpc>
                <a:spcPct val="150000"/>
              </a:lnSpc>
              <a:buFont typeface="Arial" panose="02070309020205020404" pitchFamily="49" charset="0"/>
              <a:buChar char="•"/>
            </a:pPr>
            <a:r>
              <a:rPr lang="en-US" sz="1200" dirty="0">
                <a:ea typeface="+mn-lt"/>
                <a:cs typeface="+mn-lt"/>
              </a:rPr>
              <a:t>Trimmed whitespace from text fields.</a:t>
            </a:r>
            <a:endParaRPr lang="en-US" dirty="0">
              <a:ea typeface="+mn-lt"/>
              <a:cs typeface="+mn-lt"/>
            </a:endParaRPr>
          </a:p>
          <a:p>
            <a:pPr algn="just">
              <a:lnSpc>
                <a:spcPct val="150000"/>
              </a:lnSpc>
              <a:buFont typeface="Arial" panose="02070309020205020404" pitchFamily="49" charset="0"/>
              <a:buChar char="•"/>
            </a:pPr>
            <a:r>
              <a:rPr lang="en-US" sz="1200" dirty="0">
                <a:ea typeface="+mn-lt"/>
                <a:cs typeface="+mn-lt"/>
              </a:rPr>
              <a:t>Reformatted and cleaned textual columns (e.g., headlines and summaries).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endParaRPr lang="en-US" sz="1200" dirty="0">
              <a:solidFill>
                <a:srgbClr val="FFFFFF"/>
              </a:solidFill>
              <a:cs typeface="Segoe UI Light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19E61885-9E9F-5F54-83DB-5440D6A1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7" name="Footer Placeholder 7">
            <a:extLst>
              <a:ext uri="{FF2B5EF4-FFF2-40B4-BE49-F238E27FC236}">
                <a16:creationId xmlns:a16="http://schemas.microsoft.com/office/drawing/2014/main" id="{CDB1A55D-FC0B-5444-7A9F-1CEA7C2E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344" y="6190488"/>
            <a:ext cx="2331720" cy="274320"/>
          </a:xfrm>
        </p:spPr>
        <p:txBody>
          <a:bodyPr/>
          <a:lstStyle/>
          <a:p>
            <a:r>
              <a:rPr lang="en-US" dirty="0">
                <a:cs typeface="Segoe UI Light"/>
              </a:rPr>
              <a:t>Stock Portfolio Performance </a:t>
            </a:r>
            <a:endParaRPr lang="en-US" dirty="0">
              <a:solidFill>
                <a:srgbClr val="000000"/>
              </a:solidFill>
              <a:cs typeface="Segoe UI Light"/>
            </a:endParaRP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68904421-2D88-C44E-D678-8DEEB79DBF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86190" y="2247200"/>
            <a:ext cx="2572513" cy="493776"/>
          </a:xfrm>
        </p:spPr>
        <p:txBody>
          <a:bodyPr/>
          <a:lstStyle/>
          <a:p>
            <a:r>
              <a:rPr lang="en-US" sz="1400" dirty="0">
                <a:latin typeface="Segoe UI Light"/>
                <a:ea typeface="+mj-lt"/>
                <a:cs typeface="+mj-lt"/>
              </a:rPr>
              <a:t>Merging of Datasets</a:t>
            </a:r>
            <a:endParaRPr lang="en-US" dirty="0">
              <a:latin typeface="Segoe UI Light"/>
            </a:endParaRP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99596886-6829-B81C-359A-9480AD9652D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9460" y="2887362"/>
            <a:ext cx="2459242" cy="257860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  <a:buFont typeface="Arial" panose="02070309020205020404" pitchFamily="49" charset="0"/>
              <a:buChar char="•"/>
            </a:pPr>
            <a:r>
              <a:rPr lang="en-US" sz="1200" dirty="0">
                <a:ea typeface="+mn-lt"/>
                <a:cs typeface="+mn-lt"/>
              </a:rPr>
              <a:t>Merged portfolio prices with stock information based on the </a:t>
            </a:r>
            <a:r>
              <a:rPr lang="en-US" sz="1200" dirty="0">
                <a:latin typeface="Consolas"/>
                <a:cs typeface="Segoe UI Light"/>
              </a:rPr>
              <a:t>ticker</a:t>
            </a:r>
            <a:r>
              <a:rPr lang="en-US" sz="1200" dirty="0">
                <a:ea typeface="+mn-lt"/>
                <a:cs typeface="+mn-lt"/>
              </a:rPr>
              <a:t> key.</a:t>
            </a:r>
            <a:endParaRPr lang="en-US">
              <a:ea typeface="+mn-lt"/>
              <a:cs typeface="+mn-lt"/>
            </a:endParaRPr>
          </a:p>
          <a:p>
            <a:pPr algn="just">
              <a:lnSpc>
                <a:spcPct val="150000"/>
              </a:lnSpc>
              <a:buFont typeface="Arial" panose="02070309020205020404" pitchFamily="49" charset="0"/>
              <a:buChar char="•"/>
            </a:pPr>
            <a:r>
              <a:rPr lang="en-US" sz="1200" dirty="0">
                <a:ea typeface="+mn-lt"/>
                <a:cs typeface="+mn-lt"/>
              </a:rPr>
              <a:t>Further merged news articles with financial data based on both </a:t>
            </a:r>
            <a:r>
              <a:rPr lang="en-US" sz="1200" dirty="0">
                <a:latin typeface="Consolas"/>
                <a:cs typeface="Segoe UI Light"/>
              </a:rPr>
              <a:t>ticker</a:t>
            </a:r>
            <a:r>
              <a:rPr lang="en-US" sz="1200" dirty="0">
                <a:ea typeface="+mn-lt"/>
                <a:cs typeface="+mn-lt"/>
              </a:rPr>
              <a:t> and </a:t>
            </a:r>
            <a:r>
              <a:rPr lang="en-US" sz="1200" dirty="0">
                <a:latin typeface="Consolas"/>
                <a:cs typeface="Segoe UI Light"/>
              </a:rPr>
              <a:t>date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algn="just">
              <a:lnSpc>
                <a:spcPct val="150000"/>
              </a:lnSpc>
              <a:buFont typeface="Arial" panose="02070309020205020404" pitchFamily="49" charset="0"/>
              <a:buChar char="•"/>
            </a:pPr>
            <a:r>
              <a:rPr lang="en-US" sz="1200" dirty="0">
                <a:ea typeface="+mn-lt"/>
                <a:cs typeface="+mn-lt"/>
              </a:rPr>
              <a:t>Created a unified dataset aligning price behavior with contemporaneous news events.</a:t>
            </a:r>
            <a:endParaRPr lang="en-US">
              <a:ea typeface="+mn-lt"/>
              <a:cs typeface="+mn-lt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200" i="1" dirty="0">
              <a:cs typeface="Segoe UI Light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7286714-5032-4264-3836-F44A43FB6C87}"/>
              </a:ext>
            </a:extLst>
          </p:cNvPr>
          <p:cNvSpPr txBox="1">
            <a:spLocks/>
          </p:cNvSpPr>
          <p:nvPr/>
        </p:nvSpPr>
        <p:spPr>
          <a:xfrm>
            <a:off x="8948186" y="2245140"/>
            <a:ext cx="2953512" cy="4937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dirty="0">
                <a:latin typeface="Segoe UI Light"/>
                <a:ea typeface="+mj-lt"/>
                <a:cs typeface="+mj-lt"/>
              </a:rPr>
              <a:t>Textual Data Preparation</a:t>
            </a:r>
            <a:endParaRPr lang="en-US" dirty="0">
              <a:latin typeface="Segoe UI Light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8B65B6E-B365-3D1F-FFA1-6463217522F6}"/>
              </a:ext>
            </a:extLst>
          </p:cNvPr>
          <p:cNvSpPr txBox="1">
            <a:spLocks/>
          </p:cNvSpPr>
          <p:nvPr/>
        </p:nvSpPr>
        <p:spPr>
          <a:xfrm>
            <a:off x="8834916" y="3029465"/>
            <a:ext cx="2953512" cy="25786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sz="1100" dirty="0">
                <a:ea typeface="+mn-lt"/>
                <a:cs typeface="+mn-lt"/>
              </a:rPr>
              <a:t>Headlines and summaries were cleaned by: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Arial" panose="02070309020205020404" pitchFamily="49" charset="0"/>
              <a:buChar char="•"/>
            </a:pPr>
            <a:r>
              <a:rPr lang="en-US" sz="1100" dirty="0">
                <a:ea typeface="+mn-lt"/>
                <a:cs typeface="+mn-lt"/>
              </a:rPr>
              <a:t>Removing special characters, numbers, and punctuation.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Arial" panose="02070309020205020404" pitchFamily="49" charset="0"/>
              <a:buChar char="•"/>
            </a:pPr>
            <a:r>
              <a:rPr lang="en-US" sz="1100" dirty="0">
                <a:ea typeface="+mn-lt"/>
                <a:cs typeface="+mn-lt"/>
              </a:rPr>
              <a:t>Lowercasing text and removing </a:t>
            </a:r>
            <a:r>
              <a:rPr lang="en-US" sz="1100" dirty="0" err="1">
                <a:ea typeface="+mn-lt"/>
                <a:cs typeface="+mn-lt"/>
              </a:rPr>
              <a:t>stopwords</a:t>
            </a:r>
            <a:r>
              <a:rPr lang="en-US" sz="1100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50000"/>
              </a:lnSpc>
              <a:buFont typeface="Arial" panose="02070309020205020404" pitchFamily="49" charset="0"/>
              <a:buChar char="•"/>
            </a:pPr>
            <a:r>
              <a:rPr lang="en-US" sz="1100" dirty="0">
                <a:ea typeface="+mn-lt"/>
                <a:cs typeface="+mn-lt"/>
              </a:rPr>
              <a:t>Retaining only meaningful, longer words for later analysis.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FF191-C2B5-37E0-4393-AA7BA4A570C3}"/>
              </a:ext>
            </a:extLst>
          </p:cNvPr>
          <p:cNvSpPr txBox="1"/>
          <p:nvPr/>
        </p:nvSpPr>
        <p:spPr>
          <a:xfrm>
            <a:off x="3130378" y="5931243"/>
            <a:ext cx="877418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bg1"/>
                </a:solidFill>
                <a:cs typeface="Segoe UI Light"/>
              </a:rPr>
              <a:t>Flow chart: </a:t>
            </a:r>
            <a:r>
              <a:rPr lang="en-GB" dirty="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https://github.com/samyak-anand/Stock-Portfolio-Performance-and-News-Correlation-Analysis/blob/main/EDA.png</a:t>
            </a:r>
          </a:p>
        </p:txBody>
      </p:sp>
    </p:spTree>
    <p:extLst>
      <p:ext uri="{BB962C8B-B14F-4D97-AF65-F5344CB8AC3E}">
        <p14:creationId xmlns:p14="http://schemas.microsoft.com/office/powerpoint/2010/main" val="102828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195" y="2620904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>
                <a:ln w="28575">
                  <a:noFill/>
                  <a:prstDash val="solid"/>
                </a:ln>
                <a:solidFill>
                  <a:srgbClr val="FFFFFF"/>
                </a:solidFill>
                <a:latin typeface="Tw Cen MT"/>
              </a:rPr>
              <a:t>Hypothesis</a:t>
            </a:r>
            <a:endParaRPr lang="en-US">
              <a:solidFill>
                <a:srgbClr val="FFFFFF"/>
              </a:solidFill>
              <a:latin typeface="Tw Cen M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491D-AF3A-C879-49E6-F11A17AC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344" y="6190488"/>
            <a:ext cx="2331720" cy="274320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Segoe UI Light"/>
              </a:rPr>
              <a:t>Stock Portfolio Performance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26" name="Content Placeholder 6">
            <a:extLst>
              <a:ext uri="{FF2B5EF4-FFF2-40B4-BE49-F238E27FC236}">
                <a16:creationId xmlns:a16="http://schemas.microsoft.com/office/drawing/2014/main" id="{AB83932F-4979-D27F-93AE-4DE23E294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541703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5159D-E2EE-7BD6-DECF-89FC5A323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7DF7-3485-41C7-29BB-C28FF015F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568697"/>
            <a:ext cx="10881360" cy="1069848"/>
          </a:xfrm>
        </p:spPr>
        <p:txBody>
          <a:bodyPr anchor="b">
            <a:normAutofit/>
          </a:bodyPr>
          <a:lstStyle/>
          <a:p>
            <a:r>
              <a:rPr lang="en-US" dirty="0">
                <a:ln w="28575">
                  <a:noFill/>
                  <a:prstDash val="solid"/>
                </a:ln>
              </a:rPr>
              <a:t>Hypothesis (cont.)</a:t>
            </a:r>
            <a:endParaRPr lang="en-US" dirty="0"/>
          </a:p>
        </p:txBody>
      </p:sp>
      <p:sp>
        <p:nvSpPr>
          <p:cNvPr id="50" name="Content Placeholder 38">
            <a:extLst>
              <a:ext uri="{FF2B5EF4-FFF2-40B4-BE49-F238E27FC236}">
                <a16:creationId xmlns:a16="http://schemas.microsoft.com/office/drawing/2014/main" id="{BDCCE03E-490E-E05E-BF58-C8A75DA0D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2005886"/>
            <a:ext cx="10332720" cy="37548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200" dirty="0">
                <a:cs typeface="Segoe UI"/>
              </a:rPr>
              <a:t>Hypothesis Analysis: Key Findings</a:t>
            </a:r>
          </a:p>
          <a:p>
            <a:pPr indent="-347345"/>
            <a:r>
              <a:rPr lang="en-GB" sz="1200" dirty="0">
                <a:cs typeface="Segoe UI"/>
              </a:rPr>
              <a:t>Portfolio Weight vs. Return:</a:t>
            </a:r>
            <a:br>
              <a:rPr lang="en-GB" sz="1200" dirty="0"/>
            </a:br>
            <a:r>
              <a:rPr lang="en-GB" sz="1200" dirty="0">
                <a:cs typeface="Segoe UI"/>
              </a:rPr>
              <a:t>Heavier-weighted assets tend to yield higher average returns</a:t>
            </a:r>
            <a:br>
              <a:rPr lang="en-GB" sz="1200" dirty="0"/>
            </a:br>
            <a:r>
              <a:rPr lang="en-GB" sz="1200" dirty="0">
                <a:cs typeface="Segoe UI"/>
              </a:rPr>
              <a:t>(Correlation: 0.30, p-value: 0.000)</a:t>
            </a:r>
          </a:p>
          <a:p>
            <a:pPr indent="-347345"/>
            <a:r>
              <a:rPr lang="en-GB" sz="1200" dirty="0">
                <a:cs typeface="Segoe UI"/>
              </a:rPr>
              <a:t>Volatility vs. Return:</a:t>
            </a:r>
            <a:br>
              <a:rPr lang="en-GB" sz="1200" dirty="0"/>
            </a:br>
            <a:r>
              <a:rPr lang="en-GB" sz="1200" dirty="0">
                <a:cs typeface="Segoe UI"/>
              </a:rPr>
              <a:t>Higher volatility is strongly linked to lower average returns</a:t>
            </a:r>
            <a:br>
              <a:rPr lang="en-GB" sz="1200" dirty="0"/>
            </a:br>
            <a:r>
              <a:rPr lang="en-GB" sz="1200" dirty="0">
                <a:cs typeface="Segoe UI"/>
              </a:rPr>
              <a:t>(Correlation: -0.71, p-value: 0.000)</a:t>
            </a:r>
          </a:p>
          <a:p>
            <a:pPr indent="-347345"/>
            <a:r>
              <a:rPr lang="en-GB" sz="1200" dirty="0">
                <a:cs typeface="Segoe UI"/>
              </a:rPr>
              <a:t>Portfolio Contribution:</a:t>
            </a:r>
            <a:br>
              <a:rPr lang="en-GB" sz="1200" dirty="0"/>
            </a:br>
            <a:r>
              <a:rPr lang="en-GB" sz="1200" dirty="0">
                <a:cs typeface="Segoe UI"/>
              </a:rPr>
              <a:t>99% of assets (5062/5100) drive 80% of total gains</a:t>
            </a:r>
          </a:p>
          <a:p>
            <a:pPr indent="-347345"/>
            <a:r>
              <a:rPr lang="en-GB" sz="1200" dirty="0">
                <a:cs typeface="Segoe UI"/>
              </a:rPr>
              <a:t>News &amp; Extreme Events:</a:t>
            </a:r>
            <a:br>
              <a:rPr lang="en-GB" sz="1200" dirty="0"/>
            </a:br>
            <a:r>
              <a:rPr lang="en-GB" sz="1200" dirty="0">
                <a:cs typeface="Segoe UI"/>
              </a:rPr>
              <a:t>All 126 extreme return events had related news coverage</a:t>
            </a:r>
          </a:p>
          <a:p>
            <a:pPr indent="-347345"/>
            <a:r>
              <a:rPr lang="en-GB" sz="1200" dirty="0">
                <a:cs typeface="Segoe UI"/>
              </a:rPr>
              <a:t>Seasonal Performance:</a:t>
            </a:r>
            <a:br>
              <a:rPr lang="en-GB" sz="1200" dirty="0"/>
            </a:br>
            <a:r>
              <a:rPr lang="en-GB" sz="1200" dirty="0">
                <a:cs typeface="Segoe UI"/>
              </a:rPr>
              <a:t>Q4 shows less negative average daily returns (-0.00023) compared to Q1–Q3 (-0.00052)</a:t>
            </a:r>
          </a:p>
          <a:p>
            <a:pPr indent="-347345"/>
            <a:r>
              <a:rPr lang="en-GB" sz="1200" dirty="0">
                <a:cs typeface="Segoe UI"/>
              </a:rPr>
              <a:t>Takeaway:</a:t>
            </a:r>
            <a:br>
              <a:rPr lang="en-GB" sz="1200" dirty="0"/>
            </a:br>
            <a:r>
              <a:rPr lang="en-GB" sz="1200" dirty="0">
                <a:cs typeface="Segoe UI"/>
              </a:rPr>
              <a:t>Portfolio returns are broadly distributed, influenced by asset weight and volatility, and closely tied to news-especially during extreme events. Q4 stands out for improved performance.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6E6BE-CB6A-F86C-343B-49093D0DBD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48EB4-FFAD-43A5-4E9E-D80C2C70DE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Stock Portfolio Performance </a:t>
            </a:r>
          </a:p>
        </p:txBody>
      </p:sp>
    </p:spTree>
    <p:extLst>
      <p:ext uri="{BB962C8B-B14F-4D97-AF65-F5344CB8AC3E}">
        <p14:creationId xmlns:p14="http://schemas.microsoft.com/office/powerpoint/2010/main" val="381178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00687-8725-9742-0621-B4CD5EC72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4440-F654-BF1B-D64F-A64BD235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568697"/>
            <a:ext cx="10881360" cy="712367"/>
          </a:xfrm>
        </p:spPr>
        <p:txBody>
          <a:bodyPr anchor="b">
            <a:normAutofit/>
          </a:bodyPr>
          <a:lstStyle/>
          <a:p>
            <a:r>
              <a:rPr lang="en-US" dirty="0">
                <a:ln w="28575">
                  <a:noFill/>
                  <a:prstDash val="solid"/>
                </a:ln>
              </a:rPr>
              <a:t>Hypothesis(cont.)</a:t>
            </a:r>
            <a:endParaRPr lang="en-US" dirty="0"/>
          </a:p>
        </p:txBody>
      </p:sp>
      <p:sp>
        <p:nvSpPr>
          <p:cNvPr id="50" name="Content Placeholder 38">
            <a:extLst>
              <a:ext uri="{FF2B5EF4-FFF2-40B4-BE49-F238E27FC236}">
                <a16:creationId xmlns:a16="http://schemas.microsoft.com/office/drawing/2014/main" id="{BD383CB6-4D2B-9F41-A4EE-ECEA3E47C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1591961"/>
            <a:ext cx="10332720" cy="41687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GB" sz="1200">
                <a:cs typeface="Segoe UI"/>
              </a:rPr>
              <a:t>Hypothesis: </a:t>
            </a:r>
            <a:endParaRPr lang="en-US" sz="1200">
              <a:cs typeface="Segoe UI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1200" dirty="0">
                <a:cs typeface="Segoe UI"/>
              </a:rPr>
              <a:t>Portfolio weight has no relationship with average returns.</a:t>
            </a:r>
            <a:endParaRPr lang="en-US" sz="1200" dirty="0">
              <a:cs typeface="Segoe UI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1200" dirty="0">
                <a:ea typeface="+mn-lt"/>
                <a:cs typeface="+mn-lt"/>
              </a:rPr>
              <a:t>Rejected (p-value: 0.000 The significant positive correlation (0.30) between portfolio weight and returns refutes the idea that heavier-weighted assets do not influence returns.</a:t>
            </a:r>
            <a:endParaRPr lang="en-GB" sz="12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1200" dirty="0">
                <a:cs typeface="Segoe UI"/>
              </a:rPr>
              <a:t>2. Hypothesis: "Volatility does not affect average returns. </a:t>
            </a:r>
            <a:r>
              <a:rPr lang="en-GB" sz="1200" dirty="0">
                <a:ea typeface="+mn-lt"/>
                <a:cs typeface="+mn-lt"/>
              </a:rPr>
              <a:t>Rejected (p-value: 0.000)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1200" dirty="0">
                <a:ea typeface="+mn-lt"/>
                <a:cs typeface="+mn-lt"/>
              </a:rPr>
              <a:t>The strong negative correlation (-0.71) shows higher volatility is linked to lower returns, disproving the notion that volatility and returns are unrelated.</a:t>
            </a:r>
            <a:endParaRPr lang="en-GB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1200">
                <a:cs typeface="Segoe UI"/>
              </a:rPr>
              <a:t>3. Hypothesis: Extreme return events occur independently of news coverage.</a:t>
            </a:r>
            <a:endParaRPr lang="en-GB"/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1200" dirty="0">
                <a:ea typeface="+mn-lt"/>
                <a:cs typeface="+mn-lt"/>
              </a:rPr>
              <a:t>Rejected: All 126 extreme return events coincided with news, strongly rejecting the idea that news and extreme returns are unrelated (though formal p-values are not provided, the 100% association is compelling).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1200" dirty="0">
                <a:ea typeface="+mn-lt"/>
                <a:cs typeface="+mn-lt"/>
              </a:rPr>
              <a:t>4</a:t>
            </a:r>
            <a:r>
              <a:rPr lang="en-GB" sz="1200" dirty="0">
                <a:cs typeface="Segoe UI"/>
              </a:rPr>
              <a:t>Hypothesis: Seasonal differences in returns do not exist.</a:t>
            </a:r>
            <a:r>
              <a:rPr lang="en-GB" sz="1200" dirty="0">
                <a:ea typeface="+mn-lt"/>
                <a:cs typeface="Segoe UI"/>
              </a:rPr>
              <a:t> </a:t>
            </a:r>
            <a:r>
              <a:rPr lang="en-GB" sz="1200" dirty="0">
                <a:ea typeface="+mn-lt"/>
                <a:cs typeface="+mn-lt"/>
              </a:rPr>
              <a:t>Partially rejected (descriptive evidence)</a:t>
            </a:r>
            <a:endParaRPr lang="en-GB" sz="1200" dirty="0">
              <a:ea typeface="+mn-lt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1200" dirty="0">
                <a:ea typeface="+mn-lt"/>
                <a:cs typeface="+mn-lt"/>
              </a:rPr>
              <a:t>While Q4 shows less negative returns than other quarters, the lack of a formal statistical test (e.g., ANOVA) means this is suggestive but not definitive.</a:t>
            </a:r>
            <a:endParaRPr lang="en-GB" sz="1200" dirty="0">
              <a:cs typeface="Segoe UI Light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1200">
                <a:cs typeface="Segoe UI"/>
              </a:rPr>
              <a:t>Hypotheses Not Rejected (or requiring further testing)</a:t>
            </a:r>
            <a:r>
              <a:rPr lang="en-GB" sz="1200" dirty="0">
                <a:ea typeface="+mn-lt"/>
                <a:cs typeface="Segoe UI"/>
              </a:rPr>
              <a:t> </a:t>
            </a:r>
            <a:endParaRPr lang="en-GB" sz="1200">
              <a:ea typeface="+mn-lt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1200" dirty="0">
                <a:ea typeface="+mn-lt"/>
                <a:cs typeface="+mn-lt"/>
              </a:rPr>
              <a:t>A small subset of assets drives most portfolio gains:</a:t>
            </a:r>
            <a:endParaRPr lang="en-GB" sz="12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1200" dirty="0">
                <a:ea typeface="+mn-lt"/>
                <a:cs typeface="+mn-lt"/>
              </a:rPr>
              <a:t>Your data shows 99% of assets contribute to 80% of gains, which </a:t>
            </a:r>
            <a:r>
              <a:rPr lang="en-GB" sz="1200" i="1" dirty="0">
                <a:ea typeface="+mn-lt"/>
                <a:cs typeface="+mn-lt"/>
              </a:rPr>
              <a:t>supports</a:t>
            </a:r>
            <a:r>
              <a:rPr lang="en-GB" sz="1200" dirty="0">
                <a:ea typeface="+mn-lt"/>
                <a:cs typeface="+mn-lt"/>
              </a:rPr>
              <a:t> broad diversification rather than concentration. This could reject a hypothesis that </a:t>
            </a:r>
            <a:r>
              <a:rPr lang="en-GB" sz="1200">
                <a:ea typeface="+mn-lt"/>
                <a:cs typeface="+mn-lt"/>
              </a:rPr>
              <a:t>gains are driven by a tiny subset," but the finding is descriptive, not inferential.</a:t>
            </a:r>
            <a:endParaRPr lang="en-GB" sz="1200"/>
          </a:p>
          <a:p>
            <a:pPr lvl="1" indent="0" algn="just">
              <a:lnSpc>
                <a:spcPct val="100000"/>
              </a:lnSpc>
              <a:buNone/>
            </a:pPr>
            <a:endParaRPr lang="en-GB" sz="1200" dirty="0">
              <a:cs typeface="Segoe UI Light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GB" sz="1200" dirty="0">
              <a:cs typeface="Segoe U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B9AF80-514D-D3C7-F588-1E174A2859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D793A-0E70-A2AA-153F-FC2A145300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Stock Portfolio Performance </a:t>
            </a:r>
          </a:p>
        </p:txBody>
      </p:sp>
    </p:spTree>
    <p:extLst>
      <p:ext uri="{BB962C8B-B14F-4D97-AF65-F5344CB8AC3E}">
        <p14:creationId xmlns:p14="http://schemas.microsoft.com/office/powerpoint/2010/main" val="31501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D1D99644-34B7-2ACA-7473-354E9F98AA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78C821C0-7DD2-73AC-BD14-9EB21C41D1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66344" y="6190488"/>
            <a:ext cx="2331720" cy="274320"/>
          </a:xfrm>
        </p:spPr>
        <p:txBody>
          <a:bodyPr/>
          <a:lstStyle/>
          <a:p>
            <a:r>
              <a:rPr lang="en-US" dirty="0">
                <a:cs typeface="Segoe UI Light"/>
              </a:rPr>
              <a:t>Stock Portfolio Performance </a:t>
            </a:r>
            <a:endParaRPr lang="en-US" dirty="0">
              <a:solidFill>
                <a:srgbClr val="000000"/>
              </a:solidFill>
              <a:cs typeface="Segoe UI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rmAutofit/>
          </a:bodyPr>
          <a:lstStyle/>
          <a:p>
            <a:r>
              <a:rPr lang="en-US" dirty="0">
                <a:ln w="28575">
                  <a:noFill/>
                  <a:prstDash val="solid"/>
                </a:ln>
              </a:rPr>
              <a:t>Conclusion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300" dirty="0"/>
              <a:t>Portfolio returns are broadly distributed, with heavier-weighted assets yielding higher average returns and higher volatility linked to lower returns.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300" dirty="0"/>
              <a:t>News events are closely associated with all extreme return events, highlighting the impact of timely information on market movements.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300"/>
              <a:t>Seasonal analysis suggests Q4 shows improved performance, though further statistical testing is warranted.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300" dirty="0"/>
              <a:t>Broad asset participation (99% of assets contributing to 80% of gains) supports the value of diversification.</a:t>
            </a:r>
          </a:p>
          <a:p>
            <a:pPr>
              <a:lnSpc>
                <a:spcPct val="140000"/>
              </a:lnSpc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0</TotalTime>
  <Words>490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Stock Portfolio Performance and News Correlation Analysis Using Python </vt:lpstr>
      <vt:lpstr>CONTENTS</vt:lpstr>
      <vt:lpstr>Objective</vt:lpstr>
      <vt:lpstr>Data Injection</vt:lpstr>
      <vt:lpstr>Exploratory Data Analysis (EDA)</vt:lpstr>
      <vt:lpstr>Hypothesis</vt:lpstr>
      <vt:lpstr>Hypothesis (cont.)</vt:lpstr>
      <vt:lpstr>Hypothesis(cont.)</vt:lpstr>
      <vt:lpstr>Conclusion</vt:lpstr>
      <vt:lpstr>Future Scope</vt:lpstr>
      <vt:lpstr>Git repository 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341</cp:revision>
  <dcterms:created xsi:type="dcterms:W3CDTF">2025-04-28T12:25:26Z</dcterms:created>
  <dcterms:modified xsi:type="dcterms:W3CDTF">2025-04-29T09:45:47Z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