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5" r:id="rId8"/>
    <p:sldId id="266" r:id="rId9"/>
    <p:sldId id="267" r:id="rId10"/>
    <p:sldId id="26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88E8-8651-C5F7-B333-BFBF8DE04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7CF51-CFA7-6ADB-2148-11AA77FF4A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5F3E06-0FD7-DA55-B54C-298C9421BA3B}"/>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799CD30D-4566-3038-26F3-83BB2C1D0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E6AB7-97C2-784E-E258-E334213E77E2}"/>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23123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F791-51BF-E77A-2BB0-631E75C82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459C8-5337-5018-FC27-7429897AB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0C2B0-6641-A66D-4B13-F6FFEE6DEDE4}"/>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992719C0-94A0-9B65-8C38-6220BC23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74E96-A288-53BF-0B14-993901A7A6A6}"/>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5005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5A108-7960-23B3-CD15-2A11A58E9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6EAD4-1079-95CA-652B-0545A4EAD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C6A8C-1BDC-EECB-7723-C3326DDE8823}"/>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43584646-ACA2-9386-0879-D0F18F4E1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3DD39-5CD7-11B0-5755-B25BFE21AD23}"/>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14153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940A-281C-1C91-2512-936F39281F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54D61-8596-3EB9-2B1D-AA1BFA24F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9D3CA-8ADE-2840-6095-0DDEB9C58D03}"/>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8A5A74D3-36EA-F1CC-F673-952254172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90BF3-2B59-81B9-C559-44B0E997B4E2}"/>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543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33C6-F9B9-17EB-A48D-E76562682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69940-DE8D-E0C2-D322-B9E645122E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3195C-08CB-E47D-E76B-412A68BDA0A7}"/>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80A257D2-E26D-EEBF-A95D-DE819EF27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040F3-3219-E4F8-CE54-6DA6CB591CF8}"/>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30676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58B1-8F82-A4FE-D7C2-F083B98D4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F5187-209A-5F67-4951-A98AE6FE4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5C187B-C3D6-863B-9984-DB1BEFA81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433D2C-C633-CEBA-70C0-24887A189AE2}"/>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A5BCEE99-0D9C-9769-9080-C73AFB827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27E36-77A0-9C3D-1DA9-7504C0B9A776}"/>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06659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A2AE-4A27-F3E4-7D7A-AFEC46070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C5E78-AC10-C878-C572-36DEBBBF2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11D4F-B93B-9B84-B190-3905D326B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CA3836-3A32-3A4A-4616-2BC41DA71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B4B4-0667-682A-445D-DF5AFE33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D2732-DDBF-4DCB-21BD-00EF57F8CDC5}"/>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8" name="Footer Placeholder 7">
            <a:extLst>
              <a:ext uri="{FF2B5EF4-FFF2-40B4-BE49-F238E27FC236}">
                <a16:creationId xmlns:a16="http://schemas.microsoft.com/office/drawing/2014/main" id="{6802632F-5810-2E27-DF5E-C542D6FFD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0AFE2-E029-3EF4-0B47-6CFA4124268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30475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EB11-1258-98EF-AB2E-253FDF27D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B458A-370A-C357-2DA0-4A7D58A7EB3C}"/>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4" name="Footer Placeholder 3">
            <a:extLst>
              <a:ext uri="{FF2B5EF4-FFF2-40B4-BE49-F238E27FC236}">
                <a16:creationId xmlns:a16="http://schemas.microsoft.com/office/drawing/2014/main" id="{21BC0F78-D986-A67D-D555-72251842D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66E5E-4453-2253-C753-EAFD51E88795}"/>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55587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2CFED-C6F6-555B-8425-BB80CF0FDAB2}"/>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3" name="Footer Placeholder 2">
            <a:extLst>
              <a:ext uri="{FF2B5EF4-FFF2-40B4-BE49-F238E27FC236}">
                <a16:creationId xmlns:a16="http://schemas.microsoft.com/office/drawing/2014/main" id="{4B165F5B-5440-99FB-59E3-B86836DD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09430-EA74-21D7-E7F1-BBDC0EEF8D8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41547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DEA0-3FBA-BFB4-9334-6BD3BFC6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3EAC3-DD3E-2362-CD2D-BDDE1735B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C2CBA-7D06-6843-3A6C-960F69447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656D4-82DD-4F64-C977-F7FE9262BA0F}"/>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B1FCD300-0094-3AAE-9746-05B7777E0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A532B-F1A5-F2A4-42D5-C74331CB468B}"/>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145553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1DBF-769E-D6FA-ABCD-101C2DA1F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332120-0638-48E6-7FC8-61348A1C7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EF27E-CF50-163B-1BE4-81A4604BF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9CFE2-F9E8-5E32-9C85-B3359E1940D8}"/>
              </a:ext>
            </a:extLst>
          </p:cNvPr>
          <p:cNvSpPr>
            <a:spLocks noGrp="1"/>
          </p:cNvSpPr>
          <p:nvPr>
            <p:ph type="dt" sz="half" idx="10"/>
          </p:nvPr>
        </p:nvSpPr>
        <p:spPr/>
        <p:txBody>
          <a:bodyPr/>
          <a:lstStyle/>
          <a:p>
            <a:fld id="{8627CA01-6FCB-427A-B6C1-E2FDEB201081}" type="datetimeFigureOut">
              <a:rPr lang="en-US" smtClean="0"/>
              <a:t>5/6/2022</a:t>
            </a:fld>
            <a:endParaRPr lang="en-US"/>
          </a:p>
        </p:txBody>
      </p:sp>
      <p:sp>
        <p:nvSpPr>
          <p:cNvPr id="6" name="Footer Placeholder 5">
            <a:extLst>
              <a:ext uri="{FF2B5EF4-FFF2-40B4-BE49-F238E27FC236}">
                <a16:creationId xmlns:a16="http://schemas.microsoft.com/office/drawing/2014/main" id="{1A437E93-E3DC-EA42-B767-006F63ED3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315DA-2CC8-F5EC-387C-96F5D8659AF0}"/>
              </a:ext>
            </a:extLst>
          </p:cNvPr>
          <p:cNvSpPr>
            <a:spLocks noGrp="1"/>
          </p:cNvSpPr>
          <p:nvPr>
            <p:ph type="sldNum" sz="quarter" idx="12"/>
          </p:nvPr>
        </p:nvSpPr>
        <p:spPr/>
        <p:txBody>
          <a:bodyPr/>
          <a:lstStyle/>
          <a:p>
            <a:fld id="{641B9AAA-80DD-48DC-9D67-A586BB1F5464}" type="slidenum">
              <a:rPr lang="en-US" smtClean="0"/>
              <a:t>‹#›</a:t>
            </a:fld>
            <a:endParaRPr lang="en-US"/>
          </a:p>
        </p:txBody>
      </p:sp>
    </p:spTree>
    <p:extLst>
      <p:ext uri="{BB962C8B-B14F-4D97-AF65-F5344CB8AC3E}">
        <p14:creationId xmlns:p14="http://schemas.microsoft.com/office/powerpoint/2010/main" val="393809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EAFDB-8704-FD37-1A6D-1D0C65BC1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94C28-0CCE-2764-9862-BAE0E6072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AAEF9-0EEB-0B18-A2A0-30B5C6153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7CA01-6FCB-427A-B6C1-E2FDEB201081}" type="datetimeFigureOut">
              <a:rPr lang="en-US" smtClean="0"/>
              <a:t>5/6/2022</a:t>
            </a:fld>
            <a:endParaRPr lang="en-US"/>
          </a:p>
        </p:txBody>
      </p:sp>
      <p:sp>
        <p:nvSpPr>
          <p:cNvPr id="5" name="Footer Placeholder 4">
            <a:extLst>
              <a:ext uri="{FF2B5EF4-FFF2-40B4-BE49-F238E27FC236}">
                <a16:creationId xmlns:a16="http://schemas.microsoft.com/office/drawing/2014/main" id="{D8B51F62-5926-A180-0E8A-D74A1A69B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03754-C34D-438A-1D21-F64F1C6CF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B9AAA-80DD-48DC-9D67-A586BB1F5464}" type="slidenum">
              <a:rPr lang="en-US" smtClean="0"/>
              <a:t>‹#›</a:t>
            </a:fld>
            <a:endParaRPr lang="en-US"/>
          </a:p>
        </p:txBody>
      </p:sp>
    </p:spTree>
    <p:extLst>
      <p:ext uri="{BB962C8B-B14F-4D97-AF65-F5344CB8AC3E}">
        <p14:creationId xmlns:p14="http://schemas.microsoft.com/office/powerpoint/2010/main" val="95721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s-faculty.stanford.edu/~uno/abc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0365-4EC4-4805-BC97-E0DD6F66BDA6}"/>
              </a:ext>
            </a:extLst>
          </p:cNvPr>
          <p:cNvSpPr>
            <a:spLocks noGrp="1"/>
          </p:cNvSpPr>
          <p:nvPr>
            <p:ph type="ctrTitle"/>
          </p:nvPr>
        </p:nvSpPr>
        <p:spPr>
          <a:xfrm>
            <a:off x="1847557" y="138078"/>
            <a:ext cx="9144000" cy="1342756"/>
          </a:xfrm>
        </p:spPr>
        <p:txBody>
          <a:bodyPr>
            <a:normAutofit/>
          </a:bodyPr>
          <a:lstStyle/>
          <a:p>
            <a:pPr rtl="0" eaLnBrk="0" fontAlgn="base" hangingPunct="0">
              <a:spcBef>
                <a:spcPct val="0"/>
              </a:spcBef>
              <a:spcAft>
                <a:spcPct val="0"/>
              </a:spcAft>
            </a:pPr>
            <a:r>
              <a:rPr lang="en-US" altLang="en-US" sz="2800" kern="0" dirty="0">
                <a:solidFill>
                  <a:srgbClr val="CC0000"/>
                </a:solidFill>
                <a:latin typeface="Times New Roman" pitchFamily="18" charset="0"/>
                <a:ea typeface="Times New Roman" pitchFamily="18" charset="0"/>
                <a:cs typeface="Times New Roman" pitchFamily="18" charset="0"/>
              </a:rPr>
              <a:t>Walchand College of Engineering, Sangli</a:t>
            </a:r>
            <a:br>
              <a:rPr lang="en-US" altLang="en-US" sz="2800" kern="0" dirty="0">
                <a:solidFill>
                  <a:srgbClr val="CC0000"/>
                </a:solidFill>
                <a:latin typeface="Times New Roman" pitchFamily="18" charset="0"/>
                <a:ea typeface="Times New Roman" pitchFamily="18" charset="0"/>
                <a:cs typeface="Times New Roman" pitchFamily="18" charset="0"/>
              </a:rPr>
            </a:br>
            <a:r>
              <a:rPr lang="en-US" altLang="en-US" sz="1400" i="1" kern="0" dirty="0">
                <a:solidFill>
                  <a:srgbClr val="CC0000"/>
                </a:solidFill>
                <a:latin typeface="Times New Roman" pitchFamily="18" charset="0"/>
                <a:ea typeface="Times New Roman" pitchFamily="18" charset="0"/>
                <a:cs typeface="Times New Roman" pitchFamily="18" charset="0"/>
              </a:rPr>
              <a:t>(Government Aided Autonomous Institution)</a:t>
            </a:r>
            <a:br>
              <a:rPr lang="en-US" altLang="en-US" sz="1400" i="1" kern="0" dirty="0">
                <a:solidFill>
                  <a:srgbClr val="CC0000"/>
                </a:solidFill>
                <a:latin typeface="Times New Roman" pitchFamily="18" charset="0"/>
                <a:ea typeface="Times New Roman" pitchFamily="18" charset="0"/>
                <a:cs typeface="Times New Roman" pitchFamily="18" charset="0"/>
              </a:rPr>
            </a:br>
            <a:r>
              <a:rPr lang="en-US" altLang="en-US" sz="1400" i="1" kern="0" dirty="0">
                <a:solidFill>
                  <a:srgbClr val="CC0000"/>
                </a:solidFill>
                <a:latin typeface="Times New Roman" pitchFamily="18" charset="0"/>
                <a:ea typeface="Times New Roman" pitchFamily="18" charset="0"/>
                <a:cs typeface="Times New Roman" pitchFamily="18" charset="0"/>
              </a:rPr>
              <a:t>Vishrambag, Sangli, 416415</a:t>
            </a:r>
            <a:br>
              <a:rPr lang="en-US" altLang="en-US" sz="1400" i="1" kern="0" dirty="0">
                <a:solidFill>
                  <a:srgbClr val="CC0000"/>
                </a:solidFill>
                <a:latin typeface="Times New Roman" pitchFamily="18" charset="0"/>
                <a:ea typeface="Times New Roman" pitchFamily="18" charset="0"/>
                <a:cs typeface="Times New Roman" pitchFamily="18" charset="0"/>
              </a:rPr>
            </a:br>
            <a:endParaRPr lang="en-US" sz="1400" dirty="0"/>
          </a:p>
        </p:txBody>
      </p:sp>
      <p:sp>
        <p:nvSpPr>
          <p:cNvPr id="3" name="Subtitle 2">
            <a:extLst>
              <a:ext uri="{FF2B5EF4-FFF2-40B4-BE49-F238E27FC236}">
                <a16:creationId xmlns:a16="http://schemas.microsoft.com/office/drawing/2014/main" id="{C81C2CC7-1023-48AF-968B-D9488D208A7D}"/>
              </a:ext>
            </a:extLst>
          </p:cNvPr>
          <p:cNvSpPr>
            <a:spLocks noGrp="1"/>
          </p:cNvSpPr>
          <p:nvPr>
            <p:ph type="subTitle" idx="1"/>
          </p:nvPr>
        </p:nvSpPr>
        <p:spPr>
          <a:xfrm>
            <a:off x="541882" y="1816149"/>
            <a:ext cx="11108235" cy="4903773"/>
          </a:xfrm>
        </p:spPr>
        <p:txBody>
          <a:bodyPr>
            <a:normAutofit/>
          </a:bodyPr>
          <a:lstStyle/>
          <a:p>
            <a:r>
              <a:rPr lang="en-US" sz="2800" b="1" dirty="0"/>
              <a:t>      </a:t>
            </a:r>
            <a:r>
              <a:rPr lang="en-US" sz="2800" dirty="0">
                <a:latin typeface="Times New Roman" panose="02020603050405020304" pitchFamily="18" charset="0"/>
                <a:cs typeface="Times New Roman" panose="02020603050405020304" pitchFamily="18" charset="0"/>
              </a:rPr>
              <a:t>Department of Computer Science and Engineering</a:t>
            </a:r>
          </a:p>
          <a:p>
            <a:r>
              <a:rPr lang="en-US" sz="2800" dirty="0">
                <a:latin typeface="Times New Roman" panose="02020603050405020304" pitchFamily="18" charset="0"/>
                <a:cs typeface="Times New Roman" panose="02020603050405020304" pitchFamily="18" charset="0"/>
              </a:rPr>
              <a:t>2021-22</a:t>
            </a:r>
          </a:p>
          <a:p>
            <a:endParaRPr lang="en-US" sz="2800" b="1" dirty="0">
              <a:latin typeface="Times New Roman" panose="02020603050405020304" pitchFamily="18" charset="0"/>
              <a:cs typeface="Times New Roman" panose="02020603050405020304" pitchFamily="18" charset="0"/>
            </a:endParaRP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Presentation on </a:t>
            </a:r>
          </a:p>
          <a:p>
            <a:r>
              <a:rPr lang="en-US" sz="2800" b="1" dirty="0">
                <a:latin typeface="Times New Roman" panose="02020603050405020304" pitchFamily="18" charset="0"/>
                <a:cs typeface="Times New Roman" panose="02020603050405020304" pitchFamily="18" charset="0"/>
              </a:rPr>
              <a:t>“WCE Spot Round Automation”</a:t>
            </a:r>
          </a:p>
          <a:p>
            <a:endParaRPr lang="en-US" sz="2800" b="1" dirty="0"/>
          </a:p>
          <a:p>
            <a:pPr algn="l"/>
            <a:endParaRPr lang="en-US" sz="22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en-US" sz="2200" dirty="0">
                <a:solidFill>
                  <a:schemeClr val="accent1">
                    <a:lumMod val="50000"/>
                  </a:schemeClr>
                </a:solidFill>
                <a:latin typeface="Times New Roman" panose="02020603050405020304" pitchFamily="18" charset="0"/>
                <a:cs typeface="Times New Roman" panose="02020603050405020304" pitchFamily="18" charset="0"/>
              </a:rPr>
              <a:t>Under the guidance of :				Team members:</a:t>
            </a:r>
          </a:p>
          <a:p>
            <a:pPr algn="l"/>
            <a:r>
              <a:rPr lang="en-US" sz="2000" dirty="0">
                <a:latin typeface="Times New Roman" panose="02020603050405020304" pitchFamily="18" charset="0"/>
                <a:cs typeface="Times New Roman" panose="02020603050405020304" pitchFamily="18" charset="0"/>
              </a:rPr>
              <a:t>Mrs. N.L. </a:t>
            </a:r>
            <a:r>
              <a:rPr lang="en-US" sz="2000" dirty="0" err="1">
                <a:latin typeface="Times New Roman" panose="02020603050405020304" pitchFamily="18" charset="0"/>
                <a:cs typeface="Times New Roman" panose="02020603050405020304" pitchFamily="18" charset="0"/>
              </a:rPr>
              <a:t>Mudegol</a:t>
            </a:r>
            <a:r>
              <a:rPr lang="en-US" sz="2000" dirty="0">
                <a:latin typeface="Times New Roman" panose="02020603050405020304" pitchFamily="18" charset="0"/>
                <a:cs typeface="Times New Roman" panose="02020603050405020304" pitchFamily="18" charset="0"/>
              </a:rPr>
              <a:t>					1. 2018BTECS00092- </a:t>
            </a:r>
            <a:r>
              <a:rPr lang="en-US" sz="2000" dirty="0" err="1">
                <a:latin typeface="Times New Roman" panose="02020603050405020304" pitchFamily="18" charset="0"/>
                <a:cs typeface="Times New Roman" panose="02020603050405020304" pitchFamily="18" charset="0"/>
              </a:rPr>
              <a:t>Shivprasad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Bele</a:t>
            </a:r>
            <a:r>
              <a:rPr lang="en-US" sz="2000" dirty="0">
                <a:latin typeface="Times New Roman" panose="02020603050405020304" pitchFamily="18" charset="0"/>
                <a:cs typeface="Times New Roman" panose="02020603050405020304" pitchFamily="18" charset="0"/>
              </a:rPr>
              <a:t>							2. 2016BTECS00100- </a:t>
            </a:r>
            <a:r>
              <a:rPr lang="en-US" sz="2000" dirty="0" err="1">
                <a:latin typeface="Times New Roman" panose="02020603050405020304" pitchFamily="18" charset="0"/>
                <a:cs typeface="Times New Roman" panose="02020603050405020304" pitchFamily="18" charset="0"/>
              </a:rPr>
              <a:t>Samyak</a:t>
            </a:r>
            <a:r>
              <a:rPr lang="en-US" sz="2000" dirty="0">
                <a:latin typeface="Times New Roman" panose="02020603050405020304" pitchFamily="18" charset="0"/>
                <a:cs typeface="Times New Roman" panose="02020603050405020304" pitchFamily="18" charset="0"/>
              </a:rPr>
              <a:t> Kabure							3. 2018BTECS00096- Shivaduth Jakore</a:t>
            </a:r>
          </a:p>
        </p:txBody>
      </p:sp>
      <p:pic>
        <p:nvPicPr>
          <p:cNvPr id="4" name="Picture 3">
            <a:extLst>
              <a:ext uri="{FF2B5EF4-FFF2-40B4-BE49-F238E27FC236}">
                <a16:creationId xmlns:a16="http://schemas.microsoft.com/office/drawing/2014/main" id="{D4B2D893-8EC7-4F79-83E7-06498357A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82" y="412945"/>
            <a:ext cx="2062886" cy="213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45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434E-8C96-4DAC-8E54-977C82A85417}"/>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6DD3D5A-0AAE-4271-B096-68D9C4EB7191}"/>
              </a:ext>
            </a:extLst>
          </p:cNvPr>
          <p:cNvSpPr>
            <a:spLocks noGrp="1"/>
          </p:cNvSpPr>
          <p:nvPr>
            <p:ph idx="1"/>
          </p:nvPr>
        </p:nvSpPr>
        <p:spPr/>
        <p:txBody>
          <a:bodyPr>
            <a:normAutofit/>
          </a:bodyPr>
          <a:lstStyle/>
          <a:p>
            <a:pPr marL="342900" marR="476250" lvl="0" indent="-342900">
              <a:lnSpc>
                <a:spcPct val="146000"/>
              </a:lnSpc>
              <a:spcBef>
                <a:spcPts val="940"/>
              </a:spcBef>
              <a:spcAft>
                <a:spcPts val="0"/>
              </a:spcAft>
              <a:buSzPts val="1000"/>
              <a:buFont typeface="+mj-lt"/>
              <a:buAutoNum type="arabicPeriod"/>
              <a:tabLst>
                <a:tab pos="0" algn="l"/>
                <a:tab pos="615950" algn="l"/>
              </a:tabLst>
            </a:pP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3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1800" spc="3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ns</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9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ank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tt</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2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exan</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er </a:t>
            </a:r>
            <a:r>
              <a:rPr lang="en-US" sz="1800" spc="-8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 </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3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i="1" spc="-1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1800" i="1" spc="-13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X </a:t>
            </a:r>
            <a:r>
              <a:rPr lang="en-US" sz="1800" i="1"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i="1" spc="1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io</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dd</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son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Wesley,</a:t>
            </a:r>
            <a:r>
              <a:rPr lang="en-US" sz="1800"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800" spc="8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Massachusetts,</a:t>
            </a:r>
            <a:r>
              <a:rPr lang="en-US" sz="1800" spc="8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1993.</a:t>
            </a:r>
          </a:p>
          <a:p>
            <a:pPr marL="0" marR="0">
              <a:spcBef>
                <a:spcPts val="35"/>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478155" lvl="0" indent="-342900">
              <a:lnSpc>
                <a:spcPct val="162000"/>
              </a:lnSpc>
              <a:spcBef>
                <a:spcPts val="0"/>
              </a:spcBef>
              <a:spcAft>
                <a:spcPts val="0"/>
              </a:spcAft>
              <a:buSzPts val="1000"/>
              <a:buFont typeface="+mj-lt"/>
              <a:buAutoNum type="arabicPeriod"/>
              <a:tabLst>
                <a:tab pos="0" algn="l"/>
                <a:tab pos="615950" algn="l"/>
              </a:tabLst>
            </a:pP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spc="2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rt</a:t>
            </a:r>
            <a:r>
              <a:rPr lang="en-US" sz="1800" spc="3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spc="4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Z</a:t>
            </a:r>
            <a:r>
              <a:rPr lang="en-US" sz="1800" i="1"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ur</a:t>
            </a:r>
            <a:r>
              <a:rPr lang="en-US" sz="1800" i="1" spc="7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lek</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1800" i="1" spc="-5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i="1" spc="-4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i="1"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1800" i="1" spc="5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6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a:t>
            </a:r>
            <a:r>
              <a:rPr lang="en-US" sz="1800" i="1" spc="-5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gter</a:t>
            </a:r>
            <a:r>
              <a:rPr lang="en-US" sz="1800" i="1" spc="6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1800" i="1" spc="-49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i="1" spc="-6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i="1" spc="5"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1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spc="3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rm</a:t>
            </a:r>
            <a:r>
              <a:rPr lang="en-US" sz="1800" spc="1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spc="3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i="1" spc="6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i="1"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1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1800" i="1" spc="-5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1800" i="1" spc="-6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spc="1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am</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i="1" spc="7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800" i="1" spc="6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1800" i="1" spc="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ing</a:t>
            </a:r>
            <a:r>
              <a:rPr lang="en-US" sz="1800" i="1" spc="1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bodies</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spc="9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Annalen</a:t>
            </a:r>
            <a:r>
              <a:rPr lang="en-US" sz="1800" spc="9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der</a:t>
            </a:r>
            <a:r>
              <a:rPr lang="en-US" sz="1800" spc="9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Physik</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spc="9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322(10):891921,</a:t>
            </a:r>
            <a:r>
              <a:rPr lang="en-US" sz="1800" spc="10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1905.</a:t>
            </a:r>
          </a:p>
          <a:p>
            <a:pPr marL="342900" marR="0" lvl="0" indent="-342900">
              <a:spcBef>
                <a:spcPts val="815"/>
              </a:spcBef>
              <a:spcAft>
                <a:spcPts val="0"/>
              </a:spcAft>
              <a:buSzPts val="1000"/>
              <a:buFont typeface="+mj-lt"/>
              <a:buAutoNum type="arabicPeriod"/>
              <a:tabLst>
                <a:tab pos="0" algn="l"/>
                <a:tab pos="617855" algn="l"/>
              </a:tabLst>
            </a:pP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Knuth:</a:t>
            </a:r>
            <a:r>
              <a:rPr lang="en-US" sz="1800" spc="11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Computers</a:t>
            </a:r>
            <a:r>
              <a:rPr lang="en-US" sz="1800" spc="2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Typesetting,</a:t>
            </a:r>
          </a:p>
          <a:p>
            <a:pPr marL="615950" marR="0">
              <a:spcBef>
                <a:spcPts val="770"/>
              </a:spcBef>
              <a:spcAft>
                <a:spcPts val="0"/>
              </a:spcAft>
            </a:pPr>
            <a:r>
              <a:rPr lang="en-US" sz="1800" u="none" strike="noStrik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http://www-cs-faculty.stanford.edu/~uno/abcde.html</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b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4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DDBB0-19CC-44EC-A126-0E1399C58DF8}"/>
              </a:ext>
            </a:extLst>
          </p:cNvPr>
          <p:cNvSpPr txBox="1"/>
          <p:nvPr/>
        </p:nvSpPr>
        <p:spPr>
          <a:xfrm>
            <a:off x="2370339" y="2967335"/>
            <a:ext cx="7235301" cy="923330"/>
          </a:xfrm>
          <a:prstGeom prst="rect">
            <a:avLst/>
          </a:prstGeom>
          <a:noFill/>
        </p:spPr>
        <p:txBody>
          <a:bodyPr wrap="square" rtlCol="0">
            <a:spAutoFit/>
          </a:bodyPr>
          <a:lstStyle/>
          <a:p>
            <a:pPr algn="ctr"/>
            <a:r>
              <a:rPr lang="en-US" sz="5400" dirty="0">
                <a:solidFill>
                  <a:schemeClr val="tx2"/>
                </a:solidFill>
              </a:rPr>
              <a:t>Thank You</a:t>
            </a:r>
            <a:endParaRPr lang="en-IN" sz="5400" dirty="0">
              <a:solidFill>
                <a:schemeClr val="tx2"/>
              </a:solidFill>
            </a:endParaRPr>
          </a:p>
        </p:txBody>
      </p:sp>
    </p:spTree>
    <p:extLst>
      <p:ext uri="{BB962C8B-B14F-4D97-AF65-F5344CB8AC3E}">
        <p14:creationId xmlns:p14="http://schemas.microsoft.com/office/powerpoint/2010/main" val="258455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A373-2BE9-42A6-8E9C-77AE6DB7EBD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9C52F2F-FD7F-4289-8A80-F8C62444A143}"/>
              </a:ext>
            </a:extLst>
          </p:cNvPr>
          <p:cNvSpPr>
            <a:spLocks noGrp="1"/>
          </p:cNvSpPr>
          <p:nvPr>
            <p:ph idx="1"/>
          </p:nvPr>
        </p:nvSpPr>
        <p:spPr/>
        <p:txBody>
          <a:bodyPr>
            <a:normAutofit/>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UML/DFD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Technology stack</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Customer details</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Summary </a:t>
            </a:r>
          </a:p>
          <a:p>
            <a:pPr>
              <a:lnSpc>
                <a:spcPct val="115000"/>
              </a:lnSpc>
              <a:spcBef>
                <a:spcPct val="0"/>
              </a:spcBef>
              <a:spcAft>
                <a:spcPct val="0"/>
              </a:spcAft>
              <a:buClr>
                <a:srgbClr val="002060"/>
              </a:buClr>
              <a:buSzPct val="60000"/>
              <a:buFont typeface="Wingdings" panose="05000000000000000000"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15382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261D-BD75-476A-B5C6-9F77F680F295}"/>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239D19-C727-4D45-9982-8F59F78EBC2A}"/>
              </a:ext>
            </a:extLst>
          </p:cNvPr>
          <p:cNvSpPr>
            <a:spLocks noGrp="1"/>
          </p:cNvSpPr>
          <p:nvPr>
            <p:ph idx="1"/>
          </p:nvPr>
        </p:nvSpPr>
        <p:spPr>
          <a:xfrm>
            <a:off x="838200" y="1825625"/>
            <a:ext cx="10515600" cy="4667250"/>
          </a:xfrm>
        </p:spPr>
        <p:txBody>
          <a:bodyPr>
            <a:normAutofit/>
          </a:bodyPr>
          <a:lstStyle/>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 this system we conduct the procedure of spot round online where students wouldn’t be required present at the institution and the manual error which happens all the time because of ample student data would also decrease.</a:t>
            </a:r>
          </a:p>
          <a:p>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W</a:t>
            </a: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hen the Directorate of Technical Education (DTE) completes its procedure of rounds there are still vacant seats available which the institution are asked to conduct a spot round at the institute. Here students directly come to the institute and fill the admission form and the admits</a:t>
            </a: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 our system we provide registration form where student data is gathered </a:t>
            </a:r>
            <a:endPar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After successful registration student can check the status of their registration form </a:t>
            </a:r>
          </a:p>
          <a:p>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Once registration is completed student can pay registration fee online through our system.</a:t>
            </a:r>
            <a:endParaRPr lang="en-US" sz="1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81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4F34-0222-40C7-9941-ACD5C9251553}"/>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FA026C4-074C-4D92-900A-FC53BC715E49}"/>
              </a:ext>
            </a:extLst>
          </p:cNvPr>
          <p:cNvSpPr>
            <a:spLocks noGrp="1"/>
          </p:cNvSpPr>
          <p:nvPr>
            <p:ph idx="1"/>
          </p:nvPr>
        </p:nvSpPr>
        <p:spPr/>
        <p:txBody>
          <a:bodyPr>
            <a:normAutofit/>
          </a:bodyPr>
          <a:lstStyle/>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To digitize the spot round  admission process.</a:t>
            </a:r>
          </a:p>
          <a:p>
            <a:pPr marL="0" indent="0">
              <a:lnSpc>
                <a:spcPct val="100000"/>
              </a:lnSpc>
              <a:spcBef>
                <a:spcPts val="541"/>
              </a:spcBef>
              <a:buNone/>
            </a:pPr>
            <a:br>
              <a:rPr lang="en-US" sz="1800" dirty="0">
                <a:solidFill>
                  <a:schemeClr val="accent1">
                    <a:lumMod val="50000"/>
                  </a:schemeClr>
                </a:solidFill>
                <a:latin typeface="Times New Roman" panose="02020603050405020304" pitchFamily="18" charset="0"/>
                <a:cs typeface="Times New Roman" panose="02020603050405020304" pitchFamily="18" charset="0"/>
              </a:rPr>
            </a:b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en-US" sz="1800" b="1" spc="-1" dirty="0">
                <a:solidFill>
                  <a:schemeClr val="accent1">
                    <a:lumMod val="50000"/>
                  </a:schemeClr>
                </a:solidFill>
                <a:latin typeface="Times New Roman" panose="02020603050405020304" pitchFamily="18" charset="0"/>
                <a:cs typeface="Times New Roman" panose="02020603050405020304" pitchFamily="18" charset="0"/>
              </a:rPr>
              <a:t>Flaws</a:t>
            </a:r>
            <a:r>
              <a:rPr lang="en-US" sz="1800" b="1" strike="noStrike" spc="-1" dirty="0">
                <a:solidFill>
                  <a:schemeClr val="accent1">
                    <a:lumMod val="50000"/>
                  </a:schemeClr>
                </a:solidFill>
                <a:latin typeface="Times New Roman" panose="02020603050405020304" pitchFamily="18" charset="0"/>
                <a:cs typeface="Times New Roman" panose="02020603050405020304" pitchFamily="18" charset="0"/>
              </a:rPr>
              <a:t> in current system</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Currently the process of spot round is a manual one</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Many times, it leads to delay </a:t>
            </a:r>
            <a:r>
              <a:rPr lang="en-US" sz="1800" spc="-1" dirty="0">
                <a:solidFill>
                  <a:schemeClr val="accent1">
                    <a:lumMod val="50000"/>
                  </a:schemeClr>
                </a:solidFill>
                <a:latin typeface="Times New Roman" panose="02020603050405020304" pitchFamily="18" charset="0"/>
                <a:cs typeface="Times New Roman" panose="02020603050405020304" pitchFamily="18" charset="0"/>
              </a:rPr>
              <a:t>in </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the procedure which leads to late admission</a:t>
            </a: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00000"/>
              </a:lnSpc>
              <a:spcBef>
                <a:spcPts val="541"/>
              </a:spcBef>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It may result in missing of an important deadline for the students</a:t>
            </a:r>
          </a:p>
          <a:p>
            <a:pPr>
              <a:lnSpc>
                <a:spcPct val="100000"/>
              </a:lnSpc>
              <a:spcBef>
                <a:spcPts val="541"/>
              </a:spcBef>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0" indent="0">
              <a:lnSpc>
                <a:spcPct val="100000"/>
              </a:lnSpc>
              <a:spcBef>
                <a:spcPts val="541"/>
              </a:spcBef>
              <a:buNone/>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59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FBF4-D3FC-45DD-A0BD-391B8C1F82B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F6316C4-FEDE-421B-8575-278C425F9FCA}"/>
              </a:ext>
            </a:extLst>
          </p:cNvPr>
          <p:cNvSpPr>
            <a:spLocks noGrp="1"/>
          </p:cNvSpPr>
          <p:nvPr>
            <p:ph idx="1"/>
          </p:nvPr>
        </p:nvSpPr>
        <p:spPr/>
        <p:txBody>
          <a:bodyPr>
            <a:normAutofit/>
          </a:bodyPr>
          <a:lstStyle/>
          <a:p>
            <a:pPr marL="457200" indent="-456840">
              <a:lnSpc>
                <a:spcPct val="100000"/>
              </a:lnSpc>
              <a:buClr>
                <a:srgbClr val="D16349"/>
              </a:buClr>
              <a:buSzPct val="85000"/>
              <a:buFont typeface="Arial"/>
              <a:buChar char="•"/>
            </a:pPr>
            <a:r>
              <a:rPr lang="en-IN" sz="1800" strike="noStrike" spc="-1" dirty="0">
                <a:solidFill>
                  <a:schemeClr val="accent1">
                    <a:lumMod val="50000"/>
                  </a:schemeClr>
                </a:solidFill>
                <a:latin typeface="Times New Roman" panose="02020603050405020304" pitchFamily="18" charset="0"/>
                <a:cs typeface="Times New Roman" panose="02020603050405020304" pitchFamily="18" charset="0"/>
              </a:rPr>
              <a:t>To study the traditional system and gather the requirements for the automated system</a:t>
            </a:r>
          </a:p>
          <a:p>
            <a:pPr marL="457200" indent="-456840">
              <a:lnSpc>
                <a:spcPct val="100000"/>
              </a:lnSpc>
              <a:buClr>
                <a:srgbClr val="D16349"/>
              </a:buClr>
              <a:buSzPct val="85000"/>
              <a:buFont typeface="Arial"/>
              <a:buChar char="•"/>
            </a:pPr>
            <a:endParaRPr lang="en-IN" sz="180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6840">
              <a:lnSpc>
                <a:spcPct val="100000"/>
              </a:lnSpc>
              <a:buClr>
                <a:srgbClr val="D16349"/>
              </a:buClr>
              <a:buSzPct val="85000"/>
              <a:buFont typeface="Arial"/>
              <a:buChar char="•"/>
            </a:pPr>
            <a:r>
              <a:rPr lang="en-IN" sz="1800" strike="noStrike" spc="-1" dirty="0">
                <a:solidFill>
                  <a:schemeClr val="accent1">
                    <a:lumMod val="50000"/>
                  </a:schemeClr>
                </a:solidFill>
                <a:latin typeface="Times New Roman" panose="02020603050405020304" pitchFamily="18" charset="0"/>
                <a:cs typeface="Times New Roman" panose="02020603050405020304" pitchFamily="18" charset="0"/>
              </a:rPr>
              <a:t>To design and implement WCE Spot Round Automation</a:t>
            </a:r>
          </a:p>
          <a:p>
            <a:pPr>
              <a:lnSpc>
                <a:spcPct val="100000"/>
              </a:lnSpc>
            </a:pPr>
            <a:endParaRPr lang="en-IN"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6840">
              <a:lnSpc>
                <a:spcPct val="100000"/>
              </a:lnSpc>
              <a:buClr>
                <a:srgbClr val="D16349"/>
              </a:buClr>
              <a:buSzPct val="85000"/>
              <a:buFont typeface="Arial"/>
              <a:buChar char="•"/>
            </a:pPr>
            <a:r>
              <a:rPr lang="en-IN" sz="1800" b="0" strike="noStrike" spc="-1" dirty="0">
                <a:solidFill>
                  <a:schemeClr val="accent1">
                    <a:lumMod val="50000"/>
                  </a:schemeClr>
                </a:solidFill>
                <a:latin typeface="Times New Roman" panose="02020603050405020304" pitchFamily="18" charset="0"/>
                <a:cs typeface="Times New Roman" panose="02020603050405020304" pitchFamily="18" charset="0"/>
              </a:rPr>
              <a:t>To design and implement a transcript ordering system</a:t>
            </a:r>
          </a:p>
          <a:p>
            <a:pPr>
              <a:lnSpc>
                <a:spcPct val="100000"/>
              </a:lnSpc>
            </a:pPr>
            <a:endParaRPr lang="en-IN"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6840">
              <a:lnSpc>
                <a:spcPct val="100000"/>
              </a:lnSpc>
              <a:buClr>
                <a:srgbClr val="D16349"/>
              </a:buClr>
              <a:buSzPct val="85000"/>
              <a:buFont typeface="Arial"/>
              <a:buChar char="•"/>
            </a:pPr>
            <a:r>
              <a:rPr lang="en-IN" sz="1800" b="0" strike="noStrike" spc="-1" dirty="0">
                <a:solidFill>
                  <a:schemeClr val="accent1">
                    <a:lumMod val="50000"/>
                  </a:schemeClr>
                </a:solidFill>
                <a:latin typeface="Times New Roman" panose="02020603050405020304" pitchFamily="18" charset="0"/>
                <a:cs typeface="Times New Roman" panose="02020603050405020304" pitchFamily="18" charset="0"/>
              </a:rPr>
              <a:t>To provide a secure database for storing important and confidential data</a:t>
            </a:r>
          </a:p>
          <a:p>
            <a:endParaRPr lang="en-US" sz="1800" dirty="0">
              <a:solidFill>
                <a:schemeClr val="accent1">
                  <a:lumMod val="50000"/>
                </a:schemeClr>
              </a:solidFill>
            </a:endParaRPr>
          </a:p>
        </p:txBody>
      </p:sp>
    </p:spTree>
    <p:extLst>
      <p:ext uri="{BB962C8B-B14F-4D97-AF65-F5344CB8AC3E}">
        <p14:creationId xmlns:p14="http://schemas.microsoft.com/office/powerpoint/2010/main" val="284557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A599-1B7F-4EC6-A8E6-82CCA83EEB30}"/>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METHODOLOGY</a:t>
            </a:r>
          </a:p>
        </p:txBody>
      </p:sp>
      <p:pic>
        <p:nvPicPr>
          <p:cNvPr id="6" name="Image3">
            <a:extLst>
              <a:ext uri="{FF2B5EF4-FFF2-40B4-BE49-F238E27FC236}">
                <a16:creationId xmlns:a16="http://schemas.microsoft.com/office/drawing/2014/main" id="{ED5D85EF-FB30-5EA9-5DC4-FC49F188B796}"/>
              </a:ext>
            </a:extLst>
          </p:cNvPr>
          <p:cNvPicPr>
            <a:picLocks noGrp="1" noChangeAspect="1"/>
          </p:cNvPicPr>
          <p:nvPr>
            <p:ph idx="1"/>
          </p:nvPr>
        </p:nvPicPr>
        <p:blipFill>
          <a:blip r:embed="rId2"/>
          <a:srcRect l="6313" r="17475"/>
          <a:stretch>
            <a:fillRect/>
          </a:stretch>
        </p:blipFill>
        <p:spPr bwMode="auto">
          <a:xfrm>
            <a:off x="3451883" y="1202033"/>
            <a:ext cx="7901917" cy="5655967"/>
          </a:xfrm>
          <a:prstGeom prst="rect">
            <a:avLst/>
          </a:prstGeom>
        </p:spPr>
      </p:pic>
    </p:spTree>
    <p:extLst>
      <p:ext uri="{BB962C8B-B14F-4D97-AF65-F5344CB8AC3E}">
        <p14:creationId xmlns:p14="http://schemas.microsoft.com/office/powerpoint/2010/main" val="276449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9827-878E-4FFA-B14C-2290134D72C4}"/>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Outcomes</a:t>
            </a:r>
          </a:p>
        </p:txBody>
      </p:sp>
      <p:sp>
        <p:nvSpPr>
          <p:cNvPr id="3" name="Content Placeholder 2">
            <a:extLst>
              <a:ext uri="{FF2B5EF4-FFF2-40B4-BE49-F238E27FC236}">
                <a16:creationId xmlns:a16="http://schemas.microsoft.com/office/drawing/2014/main" id="{A1FFFF3D-2B25-4C00-81FA-F0D9F70AF973}"/>
              </a:ext>
            </a:extLst>
          </p:cNvPr>
          <p:cNvSpPr>
            <a:spLocks noGrp="1"/>
          </p:cNvSpPr>
          <p:nvPr>
            <p:ph idx="1"/>
          </p:nvPr>
        </p:nvSpPr>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Digitalized the current manual spot round admission process</a:t>
            </a:r>
          </a:p>
          <a:p>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r>
              <a:rPr lang="en-US" sz="1800" dirty="0">
                <a:solidFill>
                  <a:schemeClr val="accent1">
                    <a:lumMod val="50000"/>
                  </a:schemeClr>
                </a:solidFill>
                <a:latin typeface="Times New Roman" panose="02020603050405020304" pitchFamily="18" charset="0"/>
                <a:cs typeface="Times New Roman" panose="02020603050405020304" pitchFamily="18" charset="0"/>
              </a:rPr>
              <a:t>Significant reduction in man-hours as well as in time required for the process </a:t>
            </a:r>
          </a:p>
          <a:p>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r>
              <a:rPr lang="en-US" sz="1800" dirty="0">
                <a:solidFill>
                  <a:schemeClr val="accent1">
                    <a:lumMod val="50000"/>
                  </a:schemeClr>
                </a:solidFill>
                <a:latin typeface="Times New Roman" panose="02020603050405020304" pitchFamily="18" charset="0"/>
                <a:cs typeface="Times New Roman" panose="02020603050405020304" pitchFamily="18" charset="0"/>
              </a:rPr>
              <a:t>Created a REST API for establishing communication between endpoints and to record the requests for future analysis</a:t>
            </a:r>
          </a:p>
        </p:txBody>
      </p:sp>
    </p:spTree>
    <p:extLst>
      <p:ext uri="{BB962C8B-B14F-4D97-AF65-F5344CB8AC3E}">
        <p14:creationId xmlns:p14="http://schemas.microsoft.com/office/powerpoint/2010/main" val="368557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16D1-88D7-4356-ADEC-526B28BA63CD}"/>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A879EC43-2F55-412E-B388-9909F6B79559}"/>
              </a:ext>
            </a:extLst>
          </p:cNvPr>
          <p:cNvSpPr>
            <a:spLocks noGrp="1"/>
          </p:cNvSpPr>
          <p:nvPr>
            <p:ph idx="1"/>
          </p:nvPr>
        </p:nvSpPr>
        <p:spPr/>
        <p:txBody>
          <a:bodyPr>
            <a:normAutofit/>
          </a:bodyPr>
          <a:lstStyle/>
          <a:p>
            <a:pPr marL="343260" indent="-342900">
              <a:lnSpc>
                <a:spcPct val="100000"/>
              </a:lnSpc>
              <a:spcBef>
                <a:spcPts val="541"/>
              </a:spcBef>
              <a:buClr>
                <a:srgbClr val="D16349"/>
              </a:buClr>
              <a:buSzPct val="85000"/>
              <a:buFont typeface="+mj-lt"/>
              <a:buAutoNum type="arabicPeriod"/>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Node JS : For </a:t>
            </a:r>
            <a:r>
              <a:rPr lang="en-US" sz="1800" spc="-1" dirty="0">
                <a:solidFill>
                  <a:schemeClr val="accent1">
                    <a:lumMod val="50000"/>
                  </a:schemeClr>
                </a:solidFill>
                <a:latin typeface="Times New Roman" panose="02020603050405020304" pitchFamily="18" charset="0"/>
                <a:cs typeface="Times New Roman" panose="02020603050405020304" pitchFamily="18" charset="0"/>
              </a:rPr>
              <a:t>backend</a:t>
            </a:r>
          </a:p>
          <a:p>
            <a:pPr marL="343260" indent="-342900">
              <a:lnSpc>
                <a:spcPct val="100000"/>
              </a:lnSpc>
              <a:spcBef>
                <a:spcPts val="541"/>
              </a:spcBef>
              <a:buClr>
                <a:srgbClr val="D16349"/>
              </a:buClr>
              <a:buSzPct val="85000"/>
              <a:buFont typeface="+mj-lt"/>
              <a:buAutoNum type="arabicPeriod"/>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React JS</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For front end </a:t>
            </a:r>
          </a:p>
          <a:p>
            <a:pPr marL="343260" indent="-342900">
              <a:lnSpc>
                <a:spcPct val="100000"/>
              </a:lnSpc>
              <a:spcBef>
                <a:spcPts val="541"/>
              </a:spcBef>
              <a:buClr>
                <a:srgbClr val="D16349"/>
              </a:buClr>
              <a:buSzPct val="85000"/>
              <a:buFont typeface="+mj-lt"/>
              <a:buAutoNum type="arabicPeriod"/>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MERN Stack</a:t>
            </a: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a:t>
            </a:r>
            <a:r>
              <a:rPr lang="en-US" sz="1800" b="0" strike="noStrike" spc="-1" dirty="0" err="1">
                <a:solidFill>
                  <a:schemeClr val="accent1">
                    <a:lumMod val="50000"/>
                  </a:schemeClr>
                </a:solidFill>
                <a:latin typeface="Times New Roman" panose="02020603050405020304" pitchFamily="18" charset="0"/>
                <a:cs typeface="Times New Roman" panose="02020603050405020304" pitchFamily="18" charset="0"/>
              </a:rPr>
              <a:t>Razorpay</a:t>
            </a:r>
            <a:r>
              <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rPr>
              <a:t> : for payment gateway</a:t>
            </a:r>
          </a:p>
          <a:p>
            <a:pPr marL="343260" indent="-342900">
              <a:lnSpc>
                <a:spcPct val="100000"/>
              </a:lnSpc>
              <a:spcBef>
                <a:spcPts val="541"/>
              </a:spcBef>
              <a:buClr>
                <a:srgbClr val="D16349"/>
              </a:buClr>
              <a:buSzPct val="85000"/>
              <a:buFont typeface="+mj-lt"/>
              <a:buAutoNum type="arabicPeriod"/>
            </a:pPr>
            <a:endParaRPr lang="en-US" sz="1800"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MongoDB : for User Data</a:t>
            </a:r>
          </a:p>
          <a:p>
            <a:pPr marL="343260" indent="-342900">
              <a:lnSpc>
                <a:spcPct val="100000"/>
              </a:lnSpc>
              <a:spcBef>
                <a:spcPts val="541"/>
              </a:spcBef>
              <a:buClr>
                <a:srgbClr val="D16349"/>
              </a:buClr>
              <a:buSzPct val="85000"/>
              <a:buFont typeface="+mj-lt"/>
              <a:buAutoNum type="arabicPeriod"/>
            </a:pP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a:p>
            <a:pPr marL="343260" indent="-342900">
              <a:lnSpc>
                <a:spcPct val="100000"/>
              </a:lnSpc>
              <a:spcBef>
                <a:spcPts val="541"/>
              </a:spcBef>
              <a:buClr>
                <a:srgbClr val="D16349"/>
              </a:buClr>
              <a:buSzPct val="85000"/>
              <a:buFont typeface="+mj-lt"/>
              <a:buAutoNum type="arabicPeriod"/>
            </a:pPr>
            <a:r>
              <a:rPr lang="en-US" sz="1800" spc="-1" dirty="0">
                <a:solidFill>
                  <a:schemeClr val="accent1">
                    <a:lumMod val="50000"/>
                  </a:schemeClr>
                </a:solidFill>
                <a:latin typeface="Times New Roman" panose="02020603050405020304" pitchFamily="18" charset="0"/>
                <a:cs typeface="Times New Roman" panose="02020603050405020304" pitchFamily="18" charset="0"/>
              </a:rPr>
              <a:t>Express Js: For creating API</a:t>
            </a:r>
            <a:endParaRPr lang="en-US" sz="1800" b="0" strike="noStrike"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08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6067-4763-48A8-88B6-5AA38BADB57A}"/>
              </a:ext>
            </a:extLst>
          </p:cNvPr>
          <p:cNvSpPr>
            <a:spLocks noGrp="1"/>
          </p:cNvSpPr>
          <p:nvPr>
            <p:ph type="title"/>
          </p:nvPr>
        </p:nvSpPr>
        <p:spPr/>
        <p:txBody>
          <a:bodyPr>
            <a:norm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Customer Details</a:t>
            </a:r>
          </a:p>
        </p:txBody>
      </p:sp>
      <p:sp>
        <p:nvSpPr>
          <p:cNvPr id="3" name="Content Placeholder 2">
            <a:extLst>
              <a:ext uri="{FF2B5EF4-FFF2-40B4-BE49-F238E27FC236}">
                <a16:creationId xmlns:a16="http://schemas.microsoft.com/office/drawing/2014/main" id="{42438358-C7EB-457D-823A-13E2B39EAA1D}"/>
              </a:ext>
            </a:extLst>
          </p:cNvPr>
          <p:cNvSpPr>
            <a:spLocks noGrp="1"/>
          </p:cNvSpPr>
          <p:nvPr>
            <p:ph idx="1"/>
          </p:nvPr>
        </p:nvSpPr>
        <p:spPr/>
        <p:txBody>
          <a:bodyPr/>
          <a:lstStyle/>
          <a:p>
            <a:r>
              <a:rPr lang="en-US" sz="1800" dirty="0">
                <a:solidFill>
                  <a:schemeClr val="accent1">
                    <a:lumMod val="50000"/>
                  </a:schemeClr>
                </a:solidFill>
              </a:rPr>
              <a:t>Walchand college of Engineering (Primary user)</a:t>
            </a:r>
          </a:p>
          <a:p>
            <a:endParaRPr lang="en-US" sz="1800" dirty="0">
              <a:solidFill>
                <a:schemeClr val="accent1">
                  <a:lumMod val="50000"/>
                </a:schemeClr>
              </a:solidFill>
            </a:endParaRPr>
          </a:p>
          <a:p>
            <a:r>
              <a:rPr lang="en-US" sz="1800" dirty="0">
                <a:solidFill>
                  <a:schemeClr val="accent1">
                    <a:lumMod val="50000"/>
                  </a:schemeClr>
                </a:solidFill>
              </a:rPr>
              <a:t>Any other individual Engineering college (End user)</a:t>
            </a:r>
          </a:p>
          <a:p>
            <a:endParaRPr lang="en-US" sz="1800" dirty="0">
              <a:solidFill>
                <a:schemeClr val="accent1">
                  <a:lumMod val="50000"/>
                </a:schemeClr>
              </a:solidFill>
            </a:endParaRPr>
          </a:p>
          <a:p>
            <a:r>
              <a:rPr lang="en-US" sz="1800" dirty="0">
                <a:solidFill>
                  <a:schemeClr val="accent1">
                    <a:lumMod val="50000"/>
                  </a:schemeClr>
                </a:solidFill>
              </a:rPr>
              <a:t>Universities (End user)</a:t>
            </a:r>
          </a:p>
          <a:p>
            <a:endParaRPr lang="en-US" sz="1800" dirty="0">
              <a:solidFill>
                <a:schemeClr val="accent1">
                  <a:lumMod val="50000"/>
                </a:schemeClr>
              </a:solidFill>
            </a:endParaRPr>
          </a:p>
          <a:p>
            <a:pPr marL="0" indent="0">
              <a:buNone/>
            </a:pPr>
            <a:endParaRPr lang="en-US" sz="1800" dirty="0">
              <a:solidFill>
                <a:schemeClr val="accent1">
                  <a:lumMod val="50000"/>
                </a:schemeClr>
              </a:solidFill>
            </a:endParaRPr>
          </a:p>
          <a:p>
            <a:endParaRPr lang="en-US" dirty="0"/>
          </a:p>
        </p:txBody>
      </p:sp>
    </p:spTree>
    <p:extLst>
      <p:ext uri="{BB962C8B-B14F-4D97-AF65-F5344CB8AC3E}">
        <p14:creationId xmlns:p14="http://schemas.microsoft.com/office/powerpoint/2010/main" val="269263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505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Walchand College of Engineering, Sangli (Government Aided Autonomous Institution) Vishrambag, Sangli, 416415 </vt:lpstr>
      <vt:lpstr>Agenda</vt:lpstr>
      <vt:lpstr>Abstract</vt:lpstr>
      <vt:lpstr>Problem Statement</vt:lpstr>
      <vt:lpstr>Objectives</vt:lpstr>
      <vt:lpstr>METHODOLOGY</vt:lpstr>
      <vt:lpstr>Outcomes</vt:lpstr>
      <vt:lpstr>Technology Stack</vt:lpstr>
      <vt:lpstr>Customer Details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Walchand College of Engineering, Sangli (Government Aided Autonomous Institution) Vishrambag, Sangli, 416415 </dc:title>
  <dc:creator>Aishwarya Kabure</dc:creator>
  <cp:lastModifiedBy>Aishwarya Kabure</cp:lastModifiedBy>
  <cp:revision>1</cp:revision>
  <dcterms:created xsi:type="dcterms:W3CDTF">2022-05-06T09:06:06Z</dcterms:created>
  <dcterms:modified xsi:type="dcterms:W3CDTF">2022-05-06T09:30:41Z</dcterms:modified>
</cp:coreProperties>
</file>