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
      <p:font typeface="Quicksand"/>
      <p:regular r:id="rId23"/>
      <p:bold r:id="rId24"/>
    </p:embeddedFont>
    <p:embeddedFont>
      <p:font typeface="Quicksand SemiBold"/>
      <p:regular r:id="rId25"/>
      <p:bold r:id="rId26"/>
    </p:embeddedFont>
    <p:embeddedFont>
      <p:font typeface="Quicksand Medium"/>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Quicksand-bold.fntdata"/><Relationship Id="rId23" Type="http://schemas.openxmlformats.org/officeDocument/2006/relationships/font" Target="fonts/Quicksand-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QuicksandSemiBold-bold.fntdata"/><Relationship Id="rId25" Type="http://schemas.openxmlformats.org/officeDocument/2006/relationships/font" Target="fonts/QuicksandSemiBold-regular.fntdata"/><Relationship Id="rId28" Type="http://schemas.openxmlformats.org/officeDocument/2006/relationships/font" Target="fonts/QuicksandMedium-bold.fntdata"/><Relationship Id="rId27" Type="http://schemas.openxmlformats.org/officeDocument/2006/relationships/font" Target="fonts/QuicksandMedium-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c859f43829_2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c859f43829_2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c86a20afe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c86a20afe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c86a20afe2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c86a20afe2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c86a20afe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c86a20afe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c86a20afe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c86a20afe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c86a20afe2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c86a20afe2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c86a20afe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c86a20afe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c86a20afe2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c86a20afe2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c86a20afe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c86a20afe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c86a20afe2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c86a20afe2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c86a20afe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c86a20afe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c86a20afe2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c86a20afe2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jpg"/><Relationship Id="rId4" Type="http://schemas.openxmlformats.org/officeDocument/2006/relationships/image" Target="../media/image7.png"/><Relationship Id="rId5"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jpg"/><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jp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jpg"/><Relationship Id="rId4" Type="http://schemas.openxmlformats.org/officeDocument/2006/relationships/image" Target="../media/image12.png"/><Relationship Id="rId5" Type="http://schemas.openxmlformats.org/officeDocument/2006/relationships/image" Target="../media/image4.png"/><Relationship Id="rId6"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nvSpPr>
        <p:spPr>
          <a:xfrm>
            <a:off x="494800" y="405825"/>
            <a:ext cx="8324100" cy="216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6700">
                <a:solidFill>
                  <a:schemeClr val="dk1"/>
                </a:solidFill>
                <a:latin typeface="Quicksand"/>
                <a:ea typeface="Quicksand"/>
                <a:cs typeface="Quicksand"/>
                <a:sym typeface="Quicksand"/>
              </a:rPr>
              <a:t>WEATHER </a:t>
            </a:r>
            <a:r>
              <a:rPr b="1" lang="en-GB" sz="6700">
                <a:solidFill>
                  <a:schemeClr val="dk1"/>
                </a:solidFill>
                <a:latin typeface="Quicksand"/>
                <a:ea typeface="Quicksand"/>
                <a:cs typeface="Quicksand"/>
                <a:sym typeface="Quicksand"/>
              </a:rPr>
              <a:t>FORECASTING</a:t>
            </a:r>
            <a:endParaRPr b="1" sz="6700">
              <a:solidFill>
                <a:schemeClr val="dk1"/>
              </a:solidFill>
              <a:latin typeface="Quicksand"/>
              <a:ea typeface="Quicksand"/>
              <a:cs typeface="Quicksand"/>
              <a:sym typeface="Quicksand"/>
            </a:endParaRPr>
          </a:p>
        </p:txBody>
      </p:sp>
      <p:sp>
        <p:nvSpPr>
          <p:cNvPr id="55" name="Google Shape;55;p13"/>
          <p:cNvSpPr txBox="1"/>
          <p:nvPr/>
        </p:nvSpPr>
        <p:spPr>
          <a:xfrm>
            <a:off x="1849800" y="2758700"/>
            <a:ext cx="5444400" cy="2270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2300">
                <a:solidFill>
                  <a:schemeClr val="dk1"/>
                </a:solidFill>
                <a:latin typeface="Quicksand SemiBold"/>
                <a:ea typeface="Quicksand SemiBold"/>
                <a:cs typeface="Quicksand SemiBold"/>
                <a:sym typeface="Quicksand SemiBold"/>
              </a:rPr>
              <a:t>Group Members:-</a:t>
            </a:r>
            <a:endParaRPr sz="2300">
              <a:solidFill>
                <a:schemeClr val="dk1"/>
              </a:solidFill>
              <a:latin typeface="Quicksand SemiBold"/>
              <a:ea typeface="Quicksand SemiBold"/>
              <a:cs typeface="Quicksand SemiBold"/>
              <a:sym typeface="Quicksand SemiBold"/>
            </a:endParaRPr>
          </a:p>
          <a:p>
            <a:pPr indent="0" lvl="0" marL="0" rtl="0" algn="l">
              <a:spcBef>
                <a:spcPts val="0"/>
              </a:spcBef>
              <a:spcAft>
                <a:spcPts val="0"/>
              </a:spcAft>
              <a:buNone/>
            </a:pPr>
            <a:r>
              <a:rPr lang="en-GB" sz="2300">
                <a:solidFill>
                  <a:schemeClr val="dk1"/>
                </a:solidFill>
                <a:latin typeface="Quicksand SemiBold"/>
                <a:ea typeface="Quicksand SemiBold"/>
                <a:cs typeface="Quicksand SemiBold"/>
                <a:sym typeface="Quicksand SemiBold"/>
              </a:rPr>
              <a:t>Monalisa                                 21052910</a:t>
            </a:r>
            <a:endParaRPr sz="2300">
              <a:solidFill>
                <a:schemeClr val="dk1"/>
              </a:solidFill>
              <a:latin typeface="Quicksand SemiBold"/>
              <a:ea typeface="Quicksand SemiBold"/>
              <a:cs typeface="Quicksand SemiBold"/>
              <a:sym typeface="Quicksand SemiBold"/>
            </a:endParaRPr>
          </a:p>
          <a:p>
            <a:pPr indent="0" lvl="0" marL="0" rtl="0" algn="l">
              <a:spcBef>
                <a:spcPts val="0"/>
              </a:spcBef>
              <a:spcAft>
                <a:spcPts val="0"/>
              </a:spcAft>
              <a:buNone/>
            </a:pPr>
            <a:r>
              <a:rPr lang="en-GB" sz="2300">
                <a:solidFill>
                  <a:schemeClr val="dk1"/>
                </a:solidFill>
                <a:latin typeface="Quicksand SemiBold"/>
                <a:ea typeface="Quicksand SemiBold"/>
                <a:cs typeface="Quicksand SemiBold"/>
                <a:sym typeface="Quicksand SemiBold"/>
              </a:rPr>
              <a:t>Aryan Mohanty                      21051803</a:t>
            </a:r>
            <a:endParaRPr sz="2300">
              <a:solidFill>
                <a:schemeClr val="dk1"/>
              </a:solidFill>
              <a:latin typeface="Quicksand SemiBold"/>
              <a:ea typeface="Quicksand SemiBold"/>
              <a:cs typeface="Quicksand SemiBold"/>
              <a:sym typeface="Quicksand SemiBold"/>
            </a:endParaRPr>
          </a:p>
          <a:p>
            <a:pPr indent="0" lvl="0" marL="0" rtl="0" algn="l">
              <a:spcBef>
                <a:spcPts val="0"/>
              </a:spcBef>
              <a:spcAft>
                <a:spcPts val="0"/>
              </a:spcAft>
              <a:buNone/>
            </a:pPr>
            <a:r>
              <a:rPr lang="en-GB" sz="2300">
                <a:solidFill>
                  <a:schemeClr val="dk1"/>
                </a:solidFill>
                <a:latin typeface="Quicksand SemiBold"/>
                <a:ea typeface="Quicksand SemiBold"/>
                <a:cs typeface="Quicksand SemiBold"/>
                <a:sym typeface="Quicksand SemiBold"/>
              </a:rPr>
              <a:t>Vishal Banerjee                      2105847</a:t>
            </a:r>
            <a:endParaRPr sz="2300">
              <a:solidFill>
                <a:schemeClr val="dk1"/>
              </a:solidFill>
              <a:latin typeface="Quicksand SemiBold"/>
              <a:ea typeface="Quicksand SemiBold"/>
              <a:cs typeface="Quicksand SemiBold"/>
              <a:sym typeface="Quicksand SemiBold"/>
            </a:endParaRPr>
          </a:p>
          <a:p>
            <a:pPr indent="0" lvl="0" marL="0" rtl="0" algn="l">
              <a:spcBef>
                <a:spcPts val="0"/>
              </a:spcBef>
              <a:spcAft>
                <a:spcPts val="0"/>
              </a:spcAft>
              <a:buNone/>
            </a:pPr>
            <a:r>
              <a:rPr lang="en-GB" sz="2300">
                <a:solidFill>
                  <a:schemeClr val="dk1"/>
                </a:solidFill>
                <a:latin typeface="Quicksand SemiBold"/>
                <a:ea typeface="Quicksand SemiBold"/>
                <a:cs typeface="Quicksand SemiBold"/>
                <a:sym typeface="Quicksand SemiBold"/>
              </a:rPr>
              <a:t>Utkal Sahoo                            2105846</a:t>
            </a:r>
            <a:endParaRPr sz="2300">
              <a:solidFill>
                <a:schemeClr val="dk1"/>
              </a:solidFill>
              <a:latin typeface="Quicksand SemiBold"/>
              <a:ea typeface="Quicksand SemiBold"/>
              <a:cs typeface="Quicksand SemiBold"/>
              <a:sym typeface="Quicksand SemiBold"/>
            </a:endParaRPr>
          </a:p>
          <a:p>
            <a:pPr indent="0" lvl="0" marL="0" rtl="0" algn="l">
              <a:spcBef>
                <a:spcPts val="0"/>
              </a:spcBef>
              <a:spcAft>
                <a:spcPts val="0"/>
              </a:spcAft>
              <a:buNone/>
            </a:pPr>
            <a:r>
              <a:rPr lang="en-GB" sz="2300">
                <a:solidFill>
                  <a:schemeClr val="dk1"/>
                </a:solidFill>
                <a:latin typeface="Quicksand SemiBold"/>
                <a:ea typeface="Quicksand SemiBold"/>
                <a:cs typeface="Quicksand SemiBold"/>
                <a:sym typeface="Quicksand SemiBold"/>
              </a:rPr>
              <a:t>Samyak Nath                          21051333</a:t>
            </a:r>
            <a:endParaRPr sz="2300">
              <a:solidFill>
                <a:schemeClr val="dk1"/>
              </a:solidFill>
              <a:latin typeface="Quicksand SemiBold"/>
              <a:ea typeface="Quicksand SemiBold"/>
              <a:cs typeface="Quicksand SemiBold"/>
              <a:sym typeface="Quicksand SemiBo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0" name="Shape 110"/>
        <p:cNvGrpSpPr/>
        <p:nvPr/>
      </p:nvGrpSpPr>
      <p:grpSpPr>
        <a:xfrm>
          <a:off x="0" y="0"/>
          <a:ext cx="0" cy="0"/>
          <a:chOff x="0" y="0"/>
          <a:chExt cx="0" cy="0"/>
        </a:xfrm>
      </p:grpSpPr>
      <p:sp>
        <p:nvSpPr>
          <p:cNvPr id="111" name="Google Shape;111;p22"/>
          <p:cNvSpPr txBox="1"/>
          <p:nvPr>
            <p:ph idx="1" type="body"/>
          </p:nvPr>
        </p:nvSpPr>
        <p:spPr>
          <a:xfrm>
            <a:off x="218175" y="0"/>
            <a:ext cx="6416700" cy="25719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GB" sz="1050">
                <a:solidFill>
                  <a:schemeClr val="dk1"/>
                </a:solidFill>
              </a:rPr>
              <a:t>8)Printing Current Weather Information:</a:t>
            </a:r>
            <a:endParaRPr b="1" sz="1050">
              <a:solidFill>
                <a:schemeClr val="dk1"/>
              </a:solidFill>
            </a:endParaRPr>
          </a:p>
          <a:p>
            <a:pPr indent="-295275" lvl="0" marL="457200" rtl="0" algn="l">
              <a:spcBef>
                <a:spcPts val="1200"/>
              </a:spcBef>
              <a:spcAft>
                <a:spcPts val="0"/>
              </a:spcAft>
              <a:buClr>
                <a:schemeClr val="dk1"/>
              </a:buClr>
              <a:buSzPts val="1050"/>
              <a:buChar char="●"/>
            </a:pPr>
            <a:r>
              <a:rPr lang="en-GB" sz="1050">
                <a:solidFill>
                  <a:schemeClr val="dk1"/>
                </a:solidFill>
              </a:rPr>
              <a:t>The function prints the current weather information, including temperature, humidity, and weather description.</a:t>
            </a:r>
            <a:endParaRPr sz="1050">
              <a:solidFill>
                <a:schemeClr val="dk1"/>
              </a:solidFill>
            </a:endParaRPr>
          </a:p>
          <a:p>
            <a:pPr indent="0" lvl="0" marL="0" rtl="0" algn="l">
              <a:spcBef>
                <a:spcPts val="1200"/>
              </a:spcBef>
              <a:spcAft>
                <a:spcPts val="0"/>
              </a:spcAft>
              <a:buNone/>
            </a:pPr>
            <a:r>
              <a:rPr b="1" lang="en-GB" sz="1050">
                <a:solidFill>
                  <a:schemeClr val="dk1"/>
                </a:solidFill>
              </a:rPr>
              <a:t>9)Plotting the Forecast Graph:</a:t>
            </a:r>
            <a:endParaRPr b="1" sz="1050">
              <a:solidFill>
                <a:schemeClr val="dk1"/>
              </a:solidFill>
            </a:endParaRPr>
          </a:p>
          <a:p>
            <a:pPr indent="-295275" lvl="0" marL="457200" rtl="0" algn="l">
              <a:spcBef>
                <a:spcPts val="1200"/>
              </a:spcBef>
              <a:spcAft>
                <a:spcPts val="0"/>
              </a:spcAft>
              <a:buClr>
                <a:schemeClr val="dk1"/>
              </a:buClr>
              <a:buSzPts val="1050"/>
              <a:buChar char="●"/>
            </a:pPr>
            <a:r>
              <a:rPr lang="en-GB" sz="1050">
                <a:solidFill>
                  <a:schemeClr val="dk1"/>
                </a:solidFill>
              </a:rPr>
              <a:t>Finally, the function plots a graph using Matplotlib, showing the temperature trend over the next week.</a:t>
            </a:r>
            <a:endParaRPr sz="1050">
              <a:solidFill>
                <a:schemeClr val="dk1"/>
              </a:solidFill>
            </a:endParaRPr>
          </a:p>
          <a:p>
            <a:pPr indent="-295275" lvl="0" marL="457200" rtl="0" algn="l">
              <a:spcBef>
                <a:spcPts val="0"/>
              </a:spcBef>
              <a:spcAft>
                <a:spcPts val="0"/>
              </a:spcAft>
              <a:buClr>
                <a:schemeClr val="dk1"/>
              </a:buClr>
              <a:buSzPts val="1050"/>
              <a:buChar char="●"/>
            </a:pPr>
            <a:r>
              <a:rPr lang="en-GB" sz="1050">
                <a:solidFill>
                  <a:schemeClr val="dk1"/>
                </a:solidFill>
              </a:rPr>
              <a:t>It sets labels, title, and formatting for the graph before displaying it using plt.show().</a:t>
            </a:r>
            <a:endParaRPr sz="1050">
              <a:solidFill>
                <a:schemeClr val="dk1"/>
              </a:solidFill>
            </a:endParaRPr>
          </a:p>
          <a:p>
            <a:pPr indent="-295275" lvl="0" marL="457200" rtl="0" algn="l">
              <a:spcBef>
                <a:spcPts val="0"/>
              </a:spcBef>
              <a:spcAft>
                <a:spcPts val="0"/>
              </a:spcAft>
              <a:buClr>
                <a:schemeClr val="dk1"/>
              </a:buClr>
              <a:buSzPts val="1050"/>
              <a:buChar char="●"/>
            </a:pPr>
            <a:r>
              <a:rPr lang="en-GB" sz="1050">
                <a:solidFill>
                  <a:schemeClr val="dk1"/>
                </a:solidFill>
              </a:rPr>
              <a:t>This function encapsulates the process of fetching weather data, parsing it, and displaying it to the user, providing both current weather information and a visual representation of the 1-week weather forecast for the specified city.</a:t>
            </a:r>
            <a:endParaRPr sz="1050">
              <a:solidFill>
                <a:schemeClr val="dk1"/>
              </a:solidFill>
            </a:endParaRPr>
          </a:p>
          <a:p>
            <a:pPr indent="0" lvl="0" marL="0" rtl="0" algn="l">
              <a:spcBef>
                <a:spcPts val="1200"/>
              </a:spcBef>
              <a:spcAft>
                <a:spcPts val="1200"/>
              </a:spcAft>
              <a:buNone/>
            </a:pPr>
            <a:r>
              <a:t/>
            </a:r>
            <a:endParaRPr sz="1050"/>
          </a:p>
        </p:txBody>
      </p:sp>
      <p:sp>
        <p:nvSpPr>
          <p:cNvPr id="112" name="Google Shape;112;p22"/>
          <p:cNvSpPr txBox="1"/>
          <p:nvPr/>
        </p:nvSpPr>
        <p:spPr>
          <a:xfrm>
            <a:off x="407700" y="2702925"/>
            <a:ext cx="5436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pic>
        <p:nvPicPr>
          <p:cNvPr id="113" name="Google Shape;113;p22"/>
          <p:cNvPicPr preferRelativeResize="0"/>
          <p:nvPr/>
        </p:nvPicPr>
        <p:blipFill>
          <a:blip r:embed="rId4">
            <a:alphaModFix/>
          </a:blip>
          <a:stretch>
            <a:fillRect/>
          </a:stretch>
        </p:blipFill>
        <p:spPr>
          <a:xfrm>
            <a:off x="1495075" y="2431750"/>
            <a:ext cx="6153826" cy="2660650"/>
          </a:xfrm>
          <a:prstGeom prst="rect">
            <a:avLst/>
          </a:prstGeom>
          <a:noFill/>
          <a:ln>
            <a:noFill/>
          </a:ln>
        </p:spPr>
      </p:pic>
      <p:pic>
        <p:nvPicPr>
          <p:cNvPr id="114" name="Google Shape;114;p22"/>
          <p:cNvPicPr preferRelativeResize="0"/>
          <p:nvPr/>
        </p:nvPicPr>
        <p:blipFill>
          <a:blip r:embed="rId5">
            <a:alphaModFix/>
          </a:blip>
          <a:stretch>
            <a:fillRect/>
          </a:stretch>
        </p:blipFill>
        <p:spPr>
          <a:xfrm>
            <a:off x="6756725" y="140163"/>
            <a:ext cx="2108500" cy="2291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8" name="Shape 118"/>
        <p:cNvGrpSpPr/>
        <p:nvPr/>
      </p:nvGrpSpPr>
      <p:grpSpPr>
        <a:xfrm>
          <a:off x="0" y="0"/>
          <a:ext cx="0" cy="0"/>
          <a:chOff x="0" y="0"/>
          <a:chExt cx="0" cy="0"/>
        </a:xfrm>
      </p:grpSpPr>
      <p:sp>
        <p:nvSpPr>
          <p:cNvPr id="119" name="Google Shape;119;p23"/>
          <p:cNvSpPr txBox="1"/>
          <p:nvPr>
            <p:ph type="title"/>
          </p:nvPr>
        </p:nvSpPr>
        <p:spPr>
          <a:xfrm>
            <a:off x="0" y="445025"/>
            <a:ext cx="8832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2720"/>
              <a:t>5.</a:t>
            </a:r>
            <a:r>
              <a:rPr b="1" lang="en-GB" sz="2720" u="sng"/>
              <a:t>FUTURE SCOPE AND ENHANCEMENTS</a:t>
            </a:r>
            <a:r>
              <a:rPr b="1" lang="en-GB" sz="2720"/>
              <a:t>:-</a:t>
            </a:r>
            <a:endParaRPr b="1" sz="2720"/>
          </a:p>
        </p:txBody>
      </p:sp>
      <p:sp>
        <p:nvSpPr>
          <p:cNvPr id="120" name="Google Shape;120;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Clr>
                <a:schemeClr val="dk1"/>
              </a:buClr>
              <a:buSzPts val="275"/>
              <a:buFont typeface="Arial"/>
              <a:buNone/>
            </a:pPr>
            <a:r>
              <a:rPr b="1" lang="en-GB" sz="6540">
                <a:solidFill>
                  <a:srgbClr val="0D0D0D"/>
                </a:solidFill>
                <a:highlight>
                  <a:srgbClr val="FFFFFF"/>
                </a:highlight>
                <a:latin typeface="Roboto"/>
                <a:ea typeface="Roboto"/>
                <a:cs typeface="Roboto"/>
                <a:sym typeface="Roboto"/>
              </a:rPr>
              <a:t>Weather Prediction Accuracy Improvement:-</a:t>
            </a:r>
            <a:endParaRPr b="1" sz="6540">
              <a:solidFill>
                <a:srgbClr val="0D0D0D"/>
              </a:solidFill>
              <a:highlight>
                <a:srgbClr val="FFFFFF"/>
              </a:highlight>
              <a:latin typeface="Roboto"/>
              <a:ea typeface="Roboto"/>
              <a:cs typeface="Roboto"/>
              <a:sym typeface="Roboto"/>
            </a:endParaRPr>
          </a:p>
          <a:p>
            <a:pPr indent="0" lvl="0" marL="0" rtl="0" algn="l">
              <a:spcBef>
                <a:spcPts val="1200"/>
              </a:spcBef>
              <a:spcAft>
                <a:spcPts val="0"/>
              </a:spcAft>
              <a:buClr>
                <a:schemeClr val="dk1"/>
              </a:buClr>
              <a:buSzPts val="275"/>
              <a:buFont typeface="Arial"/>
              <a:buNone/>
            </a:pPr>
            <a:r>
              <a:rPr lang="en-GB" sz="6540">
                <a:solidFill>
                  <a:srgbClr val="0D0D0D"/>
                </a:solidFill>
                <a:highlight>
                  <a:srgbClr val="FFFFFF"/>
                </a:highlight>
                <a:latin typeface="Roboto"/>
                <a:ea typeface="Roboto"/>
                <a:cs typeface="Roboto"/>
                <a:sym typeface="Roboto"/>
              </a:rPr>
              <a:t>• Utilize advanced algorithms and machine learning.</a:t>
            </a:r>
            <a:endParaRPr sz="6540">
              <a:solidFill>
                <a:srgbClr val="0D0D0D"/>
              </a:solidFill>
              <a:highlight>
                <a:srgbClr val="FFFFFF"/>
              </a:highlight>
              <a:latin typeface="Roboto"/>
              <a:ea typeface="Roboto"/>
              <a:cs typeface="Roboto"/>
              <a:sym typeface="Roboto"/>
            </a:endParaRPr>
          </a:p>
          <a:p>
            <a:pPr indent="0" lvl="0" marL="0" rtl="0" algn="l">
              <a:spcBef>
                <a:spcPts val="1200"/>
              </a:spcBef>
              <a:spcAft>
                <a:spcPts val="0"/>
              </a:spcAft>
              <a:buClr>
                <a:schemeClr val="dk1"/>
              </a:buClr>
              <a:buSzPts val="275"/>
              <a:buFont typeface="Arial"/>
              <a:buNone/>
            </a:pPr>
            <a:r>
              <a:rPr lang="en-GB" sz="6540">
                <a:solidFill>
                  <a:srgbClr val="0D0D0D"/>
                </a:solidFill>
                <a:highlight>
                  <a:srgbClr val="FFFFFF"/>
                </a:highlight>
                <a:latin typeface="Roboto"/>
                <a:ea typeface="Roboto"/>
                <a:cs typeface="Roboto"/>
                <a:sym typeface="Roboto"/>
              </a:rPr>
              <a:t>• Incorporate real-time data from satellites, weather stations, IoT devices.</a:t>
            </a:r>
            <a:endParaRPr sz="6540">
              <a:solidFill>
                <a:srgbClr val="0D0D0D"/>
              </a:solidFill>
              <a:highlight>
                <a:srgbClr val="FFFFFF"/>
              </a:highlight>
              <a:latin typeface="Roboto"/>
              <a:ea typeface="Roboto"/>
              <a:cs typeface="Roboto"/>
              <a:sym typeface="Roboto"/>
            </a:endParaRPr>
          </a:p>
          <a:p>
            <a:pPr indent="0" lvl="0" marL="0" rtl="0" algn="l">
              <a:spcBef>
                <a:spcPts val="1200"/>
              </a:spcBef>
              <a:spcAft>
                <a:spcPts val="0"/>
              </a:spcAft>
              <a:buClr>
                <a:schemeClr val="dk1"/>
              </a:buClr>
              <a:buSzPts val="275"/>
              <a:buFont typeface="Arial"/>
              <a:buNone/>
            </a:pPr>
            <a:r>
              <a:rPr b="1" lang="en-GB" sz="6540">
                <a:solidFill>
                  <a:srgbClr val="0D0D0D"/>
                </a:solidFill>
                <a:highlight>
                  <a:srgbClr val="FFFFFF"/>
                </a:highlight>
                <a:latin typeface="Roboto"/>
                <a:ea typeface="Roboto"/>
                <a:cs typeface="Roboto"/>
                <a:sym typeface="Roboto"/>
              </a:rPr>
              <a:t>Extended Forecasting Range:-</a:t>
            </a:r>
            <a:endParaRPr b="1" sz="6540">
              <a:solidFill>
                <a:srgbClr val="0D0D0D"/>
              </a:solidFill>
              <a:highlight>
                <a:srgbClr val="FFFFFF"/>
              </a:highlight>
              <a:latin typeface="Roboto"/>
              <a:ea typeface="Roboto"/>
              <a:cs typeface="Roboto"/>
              <a:sym typeface="Roboto"/>
            </a:endParaRPr>
          </a:p>
          <a:p>
            <a:pPr indent="0" lvl="0" marL="0" rtl="0" algn="l">
              <a:spcBef>
                <a:spcPts val="1200"/>
              </a:spcBef>
              <a:spcAft>
                <a:spcPts val="0"/>
              </a:spcAft>
              <a:buClr>
                <a:schemeClr val="dk1"/>
              </a:buClr>
              <a:buSzPts val="275"/>
              <a:buFont typeface="Arial"/>
              <a:buNone/>
            </a:pPr>
            <a:r>
              <a:rPr lang="en-GB" sz="6540">
                <a:solidFill>
                  <a:srgbClr val="0D0D0D"/>
                </a:solidFill>
                <a:highlight>
                  <a:srgbClr val="FFFFFF"/>
                </a:highlight>
                <a:latin typeface="Roboto"/>
                <a:ea typeface="Roboto"/>
                <a:cs typeface="Roboto"/>
                <a:sym typeface="Roboto"/>
              </a:rPr>
              <a:t>• Research into atmospheric predictability and modeling techniques.</a:t>
            </a:r>
            <a:endParaRPr sz="6540">
              <a:solidFill>
                <a:srgbClr val="0D0D0D"/>
              </a:solidFill>
              <a:highlight>
                <a:srgbClr val="FFFFFF"/>
              </a:highlight>
              <a:latin typeface="Roboto"/>
              <a:ea typeface="Roboto"/>
              <a:cs typeface="Roboto"/>
              <a:sym typeface="Roboto"/>
            </a:endParaRPr>
          </a:p>
          <a:p>
            <a:pPr indent="0" lvl="0" marL="0" rtl="0" algn="l">
              <a:spcBef>
                <a:spcPts val="1200"/>
              </a:spcBef>
              <a:spcAft>
                <a:spcPts val="0"/>
              </a:spcAft>
              <a:buClr>
                <a:schemeClr val="dk1"/>
              </a:buClr>
              <a:buSzPts val="275"/>
              <a:buFont typeface="Arial"/>
              <a:buNone/>
            </a:pPr>
            <a:r>
              <a:rPr lang="en-GB" sz="6540">
                <a:solidFill>
                  <a:srgbClr val="0D0D0D"/>
                </a:solidFill>
                <a:highlight>
                  <a:srgbClr val="FFFFFF"/>
                </a:highlight>
                <a:latin typeface="Roboto"/>
                <a:ea typeface="Roboto"/>
                <a:cs typeface="Roboto"/>
                <a:sym typeface="Roboto"/>
              </a:rPr>
              <a:t>• Enhancement of seasonal and long-term forecasts due to improved understanding of teleconnections and climate patterns.</a:t>
            </a:r>
            <a:endParaRPr sz="6540">
              <a:solidFill>
                <a:srgbClr val="0D0D0D"/>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b="1" sz="6540">
              <a:solidFill>
                <a:srgbClr val="0D0D0D"/>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GB"/>
              <a:t>UTKAL</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4" name="Shape 124"/>
        <p:cNvGrpSpPr/>
        <p:nvPr/>
      </p:nvGrpSpPr>
      <p:grpSpPr>
        <a:xfrm>
          <a:off x="0" y="0"/>
          <a:ext cx="0" cy="0"/>
          <a:chOff x="0" y="0"/>
          <a:chExt cx="0" cy="0"/>
        </a:xfrm>
      </p:grpSpPr>
      <p:sp>
        <p:nvSpPr>
          <p:cNvPr id="125" name="Google Shape;125;p24"/>
          <p:cNvSpPr txBox="1"/>
          <p:nvPr>
            <p:ph idx="1" type="body"/>
          </p:nvPr>
        </p:nvSpPr>
        <p:spPr>
          <a:xfrm>
            <a:off x="311700" y="564250"/>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b="1" lang="en-GB">
                <a:solidFill>
                  <a:schemeClr val="dk1"/>
                </a:solidFill>
              </a:rPr>
              <a:t>Extreme Weather Prediction:-</a:t>
            </a:r>
            <a:endParaRPr b="1">
              <a:solidFill>
                <a:schemeClr val="dk1"/>
              </a:solidFill>
            </a:endParaRPr>
          </a:p>
          <a:p>
            <a:pPr indent="0" lvl="0" marL="0" rtl="0" algn="l">
              <a:spcBef>
                <a:spcPts val="1200"/>
              </a:spcBef>
              <a:spcAft>
                <a:spcPts val="0"/>
              </a:spcAft>
              <a:buClr>
                <a:schemeClr val="dk1"/>
              </a:buClr>
              <a:buSzPts val="1100"/>
              <a:buFont typeface="Arial"/>
              <a:buNone/>
            </a:pPr>
            <a:r>
              <a:rPr lang="en-GB">
                <a:solidFill>
                  <a:schemeClr val="dk1"/>
                </a:solidFill>
              </a:rPr>
              <a:t>• Focus on improving forecasts of hurricanes, tornadoes, floods, heatwaves, droughts.</a:t>
            </a:r>
            <a:endParaRPr>
              <a:solidFill>
                <a:schemeClr val="dk1"/>
              </a:solidFill>
            </a:endParaRPr>
          </a:p>
          <a:p>
            <a:pPr indent="0" lvl="0" marL="0" rtl="0" algn="l">
              <a:spcBef>
                <a:spcPts val="1200"/>
              </a:spcBef>
              <a:spcAft>
                <a:spcPts val="0"/>
              </a:spcAft>
              <a:buClr>
                <a:schemeClr val="dk1"/>
              </a:buClr>
              <a:buSzPts val="1100"/>
              <a:buFont typeface="Arial"/>
              <a:buNone/>
            </a:pPr>
            <a:r>
              <a:rPr lang="en-GB">
                <a:solidFill>
                  <a:schemeClr val="dk1"/>
                </a:solidFill>
              </a:rPr>
              <a:t>• Enhanced modeling capabilities and understanding of atmospheric dynamics for accurate forecasts and early warnings.</a:t>
            </a:r>
            <a:endParaRPr>
              <a:solidFill>
                <a:schemeClr val="dk1"/>
              </a:solidFill>
            </a:endParaRPr>
          </a:p>
          <a:p>
            <a:pPr indent="0" lvl="0" marL="0" rtl="0" algn="l">
              <a:spcBef>
                <a:spcPts val="1200"/>
              </a:spcBef>
              <a:spcAft>
                <a:spcPts val="0"/>
              </a:spcAft>
              <a:buClr>
                <a:schemeClr val="dk1"/>
              </a:buClr>
              <a:buSzPts val="1100"/>
              <a:buFont typeface="Arial"/>
              <a:buNone/>
            </a:pPr>
            <a:r>
              <a:rPr b="1" lang="en-GB">
                <a:solidFill>
                  <a:schemeClr val="dk1"/>
                </a:solidFill>
              </a:rPr>
              <a:t>Predictive Analytics and Machine Learning in Weather Forecasting:-</a:t>
            </a:r>
            <a:endParaRPr b="1">
              <a:solidFill>
                <a:schemeClr val="dk1"/>
              </a:solidFill>
            </a:endParaRPr>
          </a:p>
          <a:p>
            <a:pPr indent="0" lvl="0" marL="0" rtl="0" algn="l">
              <a:spcBef>
                <a:spcPts val="1200"/>
              </a:spcBef>
              <a:spcAft>
                <a:spcPts val="0"/>
              </a:spcAft>
              <a:buClr>
                <a:schemeClr val="dk1"/>
              </a:buClr>
              <a:buSzPts val="1100"/>
              <a:buFont typeface="Arial"/>
              <a:buNone/>
            </a:pPr>
            <a:r>
              <a:rPr lang="en-GB">
                <a:solidFill>
                  <a:schemeClr val="dk1"/>
                </a:solidFill>
              </a:rPr>
              <a:t>• Leveraging historical data, user feedback, and sensor data.</a:t>
            </a:r>
            <a:endParaRPr>
              <a:solidFill>
                <a:schemeClr val="dk1"/>
              </a:solidFill>
            </a:endParaRPr>
          </a:p>
          <a:p>
            <a:pPr indent="0" lvl="0" marL="0" rtl="0" algn="l">
              <a:spcBef>
                <a:spcPts val="1200"/>
              </a:spcBef>
              <a:spcAft>
                <a:spcPts val="1200"/>
              </a:spcAft>
              <a:buNone/>
            </a:pPr>
            <a:r>
              <a:rPr lang="en-GB">
                <a:solidFill>
                  <a:schemeClr val="dk1"/>
                </a:solidFill>
              </a:rPr>
              <a:t>• Refining forecasting models and identifying emerging trends.</a:t>
            </a:r>
            <a:endParaRPr>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9" name="Shape 129"/>
        <p:cNvGrpSpPr/>
        <p:nvPr/>
      </p:nvGrpSpPr>
      <p:grpSpPr>
        <a:xfrm>
          <a:off x="0" y="0"/>
          <a:ext cx="0" cy="0"/>
          <a:chOff x="0" y="0"/>
          <a:chExt cx="0" cy="0"/>
        </a:xfrm>
      </p:grpSpPr>
      <p:sp>
        <p:nvSpPr>
          <p:cNvPr id="130" name="Google Shape;130;p25"/>
          <p:cNvSpPr txBox="1"/>
          <p:nvPr>
            <p:ph type="title"/>
          </p:nvPr>
        </p:nvSpPr>
        <p:spPr>
          <a:xfrm>
            <a:off x="24195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6.</a:t>
            </a:r>
            <a:r>
              <a:rPr lang="en-GB" u="sng"/>
              <a:t>CONCLUSION</a:t>
            </a:r>
            <a:r>
              <a:rPr lang="en-GB"/>
              <a:t>:-</a:t>
            </a:r>
            <a:endParaRPr/>
          </a:p>
        </p:txBody>
      </p:sp>
      <p:sp>
        <p:nvSpPr>
          <p:cNvPr id="131" name="Google Shape;131;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solidFill>
                  <a:schemeClr val="dk1"/>
                </a:solidFill>
              </a:rPr>
              <a:t>In conclusion, weather forecasting plays a pivotal role in modern society across various sectors and aspects of daily life. By leveraging advanced technologies, observational data, mathematical models, and meteorological expertise, weather forecasting provides valuable insights into future weather conditions, enabling individuals, businesses, and governments to make informed decisions and take proactive measures to mitigate risks, ensure safety, and enhance resilience.</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0" y="445025"/>
            <a:ext cx="9144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1.INTRODUCTION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GB" sz="6344">
                <a:solidFill>
                  <a:schemeClr val="dk1"/>
                </a:solidFill>
                <a:latin typeface="Quicksand"/>
                <a:ea typeface="Quicksand"/>
                <a:cs typeface="Quicksand"/>
                <a:sym typeface="Quicksand"/>
              </a:rPr>
              <a:t>Weather forecasting is the process of predicting the future state of the atmosphere based on analysis of current weather conditions, historical data, and mathematical models of atmospheric dynamics.The primary goal of weather forecasting is to provide accurate information about future weather conditions,including temperature precipitation ,humidity,wind speed and direction,cloud cover and atmospheric pressure.</a:t>
            </a:r>
            <a:endParaRPr sz="6344">
              <a:solidFill>
                <a:schemeClr val="dk1"/>
              </a:solidFill>
              <a:latin typeface="Quicksand"/>
              <a:ea typeface="Quicksand"/>
              <a:cs typeface="Quicksand"/>
              <a:sym typeface="Quicksand"/>
            </a:endParaRPr>
          </a:p>
          <a:p>
            <a:pPr indent="0" lvl="0" marL="0" rtl="0" algn="l">
              <a:spcBef>
                <a:spcPts val="1200"/>
              </a:spcBef>
              <a:spcAft>
                <a:spcPts val="0"/>
              </a:spcAft>
              <a:buNone/>
            </a:pPr>
            <a:r>
              <a:rPr lang="en-GB" sz="6344">
                <a:solidFill>
                  <a:srgbClr val="001620"/>
                </a:solidFill>
                <a:highlight>
                  <a:srgbClr val="FFFFFF"/>
                </a:highlight>
                <a:latin typeface="Quicksand"/>
                <a:ea typeface="Quicksand"/>
                <a:cs typeface="Quicksand"/>
                <a:sym typeface="Quicksand"/>
              </a:rPr>
              <a:t>Following are some of the places where weather forecasting plays a major role:</a:t>
            </a:r>
            <a:endParaRPr sz="6344">
              <a:solidFill>
                <a:schemeClr val="dk1"/>
              </a:solidFill>
              <a:latin typeface="Quicksand"/>
              <a:ea typeface="Quicksand"/>
              <a:cs typeface="Quicksand"/>
              <a:sym typeface="Quicksand"/>
            </a:endParaRPr>
          </a:p>
          <a:p>
            <a:pPr indent="-329313" lvl="0" marL="457200" rtl="0" algn="l">
              <a:spcBef>
                <a:spcPts val="1200"/>
              </a:spcBef>
              <a:spcAft>
                <a:spcPts val="0"/>
              </a:spcAft>
              <a:buClr>
                <a:schemeClr val="dk1"/>
              </a:buClr>
              <a:buSzPct val="100000"/>
              <a:buFont typeface="Quicksand"/>
              <a:buChar char="●"/>
            </a:pPr>
            <a:r>
              <a:rPr lang="en-GB" sz="6344">
                <a:solidFill>
                  <a:schemeClr val="dk1"/>
                </a:solidFill>
                <a:latin typeface="Quicksand"/>
                <a:ea typeface="Quicksand"/>
                <a:cs typeface="Quicksand"/>
                <a:sym typeface="Quicksand"/>
              </a:rPr>
              <a:t>It aids food grain transportation and storage.</a:t>
            </a:r>
            <a:endParaRPr sz="6344">
              <a:solidFill>
                <a:schemeClr val="dk1"/>
              </a:solidFill>
              <a:latin typeface="Quicksand"/>
              <a:ea typeface="Quicksand"/>
              <a:cs typeface="Quicksand"/>
              <a:sym typeface="Quicksand"/>
            </a:endParaRPr>
          </a:p>
          <a:p>
            <a:pPr indent="-329313" lvl="0" marL="457200" rtl="0" algn="l">
              <a:spcBef>
                <a:spcPts val="0"/>
              </a:spcBef>
              <a:spcAft>
                <a:spcPts val="0"/>
              </a:spcAft>
              <a:buClr>
                <a:srgbClr val="001620"/>
              </a:buClr>
              <a:buSzPct val="100000"/>
              <a:buFont typeface="Quicksand"/>
              <a:buChar char="●"/>
            </a:pPr>
            <a:r>
              <a:rPr lang="en-GB" sz="6344">
                <a:solidFill>
                  <a:srgbClr val="001620"/>
                </a:solidFill>
                <a:highlight>
                  <a:srgbClr val="FFFFFF"/>
                </a:highlight>
                <a:latin typeface="Quicksand"/>
                <a:ea typeface="Quicksand"/>
                <a:cs typeface="Quicksand"/>
                <a:sym typeface="Quicksand"/>
              </a:rPr>
              <a:t>It aids in the handling of cultural operations such as harrowing, hoeing, etc.</a:t>
            </a:r>
            <a:endParaRPr sz="6344">
              <a:solidFill>
                <a:srgbClr val="001620"/>
              </a:solidFill>
              <a:highlight>
                <a:srgbClr val="FFFFFF"/>
              </a:highlight>
              <a:latin typeface="Quicksand"/>
              <a:ea typeface="Quicksand"/>
              <a:cs typeface="Quicksand"/>
              <a:sym typeface="Quicksand"/>
            </a:endParaRPr>
          </a:p>
          <a:p>
            <a:pPr indent="-329313" lvl="0" marL="457200" rtl="0" algn="l">
              <a:spcBef>
                <a:spcPts val="0"/>
              </a:spcBef>
              <a:spcAft>
                <a:spcPts val="0"/>
              </a:spcAft>
              <a:buClr>
                <a:srgbClr val="001620"/>
              </a:buClr>
              <a:buSzPct val="100000"/>
              <a:buFont typeface="Quicksand"/>
              <a:buChar char="●"/>
            </a:pPr>
            <a:r>
              <a:rPr lang="en-GB" sz="6344">
                <a:solidFill>
                  <a:srgbClr val="001620"/>
                </a:solidFill>
                <a:highlight>
                  <a:srgbClr val="FFFFFF"/>
                </a:highlight>
                <a:latin typeface="Quicksand"/>
                <a:ea typeface="Quicksand"/>
                <a:cs typeface="Quicksand"/>
                <a:sym typeface="Quicksand"/>
              </a:rPr>
              <a:t>Seasons and nature play a major role in agriculture and farming. When it comes to the farming of various fruits, vegetables, and pulses, temperature is extremely important.</a:t>
            </a:r>
            <a:endParaRPr sz="6344">
              <a:solidFill>
                <a:srgbClr val="001620"/>
              </a:solidFill>
              <a:highlight>
                <a:srgbClr val="FFFFFF"/>
              </a:highlight>
              <a:latin typeface="Quicksand"/>
              <a:ea typeface="Quicksand"/>
              <a:cs typeface="Quicksand"/>
              <a:sym typeface="Quicksand"/>
            </a:endParaRPr>
          </a:p>
          <a:p>
            <a:pPr indent="0" lvl="0" marL="457200" rtl="0" algn="l">
              <a:spcBef>
                <a:spcPts val="1200"/>
              </a:spcBef>
              <a:spcAft>
                <a:spcPts val="0"/>
              </a:spcAft>
              <a:buNone/>
            </a:pPr>
            <a:r>
              <a:t/>
            </a:r>
            <a:endParaRPr sz="1300">
              <a:solidFill>
                <a:srgbClr val="001620"/>
              </a:solidFill>
              <a:highlight>
                <a:srgbClr val="FFFFFF"/>
              </a:highlight>
            </a:endParaRPr>
          </a:p>
          <a:p>
            <a:pPr indent="0" lvl="0" marL="457200" rtl="0" algn="l">
              <a:spcBef>
                <a:spcPts val="1200"/>
              </a:spcBef>
              <a:spcAft>
                <a:spcPts val="0"/>
              </a:spcAft>
              <a:buNone/>
            </a:pPr>
            <a:r>
              <a:t/>
            </a:r>
            <a:endParaRPr sz="1300">
              <a:solidFill>
                <a:srgbClr val="001620"/>
              </a:solidFill>
              <a:highlight>
                <a:srgbClr val="FFFFFF"/>
              </a:highlight>
            </a:endParaRPr>
          </a:p>
          <a:p>
            <a:pPr indent="0" lvl="0" marL="0" rtl="0" algn="l">
              <a:spcBef>
                <a:spcPts val="0"/>
              </a:spcBef>
              <a:spcAft>
                <a:spcPts val="0"/>
              </a:spcAft>
              <a:buNone/>
            </a:pPr>
            <a:r>
              <a:t/>
            </a:r>
            <a:endParaRPr>
              <a:solidFill>
                <a:schemeClr val="dk1"/>
              </a:solidFill>
              <a:latin typeface="Quicksand"/>
              <a:ea typeface="Quicksand"/>
              <a:cs typeface="Quicksand"/>
              <a:sym typeface="Quicksand"/>
            </a:endParaRPr>
          </a:p>
          <a:p>
            <a:pPr indent="0" lvl="0" marL="0" rtl="0" algn="l">
              <a:spcBef>
                <a:spcPts val="1200"/>
              </a:spcBef>
              <a:spcAft>
                <a:spcPts val="0"/>
              </a:spcAft>
              <a:buNone/>
            </a:pPr>
            <a:r>
              <a:t/>
            </a:r>
            <a:endParaRPr>
              <a:solidFill>
                <a:schemeClr val="dk1"/>
              </a:solidFill>
              <a:latin typeface="Quicksand"/>
              <a:ea typeface="Quicksand"/>
              <a:cs typeface="Quicksand"/>
              <a:sym typeface="Quicksand"/>
            </a:endParaRPr>
          </a:p>
          <a:p>
            <a:pPr indent="0" lvl="0" marL="0" rtl="0" algn="l">
              <a:spcBef>
                <a:spcPts val="1200"/>
              </a:spcBef>
              <a:spcAft>
                <a:spcPts val="1200"/>
              </a:spcAft>
              <a:buNone/>
            </a:pPr>
            <a:r>
              <a:t/>
            </a:r>
            <a:endParaRPr>
              <a:solidFill>
                <a:schemeClr val="dk1"/>
              </a:solidFill>
              <a:latin typeface="Quicksand"/>
              <a:ea typeface="Quicksand"/>
              <a:cs typeface="Quicksand"/>
              <a:sym typeface="Quicksan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1.2 </a:t>
            </a:r>
            <a:r>
              <a:rPr lang="en-GB" u="sng"/>
              <a:t>Why we need it:</a:t>
            </a:r>
            <a:endParaRPr u="sng"/>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10000"/>
          </a:bodyPr>
          <a:lstStyle/>
          <a:p>
            <a:pPr indent="-317182" lvl="0" marL="457200" rtl="0" algn="l">
              <a:spcBef>
                <a:spcPts val="0"/>
              </a:spcBef>
              <a:spcAft>
                <a:spcPts val="0"/>
              </a:spcAft>
              <a:buClr>
                <a:schemeClr val="dk1"/>
              </a:buClr>
              <a:buSzPct val="100000"/>
              <a:buFont typeface="Quicksand"/>
              <a:buChar char="●"/>
            </a:pPr>
            <a:r>
              <a:rPr b="1" lang="en-GB">
                <a:solidFill>
                  <a:schemeClr val="dk1"/>
                </a:solidFill>
                <a:latin typeface="Quicksand"/>
                <a:ea typeface="Quicksand"/>
                <a:cs typeface="Quicksand"/>
                <a:sym typeface="Quicksand"/>
              </a:rPr>
              <a:t>Risk Mitigation</a:t>
            </a:r>
            <a:r>
              <a:rPr lang="en-GB">
                <a:solidFill>
                  <a:schemeClr val="dk1"/>
                </a:solidFill>
                <a:latin typeface="Quicksand"/>
                <a:ea typeface="Quicksand"/>
                <a:cs typeface="Quicksand"/>
                <a:sym typeface="Quicksand"/>
              </a:rPr>
              <a:t>: Weather forecasts help individuals and communities prepare for and mitigate the impacts of adverse weather conditions, such as storms, hurricanes, floods, heatwaves, and cold snaps.</a:t>
            </a:r>
            <a:endParaRPr>
              <a:solidFill>
                <a:schemeClr val="dk1"/>
              </a:solidFill>
              <a:latin typeface="Quicksand"/>
              <a:ea typeface="Quicksand"/>
              <a:cs typeface="Quicksand"/>
              <a:sym typeface="Quicksand"/>
            </a:endParaRPr>
          </a:p>
          <a:p>
            <a:pPr indent="-317182" lvl="0" marL="457200" rtl="0" algn="l">
              <a:spcBef>
                <a:spcPts val="0"/>
              </a:spcBef>
              <a:spcAft>
                <a:spcPts val="0"/>
              </a:spcAft>
              <a:buClr>
                <a:schemeClr val="dk1"/>
              </a:buClr>
              <a:buSzPct val="100000"/>
              <a:buFont typeface="Quicksand"/>
              <a:buChar char="●"/>
            </a:pPr>
            <a:r>
              <a:rPr b="1" lang="en-GB">
                <a:solidFill>
                  <a:schemeClr val="dk1"/>
                </a:solidFill>
                <a:latin typeface="Quicksand"/>
                <a:ea typeface="Quicksand"/>
                <a:cs typeface="Quicksand"/>
                <a:sym typeface="Quicksand"/>
              </a:rPr>
              <a:t>Public Safety</a:t>
            </a:r>
            <a:r>
              <a:rPr lang="en-GB">
                <a:solidFill>
                  <a:schemeClr val="dk1"/>
                </a:solidFill>
                <a:latin typeface="Quicksand"/>
                <a:ea typeface="Quicksand"/>
                <a:cs typeface="Quicksand"/>
                <a:sym typeface="Quicksand"/>
              </a:rPr>
              <a:t>: Weather forecasts play a vital role in public safety by enabling authorities to issue timely warnings and advisories for severe weather events. </a:t>
            </a:r>
            <a:endParaRPr>
              <a:solidFill>
                <a:schemeClr val="dk1"/>
              </a:solidFill>
              <a:latin typeface="Quicksand"/>
              <a:ea typeface="Quicksand"/>
              <a:cs typeface="Quicksand"/>
              <a:sym typeface="Quicksand"/>
            </a:endParaRPr>
          </a:p>
          <a:p>
            <a:pPr indent="-317182" lvl="0" marL="457200" rtl="0" algn="l">
              <a:spcBef>
                <a:spcPts val="0"/>
              </a:spcBef>
              <a:spcAft>
                <a:spcPts val="0"/>
              </a:spcAft>
              <a:buClr>
                <a:schemeClr val="dk1"/>
              </a:buClr>
              <a:buSzPct val="100000"/>
              <a:buFont typeface="Quicksand"/>
              <a:buChar char="●"/>
            </a:pPr>
            <a:r>
              <a:rPr b="1" lang="en-GB">
                <a:solidFill>
                  <a:schemeClr val="dk1"/>
                </a:solidFill>
                <a:latin typeface="Quicksand"/>
                <a:ea typeface="Quicksand"/>
                <a:cs typeface="Quicksand"/>
                <a:sym typeface="Quicksand"/>
              </a:rPr>
              <a:t>Health and </a:t>
            </a:r>
            <a:r>
              <a:rPr b="1" lang="en-GB">
                <a:solidFill>
                  <a:schemeClr val="dk1"/>
                </a:solidFill>
                <a:latin typeface="Quicksand"/>
                <a:ea typeface="Quicksand"/>
                <a:cs typeface="Quicksand"/>
                <a:sym typeface="Quicksand"/>
              </a:rPr>
              <a:t>Wellbeing</a:t>
            </a:r>
            <a:r>
              <a:rPr lang="en-GB">
                <a:solidFill>
                  <a:schemeClr val="dk1"/>
                </a:solidFill>
                <a:latin typeface="Quicksand"/>
                <a:ea typeface="Quicksand"/>
                <a:cs typeface="Quicksand"/>
                <a:sym typeface="Quicksand"/>
              </a:rPr>
              <a:t>: Weather forecasts impact public health and well-being by influencing air quality, temperature extremes, and the spread of infectious diseases.</a:t>
            </a:r>
            <a:endParaRPr>
              <a:solidFill>
                <a:schemeClr val="dk1"/>
              </a:solidFill>
              <a:latin typeface="Quicksand"/>
              <a:ea typeface="Quicksand"/>
              <a:cs typeface="Quicksand"/>
              <a:sym typeface="Quicksand"/>
            </a:endParaRPr>
          </a:p>
          <a:p>
            <a:pPr indent="-317182" lvl="0" marL="457200" rtl="0" algn="l">
              <a:spcBef>
                <a:spcPts val="0"/>
              </a:spcBef>
              <a:spcAft>
                <a:spcPts val="0"/>
              </a:spcAft>
              <a:buClr>
                <a:schemeClr val="dk1"/>
              </a:buClr>
              <a:buSzPct val="100000"/>
              <a:buFont typeface="Quicksand"/>
              <a:buChar char="●"/>
            </a:pPr>
            <a:r>
              <a:rPr b="1" lang="en-GB">
                <a:solidFill>
                  <a:schemeClr val="dk1"/>
                </a:solidFill>
                <a:latin typeface="Quicksand"/>
                <a:ea typeface="Quicksand"/>
                <a:cs typeface="Quicksand"/>
                <a:sym typeface="Quicksand"/>
              </a:rPr>
              <a:t>Agriculture and Food Production:</a:t>
            </a:r>
            <a:r>
              <a:rPr lang="en-GB">
                <a:solidFill>
                  <a:schemeClr val="dk1"/>
                </a:solidFill>
                <a:latin typeface="Quicksand"/>
                <a:ea typeface="Quicksand"/>
                <a:cs typeface="Quicksand"/>
                <a:sym typeface="Quicksand"/>
              </a:rPr>
              <a:t> Farmers and agriculturalists rely on weather forecasts to make informed decisions about planting, harvesting, irrigation, fertilization, and pest control.</a:t>
            </a:r>
            <a:endParaRPr>
              <a:solidFill>
                <a:schemeClr val="dk1"/>
              </a:solidFill>
              <a:latin typeface="Quicksand"/>
              <a:ea typeface="Quicksand"/>
              <a:cs typeface="Quicksand"/>
              <a:sym typeface="Quicksand"/>
            </a:endParaRPr>
          </a:p>
          <a:p>
            <a:pPr indent="-317182" lvl="0" marL="457200" rtl="0" algn="l">
              <a:spcBef>
                <a:spcPts val="0"/>
              </a:spcBef>
              <a:spcAft>
                <a:spcPts val="0"/>
              </a:spcAft>
              <a:buClr>
                <a:schemeClr val="dk1"/>
              </a:buClr>
              <a:buSzPct val="100000"/>
              <a:buFont typeface="Quicksand"/>
              <a:buChar char="●"/>
            </a:pPr>
            <a:r>
              <a:rPr b="1" lang="en-GB">
                <a:solidFill>
                  <a:schemeClr val="dk1"/>
                </a:solidFill>
                <a:latin typeface="Quicksand"/>
                <a:ea typeface="Quicksand"/>
                <a:cs typeface="Quicksand"/>
                <a:sym typeface="Quicksand"/>
              </a:rPr>
              <a:t>Transportation and Travel: </a:t>
            </a:r>
            <a:r>
              <a:rPr lang="en-GB">
                <a:solidFill>
                  <a:schemeClr val="dk1"/>
                </a:solidFill>
                <a:latin typeface="Quicksand"/>
                <a:ea typeface="Quicksand"/>
                <a:cs typeface="Quicksand"/>
                <a:sym typeface="Quicksand"/>
              </a:rPr>
              <a:t>Weather forecasts are essential for transportation systems, airlines, shipping companies, and commuters. They help anticipate weather-related disruptions, adjust schedules, reroute vehicles, and maintain safety standards, ensuring efficient and reliable transportation services.</a:t>
            </a:r>
            <a:endParaRPr>
              <a:solidFill>
                <a:schemeClr val="dk1"/>
              </a:solidFill>
              <a:latin typeface="Quicksand"/>
              <a:ea typeface="Quicksand"/>
              <a:cs typeface="Quicksand"/>
              <a:sym typeface="Quicksand"/>
            </a:endParaRPr>
          </a:p>
          <a:p>
            <a:pPr indent="0" lvl="0" marL="0" rtl="0" algn="l">
              <a:spcBef>
                <a:spcPts val="1200"/>
              </a:spcBef>
              <a:spcAft>
                <a:spcPts val="1200"/>
              </a:spcAft>
              <a:buNone/>
            </a:pPr>
            <a:r>
              <a:t/>
            </a:r>
            <a:endParaRPr sz="1200">
              <a:solidFill>
                <a:srgbClr val="ECECEC"/>
              </a:solidFill>
              <a:highlight>
                <a:schemeClr val="accent2"/>
              </a:highlight>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1" name="Shape 71"/>
        <p:cNvGrpSpPr/>
        <p:nvPr/>
      </p:nvGrpSpPr>
      <p:grpSpPr>
        <a:xfrm>
          <a:off x="0" y="0"/>
          <a:ext cx="0" cy="0"/>
          <a:chOff x="0" y="0"/>
          <a:chExt cx="0" cy="0"/>
        </a:xfrm>
      </p:grpSpPr>
      <p:sp>
        <p:nvSpPr>
          <p:cNvPr id="72" name="Google Shape;72;p16"/>
          <p:cNvSpPr txBox="1"/>
          <p:nvPr>
            <p:ph type="title"/>
          </p:nvPr>
        </p:nvSpPr>
        <p:spPr>
          <a:xfrm>
            <a:off x="0" y="296400"/>
            <a:ext cx="8832300" cy="64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Quicksand SemiBold"/>
                <a:ea typeface="Quicksand SemiBold"/>
                <a:cs typeface="Quicksand SemiBold"/>
                <a:sym typeface="Quicksand SemiBold"/>
              </a:rPr>
              <a:t>2.</a:t>
            </a:r>
            <a:r>
              <a:rPr lang="en-GB" u="sng">
                <a:latin typeface="Quicksand SemiBold"/>
                <a:ea typeface="Quicksand SemiBold"/>
                <a:cs typeface="Quicksand SemiBold"/>
                <a:sym typeface="Quicksand SemiBold"/>
              </a:rPr>
              <a:t>PROBLEM STATEMENT</a:t>
            </a:r>
            <a:r>
              <a:rPr lang="en-GB">
                <a:latin typeface="Quicksand SemiBold"/>
                <a:ea typeface="Quicksand SemiBold"/>
                <a:cs typeface="Quicksand SemiBold"/>
                <a:sym typeface="Quicksand SemiBold"/>
              </a:rPr>
              <a:t>:-</a:t>
            </a:r>
            <a:endParaRPr>
              <a:latin typeface="Quicksand SemiBold"/>
              <a:ea typeface="Quicksand SemiBold"/>
              <a:cs typeface="Quicksand SemiBold"/>
              <a:sym typeface="Quicksand SemiBold"/>
            </a:endParaRPr>
          </a:p>
        </p:txBody>
      </p:sp>
      <p:sp>
        <p:nvSpPr>
          <p:cNvPr id="73" name="Google Shape;73;p16"/>
          <p:cNvSpPr txBox="1"/>
          <p:nvPr>
            <p:ph idx="1" type="body"/>
          </p:nvPr>
        </p:nvSpPr>
        <p:spPr>
          <a:xfrm>
            <a:off x="311700" y="1017725"/>
            <a:ext cx="8832300" cy="399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100">
                <a:solidFill>
                  <a:schemeClr val="dk1"/>
                </a:solidFill>
                <a:latin typeface="Quicksand Medium"/>
                <a:ea typeface="Quicksand Medium"/>
                <a:cs typeface="Quicksand Medium"/>
                <a:sym typeface="Quicksand Medium"/>
              </a:rPr>
              <a:t>Current Challenges with accessing weather information:-</a:t>
            </a:r>
            <a:endParaRPr sz="2100">
              <a:solidFill>
                <a:schemeClr val="dk1"/>
              </a:solidFill>
              <a:latin typeface="Quicksand Medium"/>
              <a:ea typeface="Quicksand Medium"/>
              <a:cs typeface="Quicksand Medium"/>
              <a:sym typeface="Quicksand Medium"/>
            </a:endParaRPr>
          </a:p>
          <a:p>
            <a:pPr indent="-342900" lvl="0" marL="457200" rtl="0" algn="l">
              <a:spcBef>
                <a:spcPts val="1200"/>
              </a:spcBef>
              <a:spcAft>
                <a:spcPts val="0"/>
              </a:spcAft>
              <a:buClr>
                <a:schemeClr val="dk1"/>
              </a:buClr>
              <a:buSzPts val="1800"/>
              <a:buFont typeface="Quicksand"/>
              <a:buChar char="●"/>
            </a:pPr>
            <a:r>
              <a:rPr b="1" lang="en-GB">
                <a:solidFill>
                  <a:schemeClr val="dk1"/>
                </a:solidFill>
                <a:latin typeface="Quicksand"/>
                <a:ea typeface="Quicksand"/>
                <a:cs typeface="Quicksand"/>
                <a:sym typeface="Quicksand"/>
              </a:rPr>
              <a:t>Inefficiency :</a:t>
            </a:r>
            <a:r>
              <a:rPr lang="en-GB">
                <a:solidFill>
                  <a:schemeClr val="dk1"/>
                </a:solidFill>
                <a:latin typeface="Quicksand"/>
                <a:ea typeface="Quicksand"/>
                <a:cs typeface="Quicksand"/>
                <a:sym typeface="Quicksand"/>
              </a:rPr>
              <a:t>Existing weather information platforms may suffer from </a:t>
            </a:r>
            <a:r>
              <a:rPr lang="en-GB">
                <a:solidFill>
                  <a:schemeClr val="dk1"/>
                </a:solidFill>
                <a:latin typeface="Quicksand"/>
                <a:ea typeface="Quicksand"/>
                <a:cs typeface="Quicksand"/>
                <a:sym typeface="Quicksand"/>
              </a:rPr>
              <a:t>inefficiencies</a:t>
            </a:r>
            <a:r>
              <a:rPr lang="en-GB">
                <a:solidFill>
                  <a:schemeClr val="dk1"/>
                </a:solidFill>
                <a:latin typeface="Quicksand"/>
                <a:ea typeface="Quicksand"/>
                <a:cs typeface="Quicksand"/>
                <a:sym typeface="Quicksand"/>
              </a:rPr>
              <a:t> in delivering timely and accurate data to users.</a:t>
            </a:r>
            <a:endParaRPr>
              <a:solidFill>
                <a:schemeClr val="dk1"/>
              </a:solidFill>
              <a:latin typeface="Quicksand"/>
              <a:ea typeface="Quicksand"/>
              <a:cs typeface="Quicksand"/>
              <a:sym typeface="Quicksand"/>
            </a:endParaRPr>
          </a:p>
          <a:p>
            <a:pPr indent="-342900" lvl="0" marL="457200" rtl="0" algn="l">
              <a:spcBef>
                <a:spcPts val="0"/>
              </a:spcBef>
              <a:spcAft>
                <a:spcPts val="0"/>
              </a:spcAft>
              <a:buClr>
                <a:schemeClr val="dk1"/>
              </a:buClr>
              <a:buSzPts val="1800"/>
              <a:buFont typeface="Quicksand"/>
              <a:buChar char="●"/>
            </a:pPr>
            <a:r>
              <a:rPr b="1" lang="en-GB">
                <a:solidFill>
                  <a:schemeClr val="dk1"/>
                </a:solidFill>
                <a:latin typeface="Quicksand"/>
                <a:ea typeface="Quicksand"/>
                <a:cs typeface="Quicksand"/>
                <a:sym typeface="Quicksand"/>
              </a:rPr>
              <a:t>Complexity:</a:t>
            </a:r>
            <a:r>
              <a:rPr lang="en-GB">
                <a:solidFill>
                  <a:schemeClr val="dk1"/>
                </a:solidFill>
                <a:latin typeface="Quicksand"/>
                <a:ea typeface="Quicksand"/>
                <a:cs typeface="Quicksand"/>
                <a:sym typeface="Quicksand"/>
              </a:rPr>
              <a:t> Some weather sources may present data in a complex manner, making it difficult for users to understand and interpret.</a:t>
            </a:r>
            <a:endParaRPr>
              <a:solidFill>
                <a:schemeClr val="dk1"/>
              </a:solidFill>
              <a:latin typeface="Quicksand"/>
              <a:ea typeface="Quicksand"/>
              <a:cs typeface="Quicksand"/>
              <a:sym typeface="Quicksand"/>
            </a:endParaRPr>
          </a:p>
          <a:p>
            <a:pPr indent="-342900" lvl="0" marL="457200" rtl="0" algn="l">
              <a:spcBef>
                <a:spcPts val="0"/>
              </a:spcBef>
              <a:spcAft>
                <a:spcPts val="0"/>
              </a:spcAft>
              <a:buClr>
                <a:schemeClr val="dk1"/>
              </a:buClr>
              <a:buSzPts val="1800"/>
              <a:buFont typeface="Quicksand"/>
              <a:buChar char="●"/>
            </a:pPr>
            <a:r>
              <a:rPr b="1" lang="en-GB">
                <a:solidFill>
                  <a:schemeClr val="dk1"/>
                </a:solidFill>
                <a:latin typeface="Quicksand"/>
                <a:ea typeface="Quicksand"/>
                <a:cs typeface="Quicksand"/>
                <a:sym typeface="Quicksand"/>
              </a:rPr>
              <a:t>Accessibility</a:t>
            </a:r>
            <a:r>
              <a:rPr b="1" lang="en-GB">
                <a:solidFill>
                  <a:schemeClr val="dk1"/>
                </a:solidFill>
                <a:latin typeface="Quicksand"/>
                <a:ea typeface="Quicksand"/>
                <a:cs typeface="Quicksand"/>
                <a:sym typeface="Quicksand"/>
              </a:rPr>
              <a:t>:</a:t>
            </a:r>
            <a:r>
              <a:rPr lang="en-GB">
                <a:solidFill>
                  <a:schemeClr val="dk1"/>
                </a:solidFill>
                <a:latin typeface="Quicksand"/>
                <a:ea typeface="Quicksand"/>
                <a:cs typeface="Quicksand"/>
                <a:sym typeface="Quicksand"/>
              </a:rPr>
              <a:t> Weather information may not be readily accessible to all users, </a:t>
            </a:r>
            <a:r>
              <a:rPr lang="en-GB">
                <a:solidFill>
                  <a:schemeClr val="dk1"/>
                </a:solidFill>
                <a:latin typeface="Quicksand"/>
                <a:ea typeface="Quicksand"/>
                <a:cs typeface="Quicksand"/>
                <a:sym typeface="Quicksand"/>
              </a:rPr>
              <a:t>particularly</a:t>
            </a:r>
            <a:r>
              <a:rPr lang="en-GB">
                <a:solidFill>
                  <a:schemeClr val="dk1"/>
                </a:solidFill>
                <a:latin typeface="Quicksand"/>
                <a:ea typeface="Quicksand"/>
                <a:cs typeface="Quicksand"/>
                <a:sym typeface="Quicksand"/>
              </a:rPr>
              <a:t> those in remote or underserved areas.</a:t>
            </a:r>
            <a:endParaRPr>
              <a:solidFill>
                <a:schemeClr val="dk1"/>
              </a:solidFill>
              <a:latin typeface="Quicksand"/>
              <a:ea typeface="Quicksand"/>
              <a:cs typeface="Quicksand"/>
              <a:sym typeface="Quicksand"/>
            </a:endParaRPr>
          </a:p>
          <a:p>
            <a:pPr indent="-342900" lvl="0" marL="457200" rtl="0" algn="l">
              <a:spcBef>
                <a:spcPts val="0"/>
              </a:spcBef>
              <a:spcAft>
                <a:spcPts val="0"/>
              </a:spcAft>
              <a:buClr>
                <a:schemeClr val="dk1"/>
              </a:buClr>
              <a:buSzPts val="1800"/>
              <a:buFont typeface="Quicksand"/>
              <a:buChar char="●"/>
            </a:pPr>
            <a:r>
              <a:rPr b="1" lang="en-GB">
                <a:solidFill>
                  <a:schemeClr val="dk1"/>
                </a:solidFill>
                <a:latin typeface="Quicksand"/>
                <a:ea typeface="Quicksand"/>
                <a:cs typeface="Quicksand"/>
                <a:sym typeface="Quicksand"/>
              </a:rPr>
              <a:t>Reliability:</a:t>
            </a:r>
            <a:r>
              <a:rPr lang="en-GB">
                <a:solidFill>
                  <a:schemeClr val="dk1"/>
                </a:solidFill>
                <a:latin typeface="Quicksand"/>
                <a:ea typeface="Quicksand"/>
                <a:cs typeface="Quicksand"/>
                <a:sym typeface="Quicksand"/>
              </a:rPr>
              <a:t> Certain weather sources may lack reliability, leading to inaccuracies in forecasts and updates.</a:t>
            </a:r>
            <a:endParaRPr>
              <a:solidFill>
                <a:schemeClr val="dk1"/>
              </a:solidFill>
              <a:latin typeface="Quicksand"/>
              <a:ea typeface="Quicksand"/>
              <a:cs typeface="Quicksand"/>
              <a:sym typeface="Quicksand"/>
            </a:endParaRPr>
          </a:p>
          <a:p>
            <a:pPr indent="-342900" lvl="0" marL="457200" rtl="0" algn="l">
              <a:spcBef>
                <a:spcPts val="0"/>
              </a:spcBef>
              <a:spcAft>
                <a:spcPts val="0"/>
              </a:spcAft>
              <a:buClr>
                <a:schemeClr val="dk1"/>
              </a:buClr>
              <a:buSzPts val="1800"/>
              <a:buFont typeface="Quicksand"/>
              <a:buChar char="●"/>
            </a:pPr>
            <a:r>
              <a:rPr b="1" lang="en-GB">
                <a:solidFill>
                  <a:schemeClr val="dk1"/>
                </a:solidFill>
                <a:latin typeface="Quicksand"/>
                <a:ea typeface="Quicksand"/>
                <a:cs typeface="Quicksand"/>
                <a:sym typeface="Quicksand"/>
              </a:rPr>
              <a:t>Limited Features:</a:t>
            </a:r>
            <a:r>
              <a:rPr lang="en-GB">
                <a:solidFill>
                  <a:schemeClr val="dk1"/>
                </a:solidFill>
                <a:latin typeface="Quicksand"/>
                <a:ea typeface="Quicksand"/>
                <a:cs typeface="Quicksand"/>
                <a:sym typeface="Quicksand"/>
              </a:rPr>
              <a:t> Some weather platforms may lack advanced features or customization options, limiting their usefulness for different user needs.</a:t>
            </a:r>
            <a:endParaRPr>
              <a:solidFill>
                <a:schemeClr val="dk1"/>
              </a:solidFill>
              <a:latin typeface="Quicksand"/>
              <a:ea typeface="Quicksand"/>
              <a:cs typeface="Quicksand"/>
              <a:sym typeface="Quicksan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7" name="Shape 77"/>
        <p:cNvGrpSpPr/>
        <p:nvPr/>
      </p:nvGrpSpPr>
      <p:grpSpPr>
        <a:xfrm>
          <a:off x="0" y="0"/>
          <a:ext cx="0" cy="0"/>
          <a:chOff x="0" y="0"/>
          <a:chExt cx="0" cy="0"/>
        </a:xfrm>
      </p:grpSpPr>
      <p:sp>
        <p:nvSpPr>
          <p:cNvPr id="78" name="Google Shape;78;p17"/>
          <p:cNvSpPr txBox="1"/>
          <p:nvPr>
            <p:ph type="title"/>
          </p:nvPr>
        </p:nvSpPr>
        <p:spPr>
          <a:xfrm>
            <a:off x="0" y="267200"/>
            <a:ext cx="914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820"/>
              <a:t>2.1.</a:t>
            </a:r>
            <a:r>
              <a:rPr lang="en-GB" sz="2820" u="sng"/>
              <a:t>How to Overcome</a:t>
            </a:r>
            <a:r>
              <a:rPr lang="en-GB" sz="2820" u="sng"/>
              <a:t>?</a:t>
            </a:r>
            <a:endParaRPr sz="2820"/>
          </a:p>
        </p:txBody>
      </p:sp>
      <p:sp>
        <p:nvSpPr>
          <p:cNvPr id="79" name="Google Shape;79;p17"/>
          <p:cNvSpPr txBox="1"/>
          <p:nvPr>
            <p:ph idx="1" type="body"/>
          </p:nvPr>
        </p:nvSpPr>
        <p:spPr>
          <a:xfrm>
            <a:off x="311700" y="960975"/>
            <a:ext cx="8520600" cy="3416400"/>
          </a:xfrm>
          <a:prstGeom prst="rect">
            <a:avLst/>
          </a:prstGeom>
        </p:spPr>
        <p:txBody>
          <a:bodyPr anchorCtr="0" anchor="t" bIns="91425" lIns="91425" spcFirstLastPara="1" rIns="91425" wrap="square" tIns="91425">
            <a:normAutofit fontScale="25000" lnSpcReduction="20000"/>
          </a:bodyPr>
          <a:lstStyle/>
          <a:p>
            <a:pPr indent="-342900" lvl="0" marL="457200" rtl="0" algn="l">
              <a:spcBef>
                <a:spcPts val="0"/>
              </a:spcBef>
              <a:spcAft>
                <a:spcPts val="0"/>
              </a:spcAft>
              <a:buClr>
                <a:schemeClr val="dk1"/>
              </a:buClr>
              <a:buSzPct val="100000"/>
              <a:buFont typeface="Quicksand Medium"/>
              <a:buChar char="●"/>
            </a:pPr>
            <a:r>
              <a:rPr b="1" lang="en-GB" sz="7200">
                <a:solidFill>
                  <a:schemeClr val="dk1"/>
                </a:solidFill>
                <a:latin typeface="Quicksand"/>
                <a:ea typeface="Quicksand"/>
                <a:cs typeface="Quicksand"/>
                <a:sym typeface="Quicksand"/>
              </a:rPr>
              <a:t>Improving </a:t>
            </a:r>
            <a:r>
              <a:rPr b="1" lang="en-GB" sz="7200">
                <a:solidFill>
                  <a:schemeClr val="dk1"/>
                </a:solidFill>
                <a:latin typeface="Quicksand"/>
                <a:ea typeface="Quicksand"/>
                <a:cs typeface="Quicksand"/>
                <a:sym typeface="Quicksand"/>
              </a:rPr>
              <a:t>Efficiency</a:t>
            </a:r>
            <a:r>
              <a:rPr b="1" lang="en-GB" sz="7200">
                <a:solidFill>
                  <a:schemeClr val="dk1"/>
                </a:solidFill>
                <a:latin typeface="Quicksand"/>
                <a:ea typeface="Quicksand"/>
                <a:cs typeface="Quicksand"/>
                <a:sym typeface="Quicksand"/>
              </a:rPr>
              <a:t>:</a:t>
            </a:r>
            <a:r>
              <a:rPr lang="en-GB" sz="7200">
                <a:solidFill>
                  <a:schemeClr val="dk1"/>
                </a:solidFill>
                <a:latin typeface="Quicksand Medium"/>
                <a:ea typeface="Quicksand Medium"/>
                <a:cs typeface="Quicksand Medium"/>
                <a:sym typeface="Quicksand Medium"/>
              </a:rPr>
              <a:t> Utilize advanced technologies such as AI and machine learning </a:t>
            </a:r>
            <a:r>
              <a:rPr lang="en-GB" sz="7200">
                <a:solidFill>
                  <a:schemeClr val="dk1"/>
                </a:solidFill>
                <a:latin typeface="Quicksand Medium"/>
                <a:ea typeface="Quicksand Medium"/>
                <a:cs typeface="Quicksand Medium"/>
                <a:sym typeface="Quicksand Medium"/>
              </a:rPr>
              <a:t>algorithms</a:t>
            </a:r>
            <a:r>
              <a:rPr lang="en-GB" sz="7200">
                <a:solidFill>
                  <a:schemeClr val="dk1"/>
                </a:solidFill>
                <a:latin typeface="Quicksand Medium"/>
                <a:ea typeface="Quicksand Medium"/>
                <a:cs typeface="Quicksand Medium"/>
                <a:sym typeface="Quicksand Medium"/>
              </a:rPr>
              <a:t> to enhance data collection and processing.</a:t>
            </a:r>
            <a:endParaRPr sz="7200">
              <a:solidFill>
                <a:schemeClr val="dk1"/>
              </a:solidFill>
              <a:latin typeface="Quicksand Medium"/>
              <a:ea typeface="Quicksand Medium"/>
              <a:cs typeface="Quicksand Medium"/>
              <a:sym typeface="Quicksand Medium"/>
            </a:endParaRPr>
          </a:p>
          <a:p>
            <a:pPr indent="-342900" lvl="0" marL="457200" rtl="0" algn="l">
              <a:spcBef>
                <a:spcPts val="0"/>
              </a:spcBef>
              <a:spcAft>
                <a:spcPts val="0"/>
              </a:spcAft>
              <a:buClr>
                <a:schemeClr val="dk1"/>
              </a:buClr>
              <a:buSzPct val="100000"/>
              <a:buFont typeface="Quicksand Medium"/>
              <a:buChar char="●"/>
            </a:pPr>
            <a:r>
              <a:rPr b="1" lang="en-GB" sz="7200">
                <a:solidFill>
                  <a:schemeClr val="dk1"/>
                </a:solidFill>
                <a:latin typeface="Quicksand"/>
                <a:ea typeface="Quicksand"/>
                <a:cs typeface="Quicksand"/>
                <a:sym typeface="Quicksand"/>
              </a:rPr>
              <a:t>Simplifying Complexity</a:t>
            </a:r>
            <a:r>
              <a:rPr b="1" lang="en-GB" sz="7200">
                <a:solidFill>
                  <a:schemeClr val="dk1"/>
                </a:solidFill>
                <a:latin typeface="Quicksand"/>
                <a:ea typeface="Quicksand"/>
                <a:cs typeface="Quicksand"/>
                <a:sym typeface="Quicksand"/>
              </a:rPr>
              <a:t>: </a:t>
            </a:r>
            <a:r>
              <a:rPr lang="en-GB" sz="7200">
                <a:solidFill>
                  <a:schemeClr val="dk1"/>
                </a:solidFill>
                <a:latin typeface="Quicksand Medium"/>
                <a:ea typeface="Quicksand Medium"/>
                <a:cs typeface="Quicksand Medium"/>
                <a:sym typeface="Quicksand Medium"/>
              </a:rPr>
              <a:t>Design weather information platforms with </a:t>
            </a:r>
            <a:r>
              <a:rPr lang="en-GB" sz="7200">
                <a:solidFill>
                  <a:schemeClr val="dk1"/>
                </a:solidFill>
                <a:latin typeface="Quicksand Medium"/>
                <a:ea typeface="Quicksand Medium"/>
                <a:cs typeface="Quicksand Medium"/>
                <a:sym typeface="Quicksand Medium"/>
              </a:rPr>
              <a:t>user friendly</a:t>
            </a:r>
            <a:r>
              <a:rPr lang="en-GB" sz="7200">
                <a:solidFill>
                  <a:schemeClr val="dk1"/>
                </a:solidFill>
                <a:latin typeface="Quicksand Medium"/>
                <a:ea typeface="Quicksand Medium"/>
                <a:cs typeface="Quicksand Medium"/>
                <a:sym typeface="Quicksand Medium"/>
              </a:rPr>
              <a:t> interfaces and intuitive data visualization techniques.</a:t>
            </a:r>
            <a:endParaRPr sz="7200">
              <a:solidFill>
                <a:schemeClr val="dk1"/>
              </a:solidFill>
              <a:latin typeface="Quicksand Medium"/>
              <a:ea typeface="Quicksand Medium"/>
              <a:cs typeface="Quicksand Medium"/>
              <a:sym typeface="Quicksand Medium"/>
            </a:endParaRPr>
          </a:p>
          <a:p>
            <a:pPr indent="-342900" lvl="0" marL="457200" rtl="0" algn="l">
              <a:spcBef>
                <a:spcPts val="0"/>
              </a:spcBef>
              <a:spcAft>
                <a:spcPts val="0"/>
              </a:spcAft>
              <a:buClr>
                <a:schemeClr val="dk1"/>
              </a:buClr>
              <a:buSzPct val="100000"/>
              <a:buFont typeface="Quicksand Medium"/>
              <a:buChar char="●"/>
            </a:pPr>
            <a:r>
              <a:rPr b="1" lang="en-GB" sz="7200">
                <a:solidFill>
                  <a:schemeClr val="dk1"/>
                </a:solidFill>
                <a:latin typeface="Quicksand"/>
                <a:ea typeface="Quicksand"/>
                <a:cs typeface="Quicksand"/>
                <a:sym typeface="Quicksand"/>
              </a:rPr>
              <a:t>Expanding Features:</a:t>
            </a:r>
            <a:r>
              <a:rPr b="1" lang="en-GB" sz="7200">
                <a:solidFill>
                  <a:schemeClr val="dk1"/>
                </a:solidFill>
                <a:latin typeface="Quicksand"/>
                <a:ea typeface="Quicksand"/>
                <a:cs typeface="Quicksand"/>
                <a:sym typeface="Quicksand"/>
              </a:rPr>
              <a:t> </a:t>
            </a:r>
            <a:r>
              <a:rPr lang="en-GB" sz="7200">
                <a:solidFill>
                  <a:schemeClr val="dk1"/>
                </a:solidFill>
                <a:latin typeface="Quicksand Medium"/>
                <a:ea typeface="Quicksand Medium"/>
                <a:cs typeface="Quicksand Medium"/>
                <a:sym typeface="Quicksand Medium"/>
              </a:rPr>
              <a:t>Incorporate advanced features such as personalized alerts, </a:t>
            </a:r>
            <a:r>
              <a:rPr lang="en-GB" sz="7200">
                <a:solidFill>
                  <a:schemeClr val="dk1"/>
                </a:solidFill>
                <a:latin typeface="Quicksand Medium"/>
                <a:ea typeface="Quicksand Medium"/>
                <a:cs typeface="Quicksand Medium"/>
                <a:sym typeface="Quicksand Medium"/>
              </a:rPr>
              <a:t>customizable</a:t>
            </a:r>
            <a:r>
              <a:rPr lang="en-GB" sz="7200">
                <a:solidFill>
                  <a:schemeClr val="dk1"/>
                </a:solidFill>
                <a:latin typeface="Quicksand Medium"/>
                <a:ea typeface="Quicksand Medium"/>
                <a:cs typeface="Quicksand Medium"/>
                <a:sym typeface="Quicksand Medium"/>
              </a:rPr>
              <a:t> forecasts and location-specific weather data.</a:t>
            </a:r>
            <a:endParaRPr sz="7200">
              <a:solidFill>
                <a:schemeClr val="dk1"/>
              </a:solidFill>
              <a:latin typeface="Quicksand Medium"/>
              <a:ea typeface="Quicksand Medium"/>
              <a:cs typeface="Quicksand Medium"/>
              <a:sym typeface="Quicksand Medium"/>
            </a:endParaRPr>
          </a:p>
          <a:p>
            <a:pPr indent="0" lvl="0" marL="0" rtl="0" algn="l">
              <a:spcBef>
                <a:spcPts val="1200"/>
              </a:spcBef>
              <a:spcAft>
                <a:spcPts val="0"/>
              </a:spcAft>
              <a:buNone/>
            </a:pPr>
            <a:r>
              <a:t/>
            </a:r>
            <a:endParaRPr sz="720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GB"/>
              <a:t>Aryan</a:t>
            </a:r>
            <a:endParaRPr/>
          </a:p>
        </p:txBody>
      </p:sp>
      <p:pic>
        <p:nvPicPr>
          <p:cNvPr id="80" name="Google Shape;80;p17"/>
          <p:cNvPicPr preferRelativeResize="0"/>
          <p:nvPr/>
        </p:nvPicPr>
        <p:blipFill>
          <a:blip r:embed="rId4">
            <a:alphaModFix/>
          </a:blip>
          <a:stretch>
            <a:fillRect/>
          </a:stretch>
        </p:blipFill>
        <p:spPr>
          <a:xfrm>
            <a:off x="5531075" y="2866025"/>
            <a:ext cx="2530724" cy="2277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4" name="Shape 84"/>
        <p:cNvGrpSpPr/>
        <p:nvPr/>
      </p:nvGrpSpPr>
      <p:grpSpPr>
        <a:xfrm>
          <a:off x="0" y="0"/>
          <a:ext cx="0" cy="0"/>
          <a:chOff x="0" y="0"/>
          <a:chExt cx="0" cy="0"/>
        </a:xfrm>
      </p:grpSpPr>
      <p:sp>
        <p:nvSpPr>
          <p:cNvPr id="85" name="Google Shape;85;p18"/>
          <p:cNvSpPr txBox="1"/>
          <p:nvPr>
            <p:ph type="title"/>
          </p:nvPr>
        </p:nvSpPr>
        <p:spPr>
          <a:xfrm>
            <a:off x="0" y="445025"/>
            <a:ext cx="8832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3.</a:t>
            </a:r>
            <a:r>
              <a:rPr lang="en-GB" u="sng"/>
              <a:t>USER NEEDS AND REQUIREMENTS</a:t>
            </a:r>
            <a:r>
              <a:rPr lang="en-GB"/>
              <a:t>:-</a:t>
            </a:r>
            <a:endParaRPr/>
          </a:p>
        </p:txBody>
      </p:sp>
      <p:sp>
        <p:nvSpPr>
          <p:cNvPr id="86" name="Google Shape;86;p18"/>
          <p:cNvSpPr txBox="1"/>
          <p:nvPr>
            <p:ph idx="1" type="body"/>
          </p:nvPr>
        </p:nvSpPr>
        <p:spPr>
          <a:xfrm>
            <a:off x="311700" y="1152475"/>
            <a:ext cx="8520600" cy="37950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358"/>
              <a:buNone/>
            </a:pPr>
            <a:r>
              <a:rPr lang="en-GB" sz="1375">
                <a:solidFill>
                  <a:schemeClr val="dk1"/>
                </a:solidFill>
              </a:rPr>
              <a:t>When working on a project related to weather forecasting using Python, it's essential to understand the user needs and requirements. Here are some key aspects to consider:</a:t>
            </a:r>
            <a:endParaRPr sz="1375">
              <a:solidFill>
                <a:schemeClr val="dk1"/>
              </a:solidFill>
            </a:endParaRPr>
          </a:p>
          <a:p>
            <a:pPr indent="0" lvl="0" marL="0" rtl="0" algn="l">
              <a:lnSpc>
                <a:spcPct val="105000"/>
              </a:lnSpc>
              <a:spcBef>
                <a:spcPts val="1200"/>
              </a:spcBef>
              <a:spcAft>
                <a:spcPts val="0"/>
              </a:spcAft>
              <a:buSzPts val="358"/>
              <a:buNone/>
            </a:pPr>
            <a:r>
              <a:rPr lang="en-GB" sz="1375">
                <a:solidFill>
                  <a:schemeClr val="dk1"/>
                </a:solidFill>
              </a:rPr>
              <a:t>1. Accuracy: Users expect accurate weather predictions, as this directly impacts their daily activities and planning. Your forecasting model should strive for high accuracy in predicting weather conditions like temperature, precipitation, wind speed, and humidity.</a:t>
            </a:r>
            <a:endParaRPr sz="1375">
              <a:solidFill>
                <a:schemeClr val="dk1"/>
              </a:solidFill>
            </a:endParaRPr>
          </a:p>
          <a:p>
            <a:pPr indent="0" lvl="0" marL="0" rtl="0" algn="l">
              <a:lnSpc>
                <a:spcPct val="105000"/>
              </a:lnSpc>
              <a:spcBef>
                <a:spcPts val="1200"/>
              </a:spcBef>
              <a:spcAft>
                <a:spcPts val="0"/>
              </a:spcAft>
              <a:buClr>
                <a:schemeClr val="dk1"/>
              </a:buClr>
              <a:buSzPts val="358"/>
              <a:buFont typeface="Arial"/>
              <a:buNone/>
            </a:pPr>
            <a:r>
              <a:rPr lang="en-GB" sz="1375">
                <a:solidFill>
                  <a:schemeClr val="dk1"/>
                </a:solidFill>
              </a:rPr>
              <a:t>2. Real-time Updates: Users often require real-time updates on weather conditions. This involves continuously gathering data from weather stations or APIs and updating the forecast accordingly. Implementing live updates or regular refresh intervals is crucial for meeting this requirement.</a:t>
            </a:r>
            <a:endParaRPr sz="1375">
              <a:solidFill>
                <a:schemeClr val="dk1"/>
              </a:solidFill>
            </a:endParaRPr>
          </a:p>
          <a:p>
            <a:pPr indent="0" lvl="0" marL="0" rtl="0" algn="l">
              <a:lnSpc>
                <a:spcPct val="105000"/>
              </a:lnSpc>
              <a:spcBef>
                <a:spcPts val="1200"/>
              </a:spcBef>
              <a:spcAft>
                <a:spcPts val="0"/>
              </a:spcAft>
              <a:buClr>
                <a:schemeClr val="dk1"/>
              </a:buClr>
              <a:buSzPts val="358"/>
              <a:buFont typeface="Arial"/>
              <a:buNone/>
            </a:pPr>
            <a:r>
              <a:rPr lang="en-GB" sz="1375">
                <a:solidFill>
                  <a:schemeClr val="dk1"/>
                </a:solidFill>
              </a:rPr>
              <a:t>3. User-Friendly Interface: The project should have a user-friendly interface that allows users to easily access and interpret weather forecasts. This includes graphical representations like charts, maps, and graphs to display weather data in an understandable format.</a:t>
            </a:r>
            <a:endParaRPr sz="1375">
              <a:solidFill>
                <a:schemeClr val="dk1"/>
              </a:solidFill>
            </a:endParaRPr>
          </a:p>
          <a:p>
            <a:pPr indent="0" lvl="0" marL="0" rtl="0" algn="l">
              <a:lnSpc>
                <a:spcPct val="105000"/>
              </a:lnSpc>
              <a:spcBef>
                <a:spcPts val="1200"/>
              </a:spcBef>
              <a:spcAft>
                <a:spcPts val="0"/>
              </a:spcAft>
              <a:buClr>
                <a:schemeClr val="dk1"/>
              </a:buClr>
              <a:buSzPts val="358"/>
              <a:buFont typeface="Arial"/>
              <a:buNone/>
            </a:pPr>
            <a:r>
              <a:rPr lang="en-GB" sz="1375">
                <a:solidFill>
                  <a:schemeClr val="dk1"/>
                </a:solidFill>
              </a:rPr>
              <a:t>4. Customization: Users may have specific preferences or areas of interest for weather forecasts. Providing customization options such as location-based forecasts, customizable alerts for severe weather conditions, and personalization features enhances the user experience.</a:t>
            </a:r>
            <a:endParaRPr sz="1375">
              <a:solidFill>
                <a:schemeClr val="dk1"/>
              </a:solidFill>
            </a:endParaRPr>
          </a:p>
          <a:p>
            <a:pPr indent="0" lvl="0" marL="0" rtl="0" algn="l">
              <a:lnSpc>
                <a:spcPct val="105000"/>
              </a:lnSpc>
              <a:spcBef>
                <a:spcPts val="1200"/>
              </a:spcBef>
              <a:spcAft>
                <a:spcPts val="0"/>
              </a:spcAft>
              <a:buClr>
                <a:schemeClr val="dk1"/>
              </a:buClr>
              <a:buSzPts val="358"/>
              <a:buFont typeface="Arial"/>
              <a:buNone/>
            </a:pPr>
            <a:r>
              <a:t/>
            </a:r>
            <a:endParaRPr sz="1175"/>
          </a:p>
          <a:p>
            <a:pPr indent="0" lvl="0" marL="0" rtl="0" algn="l">
              <a:lnSpc>
                <a:spcPct val="105000"/>
              </a:lnSpc>
              <a:spcBef>
                <a:spcPts val="1200"/>
              </a:spcBef>
              <a:spcAft>
                <a:spcPts val="1200"/>
              </a:spcAft>
              <a:buSzPts val="358"/>
              <a:buNone/>
            </a:pPr>
            <a:r>
              <a:t/>
            </a:r>
            <a:endParaRPr sz="685"/>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0" name="Shape 90"/>
        <p:cNvGrpSpPr/>
        <p:nvPr/>
      </p:nvGrpSpPr>
      <p:grpSpPr>
        <a:xfrm>
          <a:off x="0" y="0"/>
          <a:ext cx="0" cy="0"/>
          <a:chOff x="0" y="0"/>
          <a:chExt cx="0" cy="0"/>
        </a:xfrm>
      </p:grpSpPr>
      <p:sp>
        <p:nvSpPr>
          <p:cNvPr id="91" name="Google Shape;91;p19"/>
          <p:cNvSpPr txBox="1"/>
          <p:nvPr>
            <p:ph idx="1" type="body"/>
          </p:nvPr>
        </p:nvSpPr>
        <p:spPr>
          <a:xfrm>
            <a:off x="311700" y="392150"/>
            <a:ext cx="8520600" cy="4206900"/>
          </a:xfrm>
          <a:prstGeom prst="rect">
            <a:avLst/>
          </a:prstGeom>
        </p:spPr>
        <p:txBody>
          <a:bodyPr anchorCtr="0" anchor="t" bIns="91425" lIns="91425" spcFirstLastPara="1" rIns="91425" wrap="square" tIns="91425">
            <a:normAutofit fontScale="25000" lnSpcReduction="10000"/>
          </a:bodyPr>
          <a:lstStyle/>
          <a:p>
            <a:pPr indent="0" lvl="0" marL="0" rtl="0" algn="l">
              <a:lnSpc>
                <a:spcPct val="105000"/>
              </a:lnSpc>
              <a:spcBef>
                <a:spcPts val="0"/>
              </a:spcBef>
              <a:spcAft>
                <a:spcPts val="0"/>
              </a:spcAft>
              <a:buNone/>
            </a:pPr>
            <a:r>
              <a:rPr lang="en-GB" sz="5048">
                <a:solidFill>
                  <a:schemeClr val="dk1"/>
                </a:solidFill>
              </a:rPr>
              <a:t>5. Reliability and Availability: The system should be reliable and available whenever users need weather information. This involves ensuring uptime, handling server or API failures gracefully, and providing alternative data sources or fallback mechanisms.</a:t>
            </a:r>
            <a:endParaRPr sz="5048">
              <a:solidFill>
                <a:schemeClr val="dk1"/>
              </a:solidFill>
            </a:endParaRPr>
          </a:p>
          <a:p>
            <a:pPr indent="0" lvl="0" marL="0" rtl="0" algn="l">
              <a:lnSpc>
                <a:spcPct val="105000"/>
              </a:lnSpc>
              <a:spcBef>
                <a:spcPts val="1200"/>
              </a:spcBef>
              <a:spcAft>
                <a:spcPts val="0"/>
              </a:spcAft>
              <a:buNone/>
            </a:pPr>
            <a:r>
              <a:rPr lang="en-GB" sz="5048">
                <a:solidFill>
                  <a:schemeClr val="dk1"/>
                </a:solidFill>
              </a:rPr>
              <a:t>6. Data Sources: Identify and integrate reliable data sources for weather information. This may include public weather APIs, satellite data, historical weather data, and sensor data from weather stations. Ensuring data quality and consistency is critical for accurate forecasts.</a:t>
            </a:r>
            <a:endParaRPr sz="6973">
              <a:solidFill>
                <a:schemeClr val="dk1"/>
              </a:solidFill>
            </a:endParaRPr>
          </a:p>
          <a:p>
            <a:pPr indent="0" lvl="0" marL="0" rtl="0" algn="l">
              <a:spcBef>
                <a:spcPts val="1200"/>
              </a:spcBef>
              <a:spcAft>
                <a:spcPts val="0"/>
              </a:spcAft>
              <a:buClr>
                <a:schemeClr val="dk1"/>
              </a:buClr>
              <a:buSzPts val="275"/>
              <a:buFont typeface="Arial"/>
              <a:buNone/>
            </a:pPr>
            <a:r>
              <a:rPr lang="en-GB" sz="4973">
                <a:solidFill>
                  <a:schemeClr val="dk1"/>
                </a:solidFill>
              </a:rPr>
              <a:t>7. Forecasting Models: Choose appropriate forecasting models based on the type of weather data and the forecasting horizon (short-term, medium-term, long-term). Common models include statistical methods, machine learning algorithms (e.g., regression, neural networks), and numerical weather prediction model</a:t>
            </a:r>
            <a:endParaRPr sz="4973">
              <a:solidFill>
                <a:schemeClr val="dk1"/>
              </a:solidFill>
            </a:endParaRPr>
          </a:p>
          <a:p>
            <a:pPr indent="0" lvl="0" marL="0" rtl="0" algn="l">
              <a:spcBef>
                <a:spcPts val="1200"/>
              </a:spcBef>
              <a:spcAft>
                <a:spcPts val="0"/>
              </a:spcAft>
              <a:buClr>
                <a:schemeClr val="dk1"/>
              </a:buClr>
              <a:buSzPts val="275"/>
              <a:buFont typeface="Arial"/>
              <a:buNone/>
            </a:pPr>
            <a:r>
              <a:rPr lang="en-GB" sz="4973">
                <a:solidFill>
                  <a:schemeClr val="dk1"/>
                </a:solidFill>
              </a:rPr>
              <a:t>8. Scalability: Consider scalability to handle varying user loads and data volumes. The system should be able to scale resources dynamically to meet demand spikes during peak usage periods or extreme weather events.</a:t>
            </a:r>
            <a:endParaRPr sz="4973">
              <a:solidFill>
                <a:schemeClr val="dk1"/>
              </a:solidFill>
            </a:endParaRPr>
          </a:p>
          <a:p>
            <a:pPr indent="0" lvl="0" marL="0" rtl="0" algn="l">
              <a:spcBef>
                <a:spcPts val="1200"/>
              </a:spcBef>
              <a:spcAft>
                <a:spcPts val="0"/>
              </a:spcAft>
              <a:buClr>
                <a:schemeClr val="dk1"/>
              </a:buClr>
              <a:buSzPts val="275"/>
              <a:buFont typeface="Arial"/>
              <a:buNone/>
            </a:pPr>
            <a:r>
              <a:rPr lang="en-GB" sz="4973">
                <a:solidFill>
                  <a:schemeClr val="dk1"/>
                </a:solidFill>
              </a:rPr>
              <a:t>9. Accessibility: Ensure accessibility for users with disabilities by following accessibility standards and guidelines. This includes providing alternative text for images, keyboard navigation support, and screen reader compatibility.</a:t>
            </a:r>
            <a:endParaRPr sz="4973">
              <a:solidFill>
                <a:schemeClr val="dk1"/>
              </a:solidFill>
            </a:endParaRPr>
          </a:p>
          <a:p>
            <a:pPr indent="0" lvl="0" marL="0" rtl="0" algn="l">
              <a:spcBef>
                <a:spcPts val="1200"/>
              </a:spcBef>
              <a:spcAft>
                <a:spcPts val="0"/>
              </a:spcAft>
              <a:buClr>
                <a:schemeClr val="dk1"/>
              </a:buClr>
              <a:buSzPts val="275"/>
              <a:buFont typeface="Arial"/>
              <a:buNone/>
            </a:pPr>
            <a:r>
              <a:rPr lang="en-GB" sz="4973">
                <a:solidFill>
                  <a:schemeClr val="dk1"/>
                </a:solidFill>
              </a:rPr>
              <a:t>By addressing these user needs and requirements, you can develop a comprehensive and user-centric weather forecasting system using Python</a:t>
            </a:r>
            <a:r>
              <a:rPr lang="en-GB" sz="3000">
                <a:solidFill>
                  <a:schemeClr val="dk1"/>
                </a:solidFill>
              </a:rPr>
              <a:t>.</a:t>
            </a:r>
            <a:endParaRPr sz="30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5" name="Shape 95"/>
        <p:cNvGrpSpPr/>
        <p:nvPr/>
      </p:nvGrpSpPr>
      <p:grpSpPr>
        <a:xfrm>
          <a:off x="0" y="0"/>
          <a:ext cx="0" cy="0"/>
          <a:chOff x="0" y="0"/>
          <a:chExt cx="0" cy="0"/>
        </a:xfrm>
      </p:grpSpPr>
      <p:sp>
        <p:nvSpPr>
          <p:cNvPr id="96" name="Google Shape;96;p20"/>
          <p:cNvSpPr txBox="1"/>
          <p:nvPr>
            <p:ph type="title"/>
          </p:nvPr>
        </p:nvSpPr>
        <p:spPr>
          <a:xfrm>
            <a:off x="0" y="269025"/>
            <a:ext cx="9144000" cy="68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4.</a:t>
            </a:r>
            <a:r>
              <a:rPr lang="en-GB" u="sng"/>
              <a:t>DESIGN CONCEPT AND IMPLEMENTATION:-</a:t>
            </a:r>
            <a:endParaRPr u="sng"/>
          </a:p>
        </p:txBody>
      </p:sp>
      <p:sp>
        <p:nvSpPr>
          <p:cNvPr id="97" name="Google Shape;97;p20"/>
          <p:cNvSpPr txBox="1"/>
          <p:nvPr>
            <p:ph idx="1" type="body"/>
          </p:nvPr>
        </p:nvSpPr>
        <p:spPr>
          <a:xfrm>
            <a:off x="141725" y="953025"/>
            <a:ext cx="6261000" cy="4190400"/>
          </a:xfrm>
          <a:prstGeom prst="rect">
            <a:avLst/>
          </a:prstGeom>
        </p:spPr>
        <p:txBody>
          <a:bodyPr anchorCtr="0" anchor="t" bIns="91425" lIns="91425" spcFirstLastPara="1" rIns="91425" wrap="square" tIns="91425">
            <a:normAutofit fontScale="32500"/>
          </a:bodyPr>
          <a:lstStyle/>
          <a:p>
            <a:pPr indent="0" lvl="0" marL="0" rtl="0" algn="just">
              <a:spcBef>
                <a:spcPts val="0"/>
              </a:spcBef>
              <a:spcAft>
                <a:spcPts val="0"/>
              </a:spcAft>
              <a:buNone/>
            </a:pPr>
            <a:r>
              <a:rPr b="1" lang="en-GB" sz="3327" u="sng">
                <a:solidFill>
                  <a:schemeClr val="dk1"/>
                </a:solidFill>
              </a:rPr>
              <a:t>Concept:-</a:t>
            </a:r>
            <a:endParaRPr b="1" sz="3327" u="sng">
              <a:solidFill>
                <a:schemeClr val="dk1"/>
              </a:solidFill>
            </a:endParaRPr>
          </a:p>
          <a:p>
            <a:pPr indent="0" lvl="0" marL="0" rtl="0" algn="just">
              <a:spcBef>
                <a:spcPts val="1200"/>
              </a:spcBef>
              <a:spcAft>
                <a:spcPts val="0"/>
              </a:spcAft>
              <a:buNone/>
            </a:pPr>
            <a:r>
              <a:rPr lang="en-GB" sz="3327">
                <a:solidFill>
                  <a:schemeClr val="dk1"/>
                </a:solidFill>
              </a:rPr>
              <a:t>We have prepared a model which tells about the current weather conditions such as temperature, </a:t>
            </a:r>
            <a:r>
              <a:rPr lang="en-GB" sz="3327">
                <a:solidFill>
                  <a:schemeClr val="dk1"/>
                </a:solidFill>
              </a:rPr>
              <a:t>humidity and description of</a:t>
            </a:r>
            <a:r>
              <a:rPr lang="en-GB" sz="3327">
                <a:solidFill>
                  <a:schemeClr val="dk1"/>
                </a:solidFill>
              </a:rPr>
              <a:t> the city and also gives a graph that depicts the weather prediction of that city for upto 7 days or a week.</a:t>
            </a:r>
            <a:endParaRPr sz="3327">
              <a:solidFill>
                <a:schemeClr val="dk1"/>
              </a:solidFill>
            </a:endParaRPr>
          </a:p>
          <a:p>
            <a:pPr indent="0" lvl="0" marL="0" rtl="0" algn="just">
              <a:spcBef>
                <a:spcPts val="1200"/>
              </a:spcBef>
              <a:spcAft>
                <a:spcPts val="0"/>
              </a:spcAft>
              <a:buNone/>
            </a:pPr>
            <a:r>
              <a:rPr lang="en-GB" sz="3327">
                <a:solidFill>
                  <a:schemeClr val="dk1"/>
                </a:solidFill>
              </a:rPr>
              <a:t>Let’s talk about how we have implemented:</a:t>
            </a:r>
            <a:endParaRPr sz="3327">
              <a:solidFill>
                <a:schemeClr val="dk1"/>
              </a:solidFill>
            </a:endParaRPr>
          </a:p>
          <a:p>
            <a:pPr indent="0" lvl="0" marL="0" rtl="0" algn="just">
              <a:spcBef>
                <a:spcPts val="1200"/>
              </a:spcBef>
              <a:spcAft>
                <a:spcPts val="0"/>
              </a:spcAft>
              <a:buNone/>
            </a:pPr>
            <a:r>
              <a:rPr b="1" lang="en-GB" sz="3327">
                <a:solidFill>
                  <a:schemeClr val="dk1"/>
                </a:solidFill>
              </a:rPr>
              <a:t>1)Function Parameters:</a:t>
            </a:r>
            <a:endParaRPr b="1" sz="3327">
              <a:solidFill>
                <a:schemeClr val="dk1"/>
              </a:solidFill>
            </a:endParaRPr>
          </a:p>
          <a:p>
            <a:pPr indent="-297261" lvl="0" marL="457200" rtl="0" algn="just">
              <a:spcBef>
                <a:spcPts val="1200"/>
              </a:spcBef>
              <a:spcAft>
                <a:spcPts val="0"/>
              </a:spcAft>
              <a:buClr>
                <a:schemeClr val="dk1"/>
              </a:buClr>
              <a:buSzPct val="100000"/>
              <a:buChar char="●"/>
            </a:pPr>
            <a:r>
              <a:rPr lang="en-GB" sz="3327">
                <a:solidFill>
                  <a:schemeClr val="dk1"/>
                </a:solidFill>
              </a:rPr>
              <a:t>city_name: This parameter represents the name of the city for which weather information is requested.</a:t>
            </a:r>
            <a:endParaRPr sz="3327">
              <a:solidFill>
                <a:schemeClr val="dk1"/>
              </a:solidFill>
            </a:endParaRPr>
          </a:p>
          <a:p>
            <a:pPr indent="-297261" lvl="0" marL="457200" rtl="0" algn="just">
              <a:spcBef>
                <a:spcPts val="0"/>
              </a:spcBef>
              <a:spcAft>
                <a:spcPts val="0"/>
              </a:spcAft>
              <a:buClr>
                <a:schemeClr val="dk1"/>
              </a:buClr>
              <a:buSzPct val="100000"/>
              <a:buChar char="●"/>
            </a:pPr>
            <a:r>
              <a:rPr lang="en-GB" sz="3327">
                <a:solidFill>
                  <a:schemeClr val="dk1"/>
                </a:solidFill>
              </a:rPr>
              <a:t>api_key: This parameter represents your OpenWeatherMap API key, which is necessary to authenticate and access weather data from the OpenWeatherMap API.</a:t>
            </a:r>
            <a:endParaRPr sz="3327">
              <a:solidFill>
                <a:schemeClr val="dk1"/>
              </a:solidFill>
            </a:endParaRPr>
          </a:p>
          <a:p>
            <a:pPr indent="0" lvl="0" marL="0" rtl="0" algn="just">
              <a:spcBef>
                <a:spcPts val="1200"/>
              </a:spcBef>
              <a:spcAft>
                <a:spcPts val="0"/>
              </a:spcAft>
              <a:buNone/>
            </a:pPr>
            <a:r>
              <a:rPr b="1" lang="en-GB" sz="3327">
                <a:solidFill>
                  <a:schemeClr val="dk1"/>
                </a:solidFill>
              </a:rPr>
              <a:t>2)Building the API Request URL</a:t>
            </a:r>
            <a:r>
              <a:rPr b="1" lang="en-GB" sz="3327">
                <a:solidFill>
                  <a:schemeClr val="dk1"/>
                </a:solidFill>
              </a:rPr>
              <a:t>:</a:t>
            </a:r>
            <a:endParaRPr b="1" sz="3327">
              <a:solidFill>
                <a:schemeClr val="dk1"/>
              </a:solidFill>
            </a:endParaRPr>
          </a:p>
          <a:p>
            <a:pPr indent="-297261" lvl="0" marL="457200" rtl="0" algn="just">
              <a:spcBef>
                <a:spcPts val="1200"/>
              </a:spcBef>
              <a:spcAft>
                <a:spcPts val="0"/>
              </a:spcAft>
              <a:buClr>
                <a:schemeClr val="dk1"/>
              </a:buClr>
              <a:buSzPct val="100000"/>
              <a:buChar char="●"/>
            </a:pPr>
            <a:r>
              <a:rPr lang="en-GB" sz="3327">
                <a:solidFill>
                  <a:schemeClr val="dk1"/>
                </a:solidFill>
              </a:rPr>
              <a:t>The function constructs the API request URL using the base URL, city name, and API key.</a:t>
            </a:r>
            <a:endParaRPr sz="3327">
              <a:solidFill>
                <a:schemeClr val="dk1"/>
              </a:solidFill>
            </a:endParaRPr>
          </a:p>
          <a:p>
            <a:pPr indent="-297261" lvl="0" marL="457200" rtl="0" algn="just">
              <a:spcBef>
                <a:spcPts val="0"/>
              </a:spcBef>
              <a:spcAft>
                <a:spcPts val="0"/>
              </a:spcAft>
              <a:buClr>
                <a:schemeClr val="dk1"/>
              </a:buClr>
              <a:buSzPct val="100000"/>
              <a:buChar char="●"/>
            </a:pPr>
            <a:r>
              <a:rPr lang="en-GB" sz="3327">
                <a:solidFill>
                  <a:schemeClr val="dk1"/>
                </a:solidFill>
              </a:rPr>
              <a:t>The base URL is "http://api.openweathermap.org/data/2.5/forecast?", which is the endpoint for weather forecast data.</a:t>
            </a:r>
            <a:endParaRPr sz="3327">
              <a:solidFill>
                <a:schemeClr val="dk1"/>
              </a:solidFill>
            </a:endParaRPr>
          </a:p>
          <a:p>
            <a:pPr indent="0" lvl="0" marL="0" rtl="0" algn="l">
              <a:spcBef>
                <a:spcPts val="1200"/>
              </a:spcBef>
              <a:spcAft>
                <a:spcPts val="1200"/>
              </a:spcAft>
              <a:buNone/>
            </a:pPr>
            <a:r>
              <a:t/>
            </a:r>
            <a:endParaRPr/>
          </a:p>
        </p:txBody>
      </p:sp>
      <p:pic>
        <p:nvPicPr>
          <p:cNvPr id="98" name="Google Shape;98;p20"/>
          <p:cNvPicPr preferRelativeResize="0"/>
          <p:nvPr/>
        </p:nvPicPr>
        <p:blipFill>
          <a:blip r:embed="rId4">
            <a:alphaModFix/>
          </a:blip>
          <a:stretch>
            <a:fillRect/>
          </a:stretch>
        </p:blipFill>
        <p:spPr>
          <a:xfrm>
            <a:off x="6571900" y="2571750"/>
            <a:ext cx="2466900" cy="2047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2" name="Shape 102"/>
        <p:cNvGrpSpPr/>
        <p:nvPr/>
      </p:nvGrpSpPr>
      <p:grpSpPr>
        <a:xfrm>
          <a:off x="0" y="0"/>
          <a:ext cx="0" cy="0"/>
          <a:chOff x="0" y="0"/>
          <a:chExt cx="0" cy="0"/>
        </a:xfrm>
      </p:grpSpPr>
      <p:sp>
        <p:nvSpPr>
          <p:cNvPr id="103" name="Google Shape;103;p21"/>
          <p:cNvSpPr txBox="1"/>
          <p:nvPr>
            <p:ph idx="1" type="body"/>
          </p:nvPr>
        </p:nvSpPr>
        <p:spPr>
          <a:xfrm>
            <a:off x="176550" y="0"/>
            <a:ext cx="6342300" cy="51435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b="1" lang="en-GB" sz="1050">
                <a:solidFill>
                  <a:schemeClr val="dk1"/>
                </a:solidFill>
              </a:rPr>
              <a:t>3)</a:t>
            </a:r>
            <a:r>
              <a:rPr b="1" lang="en-GB" sz="1050">
                <a:solidFill>
                  <a:schemeClr val="dk1"/>
                </a:solidFill>
              </a:rPr>
              <a:t>Making the API Request:</a:t>
            </a:r>
            <a:endParaRPr b="1" sz="1050">
              <a:solidFill>
                <a:schemeClr val="dk1"/>
              </a:solidFill>
            </a:endParaRPr>
          </a:p>
          <a:p>
            <a:pPr indent="-295275" lvl="0" marL="457200" rtl="0" algn="l">
              <a:spcBef>
                <a:spcPts val="1200"/>
              </a:spcBef>
              <a:spcAft>
                <a:spcPts val="0"/>
              </a:spcAft>
              <a:buClr>
                <a:schemeClr val="dk1"/>
              </a:buClr>
              <a:buSzPts val="1050"/>
              <a:buChar char="●"/>
            </a:pPr>
            <a:r>
              <a:rPr lang="en-GB" sz="1050">
                <a:solidFill>
                  <a:schemeClr val="dk1"/>
                </a:solidFill>
              </a:rPr>
              <a:t>The function sends a GET request to the OpenWeatherMap API using the constructed URL.</a:t>
            </a:r>
            <a:endParaRPr sz="1050">
              <a:solidFill>
                <a:schemeClr val="dk1"/>
              </a:solidFill>
            </a:endParaRPr>
          </a:p>
          <a:p>
            <a:pPr indent="-295275" lvl="0" marL="457200" rtl="0" algn="l">
              <a:spcBef>
                <a:spcPts val="0"/>
              </a:spcBef>
              <a:spcAft>
                <a:spcPts val="0"/>
              </a:spcAft>
              <a:buClr>
                <a:schemeClr val="dk1"/>
              </a:buClr>
              <a:buSzPts val="1050"/>
              <a:buChar char="●"/>
            </a:pPr>
            <a:r>
              <a:rPr lang="en-GB" sz="1050">
                <a:solidFill>
                  <a:schemeClr val="dk1"/>
                </a:solidFill>
              </a:rPr>
              <a:t>It receives a response, which contains weather forecast data in JSON format.</a:t>
            </a:r>
            <a:endParaRPr sz="1050">
              <a:solidFill>
                <a:schemeClr val="dk1"/>
              </a:solidFill>
            </a:endParaRPr>
          </a:p>
          <a:p>
            <a:pPr indent="0" lvl="0" marL="0" rtl="0" algn="l">
              <a:spcBef>
                <a:spcPts val="1200"/>
              </a:spcBef>
              <a:spcAft>
                <a:spcPts val="0"/>
              </a:spcAft>
              <a:buNone/>
            </a:pPr>
            <a:r>
              <a:rPr b="1" lang="en-GB" sz="1050">
                <a:solidFill>
                  <a:schemeClr val="dk1"/>
                </a:solidFill>
              </a:rPr>
              <a:t>4)Handling City Not Found:</a:t>
            </a:r>
            <a:endParaRPr b="1" sz="1050">
              <a:solidFill>
                <a:schemeClr val="dk1"/>
              </a:solidFill>
            </a:endParaRPr>
          </a:p>
          <a:p>
            <a:pPr indent="-295275" lvl="0" marL="457200" rtl="0" algn="l">
              <a:spcBef>
                <a:spcPts val="1200"/>
              </a:spcBef>
              <a:spcAft>
                <a:spcPts val="0"/>
              </a:spcAft>
              <a:buClr>
                <a:schemeClr val="dk1"/>
              </a:buClr>
              <a:buSzPts val="1050"/>
              <a:buChar char="●"/>
            </a:pPr>
            <a:r>
              <a:rPr lang="en-GB" sz="1050">
                <a:solidFill>
                  <a:schemeClr val="dk1"/>
                </a:solidFill>
              </a:rPr>
              <a:t>If the response indicates that the city was not found (code == "404"), the function prints an error message indicating that the city was not found and returns from the function.</a:t>
            </a:r>
            <a:endParaRPr sz="1050">
              <a:solidFill>
                <a:schemeClr val="dk1"/>
              </a:solidFill>
            </a:endParaRPr>
          </a:p>
          <a:p>
            <a:pPr indent="0" lvl="0" marL="0" rtl="0" algn="l">
              <a:spcBef>
                <a:spcPts val="1200"/>
              </a:spcBef>
              <a:spcAft>
                <a:spcPts val="0"/>
              </a:spcAft>
              <a:buClr>
                <a:schemeClr val="dk1"/>
              </a:buClr>
              <a:buSzPts val="1100"/>
              <a:buFont typeface="Arial"/>
              <a:buNone/>
            </a:pPr>
            <a:r>
              <a:rPr b="1" lang="en-GB" sz="1050">
                <a:solidFill>
                  <a:schemeClr val="dk1"/>
                </a:solidFill>
              </a:rPr>
              <a:t>5)Parsing Weather Forecast Data:</a:t>
            </a:r>
            <a:endParaRPr b="1" sz="1050">
              <a:solidFill>
                <a:schemeClr val="dk1"/>
              </a:solidFill>
            </a:endParaRPr>
          </a:p>
          <a:p>
            <a:pPr indent="-295275" lvl="0" marL="457200" rtl="0" algn="l">
              <a:spcBef>
                <a:spcPts val="1200"/>
              </a:spcBef>
              <a:spcAft>
                <a:spcPts val="0"/>
              </a:spcAft>
              <a:buClr>
                <a:schemeClr val="dk1"/>
              </a:buClr>
              <a:buSzPts val="1050"/>
              <a:buChar char="●"/>
            </a:pPr>
            <a:r>
              <a:rPr lang="en-GB" sz="1050">
                <a:solidFill>
                  <a:schemeClr val="dk1"/>
                </a:solidFill>
              </a:rPr>
              <a:t>If the city is found, the function extracts the forecast data from the JSON response.</a:t>
            </a:r>
            <a:endParaRPr sz="1050">
              <a:solidFill>
                <a:schemeClr val="dk1"/>
              </a:solidFill>
            </a:endParaRPr>
          </a:p>
          <a:p>
            <a:pPr indent="-295275" lvl="0" marL="457200" rtl="0" algn="l">
              <a:spcBef>
                <a:spcPts val="0"/>
              </a:spcBef>
              <a:spcAft>
                <a:spcPts val="0"/>
              </a:spcAft>
              <a:buClr>
                <a:schemeClr val="dk1"/>
              </a:buClr>
              <a:buSzPts val="1050"/>
              <a:buChar char="●"/>
            </a:pPr>
            <a:r>
              <a:rPr lang="en-GB" sz="1050">
                <a:solidFill>
                  <a:schemeClr val="dk1"/>
                </a:solidFill>
              </a:rPr>
              <a:t>It retrieves a list of forecasts from the response, each containing information about the weather at a specific time.</a:t>
            </a:r>
            <a:endParaRPr sz="1050">
              <a:solidFill>
                <a:schemeClr val="dk1"/>
              </a:solidFill>
            </a:endParaRPr>
          </a:p>
          <a:p>
            <a:pPr indent="0" lvl="0" marL="0" rtl="0" algn="l">
              <a:spcBef>
                <a:spcPts val="1200"/>
              </a:spcBef>
              <a:spcAft>
                <a:spcPts val="0"/>
              </a:spcAft>
              <a:buNone/>
            </a:pPr>
            <a:r>
              <a:rPr b="1" lang="en-GB" sz="1050">
                <a:solidFill>
                  <a:schemeClr val="dk1"/>
                </a:solidFill>
              </a:rPr>
              <a:t>6)Extracting Dates and Temperatures:</a:t>
            </a:r>
            <a:endParaRPr b="1" sz="1050">
              <a:solidFill>
                <a:schemeClr val="dk1"/>
              </a:solidFill>
            </a:endParaRPr>
          </a:p>
          <a:p>
            <a:pPr indent="-295275" lvl="0" marL="457200" rtl="0" algn="l">
              <a:spcBef>
                <a:spcPts val="1200"/>
              </a:spcBef>
              <a:spcAft>
                <a:spcPts val="0"/>
              </a:spcAft>
              <a:buClr>
                <a:schemeClr val="dk1"/>
              </a:buClr>
              <a:buSzPts val="1050"/>
              <a:buChar char="●"/>
            </a:pPr>
            <a:r>
              <a:rPr lang="en-GB" sz="1050">
                <a:solidFill>
                  <a:schemeClr val="dk1"/>
                </a:solidFill>
              </a:rPr>
              <a:t>The function iterates over the list of forecasts and extracts the date and temperature for each forecast.</a:t>
            </a:r>
            <a:endParaRPr sz="1050">
              <a:solidFill>
                <a:schemeClr val="dk1"/>
              </a:solidFill>
            </a:endParaRPr>
          </a:p>
          <a:p>
            <a:pPr indent="-295275" lvl="0" marL="457200" rtl="0" algn="l">
              <a:spcBef>
                <a:spcPts val="0"/>
              </a:spcBef>
              <a:spcAft>
                <a:spcPts val="0"/>
              </a:spcAft>
              <a:buClr>
                <a:schemeClr val="dk1"/>
              </a:buClr>
              <a:buSzPts val="1050"/>
              <a:buChar char="●"/>
            </a:pPr>
            <a:r>
              <a:rPr lang="en-GB" sz="1050">
                <a:solidFill>
                  <a:schemeClr val="dk1"/>
                </a:solidFill>
              </a:rPr>
              <a:t>It converts the date strings to datetime objects using the datetime.strptime() function to facilitate plotting.</a:t>
            </a:r>
            <a:endParaRPr sz="1050">
              <a:solidFill>
                <a:schemeClr val="dk1"/>
              </a:solidFill>
            </a:endParaRPr>
          </a:p>
          <a:p>
            <a:pPr indent="0" lvl="0" marL="0" rtl="0" algn="l">
              <a:spcBef>
                <a:spcPts val="1200"/>
              </a:spcBef>
              <a:spcAft>
                <a:spcPts val="0"/>
              </a:spcAft>
              <a:buClr>
                <a:schemeClr val="dk1"/>
              </a:buClr>
              <a:buSzPts val="1100"/>
              <a:buFont typeface="Arial"/>
              <a:buNone/>
            </a:pPr>
            <a:r>
              <a:rPr b="1" lang="en-GB" sz="1050">
                <a:solidFill>
                  <a:schemeClr val="dk1"/>
                </a:solidFill>
              </a:rPr>
              <a:t>7)Extracting Current Weather Information:</a:t>
            </a:r>
            <a:endParaRPr b="1" sz="1050">
              <a:solidFill>
                <a:schemeClr val="dk1"/>
              </a:solidFill>
            </a:endParaRPr>
          </a:p>
          <a:p>
            <a:pPr indent="-295275" lvl="0" marL="457200" rtl="0" algn="l">
              <a:spcBef>
                <a:spcPts val="1200"/>
              </a:spcBef>
              <a:spcAft>
                <a:spcPts val="0"/>
              </a:spcAft>
              <a:buClr>
                <a:schemeClr val="dk1"/>
              </a:buClr>
              <a:buSzPts val="1050"/>
              <a:buChar char="●"/>
            </a:pPr>
            <a:r>
              <a:rPr lang="en-GB" sz="1050">
                <a:solidFill>
                  <a:schemeClr val="dk1"/>
                </a:solidFill>
              </a:rPr>
              <a:t>The function retrieves the current temperature, humidity, and weather description from the first entry in the forecast data.</a:t>
            </a:r>
            <a:endParaRPr sz="1050">
              <a:solidFill>
                <a:schemeClr val="dk1"/>
              </a:solidFill>
            </a:endParaRPr>
          </a:p>
          <a:p>
            <a:pPr indent="-295275" lvl="0" marL="457200" rtl="0" algn="l">
              <a:spcBef>
                <a:spcPts val="0"/>
              </a:spcBef>
              <a:spcAft>
                <a:spcPts val="0"/>
              </a:spcAft>
              <a:buClr>
                <a:schemeClr val="dk1"/>
              </a:buClr>
              <a:buSzPts val="1050"/>
              <a:buChar char="●"/>
            </a:pPr>
            <a:r>
              <a:rPr lang="en-GB" sz="1050">
                <a:solidFill>
                  <a:schemeClr val="dk1"/>
                </a:solidFill>
              </a:rPr>
              <a:t>This provides the user with immediate weather information before displaying the forecast graph.</a:t>
            </a:r>
            <a:endParaRPr sz="1050">
              <a:solidFill>
                <a:schemeClr val="dk1"/>
              </a:solidFill>
            </a:endParaRPr>
          </a:p>
        </p:txBody>
      </p:sp>
      <p:pic>
        <p:nvPicPr>
          <p:cNvPr id="104" name="Google Shape;104;p21"/>
          <p:cNvPicPr preferRelativeResize="0"/>
          <p:nvPr/>
        </p:nvPicPr>
        <p:blipFill>
          <a:blip r:embed="rId4">
            <a:alphaModFix/>
          </a:blip>
          <a:stretch>
            <a:fillRect/>
          </a:stretch>
        </p:blipFill>
        <p:spPr>
          <a:xfrm>
            <a:off x="6636525" y="80225"/>
            <a:ext cx="2142350" cy="1292000"/>
          </a:xfrm>
          <a:prstGeom prst="rect">
            <a:avLst/>
          </a:prstGeom>
          <a:noFill/>
          <a:ln>
            <a:noFill/>
          </a:ln>
        </p:spPr>
      </p:pic>
      <p:pic>
        <p:nvPicPr>
          <p:cNvPr id="105" name="Google Shape;105;p21"/>
          <p:cNvPicPr preferRelativeResize="0"/>
          <p:nvPr/>
        </p:nvPicPr>
        <p:blipFill>
          <a:blip r:embed="rId5">
            <a:alphaModFix/>
          </a:blip>
          <a:stretch>
            <a:fillRect/>
          </a:stretch>
        </p:blipFill>
        <p:spPr>
          <a:xfrm>
            <a:off x="6685138" y="1372225"/>
            <a:ext cx="2045125" cy="1414475"/>
          </a:xfrm>
          <a:prstGeom prst="rect">
            <a:avLst/>
          </a:prstGeom>
          <a:noFill/>
          <a:ln>
            <a:noFill/>
          </a:ln>
        </p:spPr>
      </p:pic>
      <p:pic>
        <p:nvPicPr>
          <p:cNvPr id="106" name="Google Shape;106;p21"/>
          <p:cNvPicPr preferRelativeResize="0"/>
          <p:nvPr/>
        </p:nvPicPr>
        <p:blipFill>
          <a:blip r:embed="rId6">
            <a:alphaModFix/>
          </a:blip>
          <a:stretch>
            <a:fillRect/>
          </a:stretch>
        </p:blipFill>
        <p:spPr>
          <a:xfrm>
            <a:off x="6825275" y="2787875"/>
            <a:ext cx="1764850" cy="23556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