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dd1b9d131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dd1b9d131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dd1b9d131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dd1b9d131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dd1b9d131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dd1b9d131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dd1b9d131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d1b9d131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dd1b9d13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d1b9d13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d1b9d131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d1b9d131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dd1b9d131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dd1b9d131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d1b9d131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d1b9d131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dbf7f6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dbf7f6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dbf7f6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dbf7f6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1803.11175" TargetMode="External"/><Relationship Id="rId4" Type="http://schemas.openxmlformats.org/officeDocument/2006/relationships/hyperlink" Target="https://github.com/facebookresearch/InferSent" TargetMode="External"/><Relationship Id="rId9" Type="http://schemas.openxmlformats.org/officeDocument/2006/relationships/hyperlink" Target="https://www.tensorflow.org/hub" TargetMode="External"/><Relationship Id="rId5" Type="http://schemas.openxmlformats.org/officeDocument/2006/relationships/hyperlink" Target="https://www.ibm.com/blogs/watson/2017/04/watson-natural-language-understanding-advanced-text-analytics/" TargetMode="External"/><Relationship Id="rId6" Type="http://schemas.openxmlformats.org/officeDocument/2006/relationships/hyperlink" Target="https://arxiv.org/abs/1704.00051" TargetMode="External"/><Relationship Id="rId7" Type="http://schemas.openxmlformats.org/officeDocument/2006/relationships/hyperlink" Target="https://www.programmableweb.com/news/best-practices-building-secure-and-scalable-api/how-to/2017/10/04" TargetMode="External"/><Relationship Id="rId8" Type="http://schemas.openxmlformats.org/officeDocument/2006/relationships/hyperlink" Target="https://docs.djangoproject.com/en/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slide" Target="/ppt/slides/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hyperlink" Target="https://stackoverflow.com/questions/22312671/setting-environment-variables-for-node-to-retrieve" TargetMode="External"/><Relationship Id="rId7" Type="http://schemas.openxmlformats.org/officeDocument/2006/relationships/image" Target="../media/image4.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1672800" y="0"/>
            <a:ext cx="5798400" cy="7962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3600"/>
              <a:t>The ibm hack challenge</a:t>
            </a:r>
            <a:endParaRPr sz="3600"/>
          </a:p>
        </p:txBody>
      </p:sp>
      <p:sp>
        <p:nvSpPr>
          <p:cNvPr id="57" name="Google Shape;57;p13"/>
          <p:cNvSpPr txBox="1"/>
          <p:nvPr>
            <p:ph idx="1" type="body"/>
          </p:nvPr>
        </p:nvSpPr>
        <p:spPr>
          <a:xfrm>
            <a:off x="2629650" y="764129"/>
            <a:ext cx="3884700" cy="675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Merriweather"/>
                <a:ea typeface="Merriweather"/>
                <a:cs typeface="Merriweather"/>
                <a:sym typeface="Merriweather"/>
              </a:rPr>
              <a:t>User Query on Stack Overflow</a:t>
            </a:r>
            <a:endParaRPr>
              <a:latin typeface="Merriweather"/>
              <a:ea typeface="Merriweather"/>
              <a:cs typeface="Merriweather"/>
              <a:sym typeface="Merriweather"/>
            </a:endParaRPr>
          </a:p>
        </p:txBody>
      </p:sp>
      <p:sp>
        <p:nvSpPr>
          <p:cNvPr id="58" name="Google Shape;58;p13"/>
          <p:cNvSpPr txBox="1"/>
          <p:nvPr>
            <p:ph type="title"/>
          </p:nvPr>
        </p:nvSpPr>
        <p:spPr>
          <a:xfrm>
            <a:off x="1434150" y="1167350"/>
            <a:ext cx="6275700" cy="5565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2400"/>
              <a:t>Problem Statement</a:t>
            </a:r>
            <a:endParaRPr sz="2400"/>
          </a:p>
        </p:txBody>
      </p:sp>
      <p:sp>
        <p:nvSpPr>
          <p:cNvPr id="59" name="Google Shape;59;p13"/>
          <p:cNvSpPr txBox="1"/>
          <p:nvPr>
            <p:ph idx="1" type="body"/>
          </p:nvPr>
        </p:nvSpPr>
        <p:spPr>
          <a:xfrm>
            <a:off x="620700" y="1817575"/>
            <a:ext cx="7902600" cy="276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200">
                <a:highlight>
                  <a:srgbClr val="FFFFFF"/>
                </a:highlight>
              </a:rPr>
              <a:t>The problem statement aims at building a solution that helps to find the right answers that are relevant to the developer issues on Stack Overflow.</a:t>
            </a:r>
            <a:endParaRPr sz="1200">
              <a:highlight>
                <a:srgbClr val="FFFFFF"/>
              </a:highlight>
            </a:endParaRPr>
          </a:p>
          <a:p>
            <a:pPr indent="0" lvl="0" marL="0" rtl="0" algn="ctr">
              <a:spcBef>
                <a:spcPts val="1600"/>
              </a:spcBef>
              <a:spcAft>
                <a:spcPts val="1600"/>
              </a:spcAft>
              <a:buNone/>
            </a:pPr>
            <a:r>
              <a:rPr lang="en" sz="1200">
                <a:highlight>
                  <a:srgbClr val="FFFFFF"/>
                </a:highlight>
              </a:rPr>
              <a:t>A lot of content is present in form of stack overflow questions and answers, various studies point that developers face problems while development life cycles and they ask questions on stack overflow which gets answered by fellow developers across the globe. For a new developer to understand a concept or solve an issue, it could be very difficult to identify the problems. The proposed solution should help to identify most relevant questions to a query using text similarity including identify the matching tags and pick top relevant questions from stack overflow and identify top (k) solutions of the problem based on sentiment analysis of reviews of the given solutions on the Stack Overflow.</a:t>
            </a:r>
            <a:endParaRPr sz="1200">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146025"/>
            <a:ext cx="4260300" cy="1374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Frameworks/tools used </a:t>
            </a:r>
            <a:endParaRPr/>
          </a:p>
          <a:p>
            <a:pPr indent="0" lvl="0" marL="0" rtl="0" algn="l">
              <a:spcBef>
                <a:spcPts val="0"/>
              </a:spcBef>
              <a:spcAft>
                <a:spcPts val="0"/>
              </a:spcAft>
              <a:buNone/>
            </a:pPr>
            <a:r>
              <a:rPr lang="en"/>
              <a:t>for ui/ux design</a:t>
            </a:r>
            <a:endParaRPr/>
          </a:p>
        </p:txBody>
      </p:sp>
      <p:sp>
        <p:nvSpPr>
          <p:cNvPr id="123" name="Google Shape;123;p22"/>
          <p:cNvSpPr txBox="1"/>
          <p:nvPr>
            <p:ph idx="1" type="body"/>
          </p:nvPr>
        </p:nvSpPr>
        <p:spPr>
          <a:xfrm>
            <a:off x="118850" y="1520275"/>
            <a:ext cx="4432200" cy="33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used </a:t>
            </a:r>
            <a:r>
              <a:rPr b="1" lang="en" sz="1400"/>
              <a:t>Django</a:t>
            </a:r>
            <a:r>
              <a:rPr lang="en" sz="1400"/>
              <a:t> as it is easily scalable and compatible while deploying various deep learning models.</a:t>
            </a:r>
            <a:endParaRPr sz="1400"/>
          </a:p>
          <a:p>
            <a:pPr indent="0" lvl="0" marL="0" rtl="0" algn="l">
              <a:spcBef>
                <a:spcPts val="1600"/>
              </a:spcBef>
              <a:spcAft>
                <a:spcPts val="0"/>
              </a:spcAft>
              <a:buNone/>
            </a:pPr>
            <a:r>
              <a:rPr lang="en" sz="1400"/>
              <a:t>As the Django uses </a:t>
            </a:r>
            <a:r>
              <a:rPr b="1" lang="en" sz="1400"/>
              <a:t>DRY </a:t>
            </a:r>
            <a:r>
              <a:rPr lang="en" sz="1400"/>
              <a:t>principle it makes the process of </a:t>
            </a:r>
            <a:r>
              <a:rPr b="1" i="1" lang="en" sz="1400"/>
              <a:t>creating sessions</a:t>
            </a:r>
            <a:r>
              <a:rPr lang="en" sz="1400"/>
              <a:t> </a:t>
            </a:r>
            <a:r>
              <a:rPr b="1" i="1" lang="en" sz="1400"/>
              <a:t>one-time while deployment</a:t>
            </a:r>
            <a:r>
              <a:rPr lang="en" sz="1400"/>
              <a:t> making it faster for the rest of the world.</a:t>
            </a:r>
            <a:endParaRPr sz="1400"/>
          </a:p>
          <a:p>
            <a:pPr indent="0" lvl="0" marL="0" rtl="0" algn="l">
              <a:spcBef>
                <a:spcPts val="1600"/>
              </a:spcBef>
              <a:spcAft>
                <a:spcPts val="1600"/>
              </a:spcAft>
              <a:buNone/>
            </a:pPr>
            <a:r>
              <a:rPr b="1" lang="en" sz="1400"/>
              <a:t>J</a:t>
            </a:r>
            <a:r>
              <a:rPr b="1" lang="en" sz="1400"/>
              <a:t>inja2</a:t>
            </a:r>
            <a:r>
              <a:rPr lang="en" sz="1400"/>
              <a:t> is a </a:t>
            </a:r>
            <a:r>
              <a:rPr i="1" lang="en" sz="1400"/>
              <a:t>templating library</a:t>
            </a:r>
            <a:r>
              <a:rPr lang="en" sz="1400"/>
              <a:t> which simplifies the process of </a:t>
            </a:r>
            <a:r>
              <a:rPr i="1" lang="en" sz="1400"/>
              <a:t>generating HTML</a:t>
            </a:r>
            <a:r>
              <a:rPr lang="en" sz="1400"/>
              <a:t> for </a:t>
            </a:r>
            <a:r>
              <a:rPr b="1" i="1" lang="en" sz="1400"/>
              <a:t>Python web apps</a:t>
            </a:r>
            <a:r>
              <a:rPr lang="en" sz="1400"/>
              <a:t>.</a:t>
            </a:r>
            <a:endParaRPr sz="1400"/>
          </a:p>
        </p:txBody>
      </p:sp>
      <p:sp>
        <p:nvSpPr>
          <p:cNvPr id="124" name="Google Shape;124;p22"/>
          <p:cNvSpPr txBox="1"/>
          <p:nvPr>
            <p:ph type="title"/>
          </p:nvPr>
        </p:nvSpPr>
        <p:spPr>
          <a:xfrm>
            <a:off x="5466850" y="281025"/>
            <a:ext cx="2887200" cy="666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5" name="Google Shape;125;p22"/>
          <p:cNvSpPr txBox="1"/>
          <p:nvPr>
            <p:ph idx="1" type="body"/>
          </p:nvPr>
        </p:nvSpPr>
        <p:spPr>
          <a:xfrm>
            <a:off x="4572000" y="1165775"/>
            <a:ext cx="4432200" cy="295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Text similarity</a:t>
            </a:r>
            <a:endParaRPr sz="1400"/>
          </a:p>
          <a:p>
            <a:pPr indent="-317500" lvl="1" marL="914400" rtl="0" algn="l">
              <a:spcBef>
                <a:spcPts val="0"/>
              </a:spcBef>
              <a:spcAft>
                <a:spcPts val="0"/>
              </a:spcAft>
              <a:buSzPts val="1400"/>
              <a:buChar char="○"/>
            </a:pPr>
            <a:r>
              <a:rPr lang="en" u="sng">
                <a:solidFill>
                  <a:schemeClr val="hlink"/>
                </a:solidFill>
                <a:hlinkClick r:id="rId3"/>
              </a:rPr>
              <a:t>Universal Sentence Encoder</a:t>
            </a:r>
            <a:endParaRPr/>
          </a:p>
          <a:p>
            <a:pPr indent="-317500" lvl="1" marL="914400" rtl="0" algn="l">
              <a:spcBef>
                <a:spcPts val="0"/>
              </a:spcBef>
              <a:spcAft>
                <a:spcPts val="0"/>
              </a:spcAft>
              <a:buSzPts val="1400"/>
              <a:buChar char="○"/>
            </a:pPr>
            <a:r>
              <a:rPr lang="en" u="sng">
                <a:solidFill>
                  <a:schemeClr val="hlink"/>
                </a:solidFill>
                <a:hlinkClick r:id="rId4"/>
              </a:rPr>
              <a:t>Infersent</a:t>
            </a:r>
            <a:endParaRPr/>
          </a:p>
          <a:p>
            <a:pPr indent="-317500" lvl="0" marL="457200" rtl="0" algn="l">
              <a:spcBef>
                <a:spcPts val="0"/>
              </a:spcBef>
              <a:spcAft>
                <a:spcPts val="0"/>
              </a:spcAft>
              <a:buSzPts val="1400"/>
              <a:buChar char="●"/>
            </a:pPr>
            <a:r>
              <a:rPr lang="en" sz="1400"/>
              <a:t>Sentimental analysis</a:t>
            </a:r>
            <a:endParaRPr sz="1400"/>
          </a:p>
          <a:p>
            <a:pPr indent="-317500" lvl="1" marL="914400" rtl="0" algn="l">
              <a:spcBef>
                <a:spcPts val="0"/>
              </a:spcBef>
              <a:spcAft>
                <a:spcPts val="0"/>
              </a:spcAft>
              <a:buSzPts val="1400"/>
              <a:buChar char="○"/>
            </a:pPr>
            <a:r>
              <a:rPr lang="en" u="sng">
                <a:solidFill>
                  <a:schemeClr val="hlink"/>
                </a:solidFill>
                <a:hlinkClick r:id="rId5"/>
              </a:rPr>
              <a:t>IBM Watson Sentimental analysis</a:t>
            </a:r>
            <a:endParaRPr/>
          </a:p>
          <a:p>
            <a:pPr indent="-317500" lvl="1" marL="914400" rtl="0" algn="l">
              <a:spcBef>
                <a:spcPts val="0"/>
              </a:spcBef>
              <a:spcAft>
                <a:spcPts val="0"/>
              </a:spcAft>
              <a:buSzPts val="1400"/>
              <a:buChar char="○"/>
            </a:pPr>
            <a:r>
              <a:rPr lang="en" u="sng">
                <a:solidFill>
                  <a:schemeClr val="hlink"/>
                </a:solidFill>
                <a:hlinkClick r:id="rId6"/>
              </a:rPr>
              <a:t>Reading Wikipedia to Answer Open-Domain Questions</a:t>
            </a:r>
            <a:endParaRPr/>
          </a:p>
          <a:p>
            <a:pPr indent="-317500" lvl="0" marL="457200" rtl="0" algn="l">
              <a:spcBef>
                <a:spcPts val="0"/>
              </a:spcBef>
              <a:spcAft>
                <a:spcPts val="0"/>
              </a:spcAft>
              <a:buSzPts val="1400"/>
              <a:buChar char="●"/>
            </a:pPr>
            <a:r>
              <a:rPr lang="en" sz="1400" u="sng">
                <a:solidFill>
                  <a:schemeClr val="hlink"/>
                </a:solidFill>
                <a:hlinkClick r:id="rId7"/>
              </a:rPr>
              <a:t>Scalable API</a:t>
            </a:r>
            <a:endParaRPr sz="1400"/>
          </a:p>
          <a:p>
            <a:pPr indent="-317500" lvl="0" marL="457200" rtl="0" algn="l">
              <a:spcBef>
                <a:spcPts val="0"/>
              </a:spcBef>
              <a:spcAft>
                <a:spcPts val="0"/>
              </a:spcAft>
              <a:buSzPts val="1400"/>
              <a:buChar char="●"/>
            </a:pPr>
            <a:r>
              <a:rPr lang="en" sz="1400" u="sng">
                <a:solidFill>
                  <a:schemeClr val="hlink"/>
                </a:solidFill>
                <a:hlinkClick r:id="rId8"/>
              </a:rPr>
              <a:t>Django Documentation</a:t>
            </a:r>
            <a:endParaRPr sz="1400"/>
          </a:p>
          <a:p>
            <a:pPr indent="-317500" lvl="0" marL="457200" rtl="0" algn="l">
              <a:spcBef>
                <a:spcPts val="0"/>
              </a:spcBef>
              <a:spcAft>
                <a:spcPts val="0"/>
              </a:spcAft>
              <a:buSzPts val="1400"/>
              <a:buChar char="●"/>
            </a:pPr>
            <a:r>
              <a:rPr lang="en" sz="1400" u="sng">
                <a:solidFill>
                  <a:schemeClr val="hlink"/>
                </a:solidFill>
                <a:hlinkClick r:id="rId9"/>
              </a:rPr>
              <a:t>TensorFlow Hub | TensorFlow</a:t>
            </a:r>
            <a:endParaRPr sz="1400"/>
          </a:p>
        </p:txBody>
      </p:sp>
      <p:cxnSp>
        <p:nvCxnSpPr>
          <p:cNvPr id="126" name="Google Shape;126;p22"/>
          <p:cNvCxnSpPr/>
          <p:nvPr/>
        </p:nvCxnSpPr>
        <p:spPr>
          <a:xfrm flipH="1">
            <a:off x="4553700" y="90875"/>
            <a:ext cx="18300" cy="49704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2973775" y="83900"/>
            <a:ext cx="3024600" cy="494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u="sng"/>
              <a:t>Team size - 3</a:t>
            </a:r>
            <a:endParaRPr u="sng"/>
          </a:p>
          <a:p>
            <a:pPr indent="0" lvl="0" marL="0" rtl="0" algn="ctr">
              <a:spcBef>
                <a:spcPts val="0"/>
              </a:spcBef>
              <a:spcAft>
                <a:spcPts val="0"/>
              </a:spcAft>
              <a:buNone/>
            </a:pPr>
            <a:r>
              <a:rPr lang="en"/>
              <a:t>Y</a:t>
            </a:r>
            <a:r>
              <a:rPr b="0" lang="en"/>
              <a:t>udhik </a:t>
            </a:r>
            <a:r>
              <a:rPr lang="en"/>
              <a:t>A</a:t>
            </a:r>
            <a:r>
              <a:rPr b="0" lang="en"/>
              <a:t>grawal</a:t>
            </a:r>
            <a:endParaRPr b="0"/>
          </a:p>
          <a:p>
            <a:pPr indent="0" lvl="0" marL="0" rtl="0" algn="ctr">
              <a:spcBef>
                <a:spcPts val="0"/>
              </a:spcBef>
              <a:spcAft>
                <a:spcPts val="0"/>
              </a:spcAft>
              <a:buNone/>
            </a:pPr>
            <a:r>
              <a:t/>
            </a:r>
            <a:endParaRPr b="0"/>
          </a:p>
          <a:p>
            <a:pPr indent="0" lvl="0" marL="0" rtl="0" algn="ctr">
              <a:spcBef>
                <a:spcPts val="0"/>
              </a:spcBef>
              <a:spcAft>
                <a:spcPts val="0"/>
              </a:spcAft>
              <a:buNone/>
            </a:pPr>
            <a:r>
              <a:rPr lang="en"/>
              <a:t>S</a:t>
            </a:r>
            <a:r>
              <a:rPr b="0" lang="en"/>
              <a:t>ayak </a:t>
            </a:r>
            <a:r>
              <a:rPr lang="en"/>
              <a:t>k</a:t>
            </a:r>
            <a:r>
              <a:rPr b="0" lang="en"/>
              <a:t>undu</a:t>
            </a:r>
            <a:endParaRPr b="0"/>
          </a:p>
          <a:p>
            <a:pPr indent="0" lvl="0" marL="0" rtl="0" algn="ctr">
              <a:spcBef>
                <a:spcPts val="0"/>
              </a:spcBef>
              <a:spcAft>
                <a:spcPts val="0"/>
              </a:spcAft>
              <a:buNone/>
            </a:pPr>
            <a:r>
              <a:t/>
            </a:r>
            <a:endParaRPr b="0"/>
          </a:p>
          <a:p>
            <a:pPr indent="0" lvl="0" marL="0" rtl="0" algn="ctr">
              <a:spcBef>
                <a:spcPts val="0"/>
              </a:spcBef>
              <a:spcAft>
                <a:spcPts val="0"/>
              </a:spcAft>
              <a:buNone/>
            </a:pPr>
            <a:r>
              <a:rPr lang="en"/>
              <a:t>S</a:t>
            </a:r>
            <a:r>
              <a:rPr b="0" lang="en"/>
              <a:t>amyak </a:t>
            </a:r>
            <a:r>
              <a:rPr lang="en"/>
              <a:t>j</a:t>
            </a:r>
            <a:r>
              <a:rPr b="0" lang="en"/>
              <a:t>ain</a:t>
            </a:r>
            <a:endParaRPr b="0"/>
          </a:p>
          <a:p>
            <a:pPr indent="0" lvl="0" marL="0" rtl="0" algn="ctr">
              <a:spcBef>
                <a:spcPts val="0"/>
              </a:spcBef>
              <a:spcAft>
                <a:spcPts val="0"/>
              </a:spcAft>
              <a:buNone/>
            </a:pPr>
            <a:r>
              <a:t/>
            </a:r>
            <a:endParaRPr b="0"/>
          </a:p>
        </p:txBody>
      </p:sp>
      <p:pic>
        <p:nvPicPr>
          <p:cNvPr id="65" name="Google Shape;65;p14"/>
          <p:cNvPicPr preferRelativeResize="0"/>
          <p:nvPr/>
        </p:nvPicPr>
        <p:blipFill>
          <a:blip r:embed="rId3">
            <a:alphaModFix/>
          </a:blip>
          <a:stretch>
            <a:fillRect/>
          </a:stretch>
        </p:blipFill>
        <p:spPr>
          <a:xfrm>
            <a:off x="5998375" y="3267725"/>
            <a:ext cx="1646564" cy="1758975"/>
          </a:xfrm>
          <a:prstGeom prst="rect">
            <a:avLst/>
          </a:prstGeom>
          <a:noFill/>
          <a:ln>
            <a:noFill/>
          </a:ln>
          <a:effectLst>
            <a:outerShdw blurRad="300038" rotWithShape="0" algn="bl" dir="5400000" dist="19050">
              <a:srgbClr val="434343">
                <a:alpha val="21000"/>
              </a:srgbClr>
            </a:outerShdw>
          </a:effectLst>
        </p:spPr>
      </p:pic>
      <p:pic>
        <p:nvPicPr>
          <p:cNvPr id="66" name="Google Shape;66;p14"/>
          <p:cNvPicPr preferRelativeResize="0"/>
          <p:nvPr/>
        </p:nvPicPr>
        <p:blipFill>
          <a:blip r:embed="rId4">
            <a:alphaModFix/>
          </a:blip>
          <a:stretch>
            <a:fillRect/>
          </a:stretch>
        </p:blipFill>
        <p:spPr>
          <a:xfrm>
            <a:off x="5998375" y="124375"/>
            <a:ext cx="1646575" cy="1701150"/>
          </a:xfrm>
          <a:prstGeom prst="rect">
            <a:avLst/>
          </a:prstGeom>
          <a:noFill/>
          <a:ln>
            <a:noFill/>
          </a:ln>
        </p:spPr>
      </p:pic>
      <p:pic>
        <p:nvPicPr>
          <p:cNvPr id="67" name="Google Shape;67;p14"/>
          <p:cNvPicPr preferRelativeResize="0"/>
          <p:nvPr/>
        </p:nvPicPr>
        <p:blipFill rotWithShape="1">
          <a:blip r:embed="rId5">
            <a:alphaModFix/>
          </a:blip>
          <a:srcRect b="50439" l="18861" r="13680" t="12162"/>
          <a:stretch/>
        </p:blipFill>
        <p:spPr>
          <a:xfrm>
            <a:off x="1416975" y="1721175"/>
            <a:ext cx="1556791" cy="170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39675" y="1097625"/>
            <a:ext cx="8274600" cy="3853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b="1" lang="en"/>
              <a:t>Samyak Jain</a:t>
            </a:r>
            <a:r>
              <a:rPr lang="en"/>
              <a:t>: [</a:t>
            </a:r>
            <a:r>
              <a:rPr i="1" lang="en"/>
              <a:t>Deep Learning, NLP, </a:t>
            </a:r>
            <a:r>
              <a:rPr i="1" lang="en"/>
              <a:t>CV</a:t>
            </a:r>
            <a:r>
              <a:rPr lang="en"/>
              <a:t>]</a:t>
            </a:r>
            <a:endParaRPr/>
          </a:p>
          <a:p>
            <a:pPr indent="-304800" lvl="1" marL="914400" rtl="0" algn="l">
              <a:spcBef>
                <a:spcPts val="0"/>
              </a:spcBef>
              <a:spcAft>
                <a:spcPts val="0"/>
              </a:spcAft>
              <a:buSzPts val="1200"/>
              <a:buChar char="○"/>
            </a:pPr>
            <a:r>
              <a:rPr lang="en"/>
              <a:t>Optimizing deployment of server by making it faster.</a:t>
            </a:r>
            <a:endParaRPr/>
          </a:p>
          <a:p>
            <a:pPr indent="-304800" lvl="1" marL="914400" rtl="0" algn="l">
              <a:spcBef>
                <a:spcPts val="0"/>
              </a:spcBef>
              <a:spcAft>
                <a:spcPts val="0"/>
              </a:spcAft>
              <a:buSzPts val="1200"/>
              <a:buChar char="○"/>
            </a:pPr>
            <a:r>
              <a:rPr b="1" lang="en"/>
              <a:t>Universal Sentence Encoder</a:t>
            </a:r>
            <a:r>
              <a:rPr lang="en"/>
              <a:t> to further trim the set of questions achieved by </a:t>
            </a:r>
            <a:r>
              <a:rPr b="1" i="1" lang="en"/>
              <a:t>Tag filtration</a:t>
            </a:r>
            <a:r>
              <a:rPr lang="en"/>
              <a:t>.</a:t>
            </a:r>
            <a:endParaRPr/>
          </a:p>
          <a:p>
            <a:pPr indent="-304800" lvl="1" marL="914400" rtl="0" algn="l">
              <a:lnSpc>
                <a:spcPct val="180000"/>
              </a:lnSpc>
              <a:spcBef>
                <a:spcPts val="0"/>
              </a:spcBef>
              <a:spcAft>
                <a:spcPts val="0"/>
              </a:spcAft>
              <a:buSzPts val="1200"/>
              <a:buChar char="○"/>
            </a:pPr>
            <a:r>
              <a:rPr lang="en"/>
              <a:t>UI/UX design.</a:t>
            </a:r>
            <a:endParaRPr/>
          </a:p>
          <a:p>
            <a:pPr indent="-304800" lvl="0" marL="457200" rtl="0" algn="l">
              <a:lnSpc>
                <a:spcPct val="150000"/>
              </a:lnSpc>
              <a:spcBef>
                <a:spcPts val="0"/>
              </a:spcBef>
              <a:spcAft>
                <a:spcPts val="0"/>
              </a:spcAft>
              <a:buSzPts val="1200"/>
              <a:buChar char="●"/>
            </a:pPr>
            <a:r>
              <a:rPr b="1" lang="en"/>
              <a:t>Sayak Kundu</a:t>
            </a:r>
            <a:r>
              <a:rPr lang="en"/>
              <a:t>: </a:t>
            </a:r>
            <a:r>
              <a:rPr lang="en"/>
              <a:t>[</a:t>
            </a:r>
            <a:r>
              <a:rPr i="1" lang="en"/>
              <a:t>Pipeline design, API handling, NLP</a:t>
            </a:r>
            <a:r>
              <a:rPr lang="en"/>
              <a:t>]</a:t>
            </a:r>
            <a:endParaRPr/>
          </a:p>
          <a:p>
            <a:pPr indent="-304800" lvl="1" marL="914400" rtl="0" algn="l">
              <a:spcBef>
                <a:spcPts val="0"/>
              </a:spcBef>
              <a:spcAft>
                <a:spcPts val="0"/>
              </a:spcAft>
              <a:buSzPts val="1200"/>
              <a:buChar char="○"/>
            </a:pPr>
            <a:r>
              <a:rPr lang="en"/>
              <a:t>Smartly handling the API’s for </a:t>
            </a:r>
            <a:r>
              <a:rPr b="1" i="1" lang="en"/>
              <a:t>identifying</a:t>
            </a:r>
            <a:r>
              <a:rPr b="1" i="1" lang="en"/>
              <a:t> Tag</a:t>
            </a:r>
            <a:r>
              <a:rPr lang="en"/>
              <a:t> and generating the questions based on tag similarity and upvotes.</a:t>
            </a:r>
            <a:endParaRPr/>
          </a:p>
          <a:p>
            <a:pPr indent="-304800" lvl="1" marL="914400" rtl="0" algn="l">
              <a:spcBef>
                <a:spcPts val="0"/>
              </a:spcBef>
              <a:spcAft>
                <a:spcPts val="0"/>
              </a:spcAft>
              <a:buSzPts val="1200"/>
              <a:buChar char="○"/>
            </a:pPr>
            <a:r>
              <a:rPr lang="en"/>
              <a:t>Limiting the set of top solutions using </a:t>
            </a:r>
            <a:r>
              <a:rPr b="1" i="1" lang="en"/>
              <a:t>statistical analysis</a:t>
            </a:r>
            <a:r>
              <a:rPr lang="en"/>
              <a:t>.</a:t>
            </a:r>
            <a:endParaRPr/>
          </a:p>
          <a:p>
            <a:pPr indent="-304800" lvl="1" marL="914400" rtl="0" algn="l">
              <a:lnSpc>
                <a:spcPct val="180000"/>
              </a:lnSpc>
              <a:spcBef>
                <a:spcPts val="0"/>
              </a:spcBef>
              <a:spcAft>
                <a:spcPts val="0"/>
              </a:spcAft>
              <a:buSzPts val="1200"/>
              <a:buChar char="○"/>
            </a:pPr>
            <a:r>
              <a:rPr lang="en"/>
              <a:t>ML model that extracts relevant tags from the question titles.</a:t>
            </a:r>
            <a:endParaRPr/>
          </a:p>
          <a:p>
            <a:pPr indent="-304800" lvl="0" marL="457200" rtl="0" algn="l">
              <a:lnSpc>
                <a:spcPct val="150000"/>
              </a:lnSpc>
              <a:spcBef>
                <a:spcPts val="0"/>
              </a:spcBef>
              <a:spcAft>
                <a:spcPts val="0"/>
              </a:spcAft>
              <a:buSzPts val="1200"/>
              <a:buChar char="●"/>
            </a:pPr>
            <a:r>
              <a:rPr b="1" lang="en"/>
              <a:t>Yudhik Agrawal</a:t>
            </a:r>
            <a:r>
              <a:rPr lang="en"/>
              <a:t>: </a:t>
            </a:r>
            <a:r>
              <a:rPr lang="en"/>
              <a:t>[</a:t>
            </a:r>
            <a:r>
              <a:rPr i="1" lang="en"/>
              <a:t>Deep Learning, NLP, CV</a:t>
            </a:r>
            <a:r>
              <a:rPr lang="en"/>
              <a:t>]</a:t>
            </a:r>
            <a:endParaRPr/>
          </a:p>
          <a:p>
            <a:pPr indent="-304800" lvl="1" marL="914400" rtl="0" algn="l">
              <a:spcBef>
                <a:spcPts val="0"/>
              </a:spcBef>
              <a:spcAft>
                <a:spcPts val="0"/>
              </a:spcAft>
              <a:buSzPts val="1200"/>
              <a:buChar char="○"/>
            </a:pPr>
            <a:r>
              <a:rPr b="1" lang="en"/>
              <a:t>Top(k)</a:t>
            </a:r>
            <a:r>
              <a:rPr lang="en"/>
              <a:t> answers of a query by formulating a metric which involves sentiment-analysis on the feedback of each answer.</a:t>
            </a:r>
            <a:endParaRPr/>
          </a:p>
          <a:p>
            <a:pPr indent="-304800" lvl="1" marL="914400" rtl="0" algn="l">
              <a:spcBef>
                <a:spcPts val="0"/>
              </a:spcBef>
              <a:spcAft>
                <a:spcPts val="0"/>
              </a:spcAft>
              <a:buSzPts val="1200"/>
              <a:buChar char="○"/>
            </a:pPr>
            <a:r>
              <a:rPr lang="en"/>
              <a:t>Data Collection from StackExchange Data Explorer and Google BigQuery.</a:t>
            </a:r>
            <a:endParaRPr/>
          </a:p>
          <a:p>
            <a:pPr indent="-304800" lvl="1" marL="914400" rtl="0" algn="l">
              <a:spcBef>
                <a:spcPts val="0"/>
              </a:spcBef>
              <a:spcAft>
                <a:spcPts val="0"/>
              </a:spcAft>
              <a:buSzPts val="1200"/>
              <a:buChar char="○"/>
            </a:pPr>
            <a:r>
              <a:rPr b="1" lang="en"/>
              <a:t>Universal Sentence Encoder</a:t>
            </a:r>
            <a:r>
              <a:rPr lang="en"/>
              <a:t> to further trim the set of questions achieved by </a:t>
            </a:r>
            <a:r>
              <a:rPr b="1" i="1" lang="en"/>
              <a:t>Tag </a:t>
            </a:r>
            <a:r>
              <a:rPr b="1" i="1" lang="en"/>
              <a:t>filtration</a:t>
            </a:r>
            <a:r>
              <a:rPr lang="en"/>
              <a:t>.</a:t>
            </a:r>
            <a:endParaRPr/>
          </a:p>
        </p:txBody>
      </p:sp>
      <p:sp>
        <p:nvSpPr>
          <p:cNvPr id="73" name="Google Shape;73;p15"/>
          <p:cNvSpPr txBox="1"/>
          <p:nvPr/>
        </p:nvSpPr>
        <p:spPr>
          <a:xfrm>
            <a:off x="692100" y="272625"/>
            <a:ext cx="5676600" cy="825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accent1"/>
                </a:solidFill>
                <a:latin typeface="Amatic SC"/>
                <a:ea typeface="Amatic SC"/>
                <a:cs typeface="Amatic SC"/>
                <a:sym typeface="Amatic SC"/>
              </a:rPr>
              <a:t>About/contribution Team Members</a:t>
            </a:r>
            <a:endParaRPr b="1" sz="4200">
              <a:solidFill>
                <a:schemeClr val="accent1"/>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Technology/platform/api’s used</a:t>
            </a:r>
            <a:endParaRPr/>
          </a:p>
        </p:txBody>
      </p:sp>
      <p:sp>
        <p:nvSpPr>
          <p:cNvPr id="79" name="Google Shape;79;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Platform:</a:t>
            </a:r>
            <a:endParaRPr/>
          </a:p>
          <a:p>
            <a:pPr indent="-317500" lvl="1" marL="914400" rtl="0" algn="l">
              <a:spcBef>
                <a:spcPts val="0"/>
              </a:spcBef>
              <a:spcAft>
                <a:spcPts val="0"/>
              </a:spcAft>
              <a:buSzPts val="1400"/>
              <a:buChar char="○"/>
            </a:pPr>
            <a:r>
              <a:rPr lang="en"/>
              <a:t>Django</a:t>
            </a:r>
            <a:endParaRPr/>
          </a:p>
          <a:p>
            <a:pPr indent="-342900" lvl="0" marL="457200" rtl="0" algn="l">
              <a:spcBef>
                <a:spcPts val="0"/>
              </a:spcBef>
              <a:spcAft>
                <a:spcPts val="0"/>
              </a:spcAft>
              <a:buSzPts val="1800"/>
              <a:buChar char="●"/>
            </a:pPr>
            <a:r>
              <a:rPr lang="en"/>
              <a:t>Technology</a:t>
            </a:r>
            <a:endParaRPr/>
          </a:p>
          <a:p>
            <a:pPr indent="-317500" lvl="1" marL="914400" rtl="0" algn="l">
              <a:spcBef>
                <a:spcPts val="0"/>
              </a:spcBef>
              <a:spcAft>
                <a:spcPts val="0"/>
              </a:spcAft>
              <a:buSzPts val="1400"/>
              <a:buChar char="○"/>
            </a:pPr>
            <a:r>
              <a:rPr lang="en"/>
              <a:t>Linux/Unix</a:t>
            </a:r>
            <a:endParaRPr/>
          </a:p>
          <a:p>
            <a:pPr indent="-317500" lvl="1" marL="914400" rtl="0" algn="l">
              <a:spcBef>
                <a:spcPts val="0"/>
              </a:spcBef>
              <a:spcAft>
                <a:spcPts val="0"/>
              </a:spcAft>
              <a:buSzPts val="1400"/>
              <a:buChar char="○"/>
            </a:pPr>
            <a:r>
              <a:rPr lang="en"/>
              <a:t>StackExchange Data </a:t>
            </a:r>
            <a:r>
              <a:rPr lang="en"/>
              <a:t>Explorer</a:t>
            </a:r>
            <a:endParaRPr/>
          </a:p>
          <a:p>
            <a:pPr indent="-317500" lvl="1" marL="914400" rtl="0" algn="l">
              <a:spcBef>
                <a:spcPts val="0"/>
              </a:spcBef>
              <a:spcAft>
                <a:spcPts val="0"/>
              </a:spcAft>
              <a:buSzPts val="1400"/>
              <a:buChar char="○"/>
            </a:pPr>
            <a:r>
              <a:rPr lang="en"/>
              <a:t>Python</a:t>
            </a:r>
            <a:endParaRPr/>
          </a:p>
          <a:p>
            <a:pPr indent="-317500" lvl="1" marL="914400" rtl="0" algn="l">
              <a:spcBef>
                <a:spcPts val="0"/>
              </a:spcBef>
              <a:spcAft>
                <a:spcPts val="0"/>
              </a:spcAft>
              <a:buSzPts val="1400"/>
              <a:buChar char="○"/>
            </a:pPr>
            <a:r>
              <a:rPr lang="en"/>
              <a:t>Deep Learning Libraries [Tensorflow]</a:t>
            </a:r>
            <a:endParaRPr/>
          </a:p>
          <a:p>
            <a:pPr indent="-342900" lvl="0" marL="457200" rtl="0" algn="l">
              <a:spcBef>
                <a:spcPts val="0"/>
              </a:spcBef>
              <a:spcAft>
                <a:spcPts val="0"/>
              </a:spcAft>
              <a:buSzPts val="1800"/>
              <a:buChar char="●"/>
            </a:pPr>
            <a:r>
              <a:rPr lang="en"/>
              <a:t>Api’s</a:t>
            </a:r>
            <a:endParaRPr/>
          </a:p>
          <a:p>
            <a:pPr indent="-317500" lvl="1" marL="914400" rtl="0" algn="l">
              <a:spcBef>
                <a:spcPts val="0"/>
              </a:spcBef>
              <a:spcAft>
                <a:spcPts val="0"/>
              </a:spcAft>
              <a:buSzPts val="1400"/>
              <a:buChar char="○"/>
            </a:pPr>
            <a:r>
              <a:rPr lang="en">
                <a:highlight>
                  <a:srgbClr val="FFFFFF"/>
                </a:highlight>
              </a:rPr>
              <a:t>Tensorflow-Hub [Universal Sentence Encoder]</a:t>
            </a:r>
            <a:endParaRPr>
              <a:highlight>
                <a:srgbClr val="FFFFFF"/>
              </a:highlight>
            </a:endParaRPr>
          </a:p>
          <a:p>
            <a:pPr indent="-317500" lvl="1" marL="914400" rtl="0" algn="l">
              <a:spcBef>
                <a:spcPts val="0"/>
              </a:spcBef>
              <a:spcAft>
                <a:spcPts val="0"/>
              </a:spcAft>
              <a:buSzPts val="1400"/>
              <a:buChar char="○"/>
            </a:pPr>
            <a:r>
              <a:rPr lang="en">
                <a:highlight>
                  <a:srgbClr val="FFFFFF"/>
                </a:highlight>
              </a:rPr>
              <a:t>IBM Watson [Sentiment Analysis]</a:t>
            </a:r>
            <a:endParaRPr>
              <a:highlight>
                <a:srgbClr val="FFFFFF"/>
              </a:highlight>
            </a:endParaRPr>
          </a:p>
          <a:p>
            <a:pPr indent="-317500" lvl="1" marL="914400" rtl="0" algn="l">
              <a:spcBef>
                <a:spcPts val="0"/>
              </a:spcBef>
              <a:spcAft>
                <a:spcPts val="0"/>
              </a:spcAft>
              <a:buSzPts val="1400"/>
              <a:buChar char="○"/>
            </a:pPr>
            <a:r>
              <a:rPr lang="en">
                <a:highlight>
                  <a:srgbClr val="FFFFFF"/>
                </a:highlight>
              </a:rPr>
              <a:t>Stack Overflow API’s</a:t>
            </a:r>
            <a:endParaRPr>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04800" y="309350"/>
            <a:ext cx="8537700" cy="748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pic>
        <p:nvPicPr>
          <p:cNvPr id="85" name="Google Shape;85;p17"/>
          <p:cNvPicPr preferRelativeResize="0"/>
          <p:nvPr/>
        </p:nvPicPr>
        <p:blipFill>
          <a:blip r:embed="rId3">
            <a:alphaModFix/>
          </a:blip>
          <a:stretch>
            <a:fillRect/>
          </a:stretch>
        </p:blipFill>
        <p:spPr>
          <a:xfrm>
            <a:off x="152400" y="1209950"/>
            <a:ext cx="8527811" cy="378114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04800" y="309350"/>
            <a:ext cx="8537700" cy="748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Data-Flow</a:t>
            </a:r>
            <a:r>
              <a:rPr lang="en"/>
              <a:t> DIAGRAM</a:t>
            </a:r>
            <a:endParaRPr/>
          </a:p>
        </p:txBody>
      </p:sp>
      <p:pic>
        <p:nvPicPr>
          <p:cNvPr id="91" name="Google Shape;91;p18"/>
          <p:cNvPicPr preferRelativeResize="0"/>
          <p:nvPr/>
        </p:nvPicPr>
        <p:blipFill>
          <a:blip r:embed="rId3">
            <a:alphaModFix/>
          </a:blip>
          <a:stretch>
            <a:fillRect/>
          </a:stretch>
        </p:blipFill>
        <p:spPr>
          <a:xfrm>
            <a:off x="563875" y="1086525"/>
            <a:ext cx="7836081" cy="3781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03150" y="120600"/>
            <a:ext cx="8537700" cy="748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Novelty’S</a:t>
            </a:r>
            <a:endParaRPr/>
          </a:p>
        </p:txBody>
      </p:sp>
      <p:sp>
        <p:nvSpPr>
          <p:cNvPr id="97" name="Google Shape;97;p19"/>
          <p:cNvSpPr txBox="1"/>
          <p:nvPr/>
        </p:nvSpPr>
        <p:spPr>
          <a:xfrm>
            <a:off x="526800" y="1199875"/>
            <a:ext cx="8090400" cy="3682800"/>
          </a:xfrm>
          <a:prstGeom prst="rect">
            <a:avLst/>
          </a:prstGeom>
          <a:noFill/>
          <a:ln>
            <a:noFill/>
          </a:ln>
        </p:spPr>
        <p:txBody>
          <a:bodyPr anchorCtr="0" anchor="t" bIns="91425" lIns="91425" spcFirstLastPara="1" rIns="0" wrap="square" tIns="91425">
            <a:noAutofit/>
          </a:bodyPr>
          <a:lstStyle/>
          <a:p>
            <a:pPr indent="-304800" lvl="0" marL="457200" rtl="0" algn="l">
              <a:lnSpc>
                <a:spcPct val="150000"/>
              </a:lnSpc>
              <a:spcBef>
                <a:spcPts val="0"/>
              </a:spcBef>
              <a:spcAft>
                <a:spcPts val="0"/>
              </a:spcAft>
              <a:buClr>
                <a:srgbClr val="741B47"/>
              </a:buClr>
              <a:buSzPts val="1200"/>
              <a:buFont typeface="Times New Roman"/>
              <a:buChar char="●"/>
            </a:pPr>
            <a:r>
              <a:rPr b="1" lang="en" sz="1200">
                <a:solidFill>
                  <a:schemeClr val="dk2"/>
                </a:solidFill>
                <a:latin typeface="Source Code Pro"/>
                <a:ea typeface="Source Code Pro"/>
                <a:cs typeface="Source Code Pro"/>
                <a:sym typeface="Source Code Pro"/>
              </a:rPr>
              <a:t>Identifying Most relevant questions</a:t>
            </a:r>
            <a:endParaRPr b="1" sz="1200">
              <a:solidFill>
                <a:schemeClr val="dk2"/>
              </a:solidFill>
              <a:latin typeface="Source Code Pro"/>
              <a:ea typeface="Source Code Pro"/>
              <a:cs typeface="Source Code Pro"/>
              <a:sym typeface="Source Code Pro"/>
            </a:endParaRPr>
          </a:p>
          <a:p>
            <a:pPr indent="-304800" lvl="1" marL="914400" rtl="0" algn="l">
              <a:lnSpc>
                <a:spcPct val="150000"/>
              </a:lnSpc>
              <a:spcBef>
                <a:spcPts val="0"/>
              </a:spcBef>
              <a:spcAft>
                <a:spcPts val="0"/>
              </a:spcAft>
              <a:buClr>
                <a:srgbClr val="741B47"/>
              </a:buClr>
              <a:buSzPts val="1200"/>
              <a:buFont typeface="Times New Roman"/>
              <a:buChar char="○"/>
            </a:pPr>
            <a:r>
              <a:rPr lang="en" sz="1200">
                <a:solidFill>
                  <a:schemeClr val="dk2"/>
                </a:solidFill>
                <a:latin typeface="Source Code Pro"/>
                <a:ea typeface="Source Code Pro"/>
                <a:cs typeface="Source Code Pro"/>
                <a:sym typeface="Source Code Pro"/>
              </a:rPr>
              <a:t>We do not just rely on </a:t>
            </a:r>
            <a:r>
              <a:rPr b="1" i="1" lang="en" sz="1200">
                <a:solidFill>
                  <a:schemeClr val="dk2"/>
                </a:solidFill>
                <a:latin typeface="Source Code Pro"/>
                <a:ea typeface="Source Code Pro"/>
                <a:cs typeface="Source Code Pro"/>
                <a:sym typeface="Source Code Pro"/>
              </a:rPr>
              <a:t>text similarity</a:t>
            </a:r>
            <a:endParaRPr b="1" i="1" sz="1200">
              <a:solidFill>
                <a:schemeClr val="dk2"/>
              </a:solidFill>
              <a:latin typeface="Source Code Pro"/>
              <a:ea typeface="Source Code Pro"/>
              <a:cs typeface="Source Code Pro"/>
              <a:sym typeface="Source Code Pro"/>
            </a:endParaRPr>
          </a:p>
          <a:p>
            <a:pPr indent="-304800" lvl="2" marL="1371600" rtl="0" algn="l">
              <a:lnSpc>
                <a:spcPct val="150000"/>
              </a:lnSpc>
              <a:spcBef>
                <a:spcPts val="0"/>
              </a:spcBef>
              <a:spcAft>
                <a:spcPts val="0"/>
              </a:spcAft>
              <a:buClr>
                <a:srgbClr val="741B47"/>
              </a:buClr>
              <a:buSzPts val="1200"/>
              <a:buFont typeface="Times New Roman"/>
              <a:buChar char="■"/>
            </a:pPr>
            <a:r>
              <a:rPr lang="en" sz="1200">
                <a:solidFill>
                  <a:schemeClr val="dk2"/>
                </a:solidFill>
                <a:latin typeface="Source Code Pro"/>
                <a:ea typeface="Source Code Pro"/>
                <a:cs typeface="Source Code Pro"/>
                <a:sym typeface="Source Code Pro"/>
              </a:rPr>
              <a:t>We use </a:t>
            </a:r>
            <a:r>
              <a:rPr b="1" i="1" lang="en" sz="1200">
                <a:solidFill>
                  <a:schemeClr val="dk2"/>
                </a:solidFill>
                <a:latin typeface="Source Code Pro"/>
                <a:ea typeface="Source Code Pro"/>
                <a:cs typeface="Source Code Pro"/>
                <a:sym typeface="Source Code Pro"/>
              </a:rPr>
              <a:t>Universal Sentence Encoder</a:t>
            </a:r>
            <a:r>
              <a:rPr lang="en" sz="1200">
                <a:solidFill>
                  <a:schemeClr val="dk2"/>
                </a:solidFill>
                <a:latin typeface="Source Code Pro"/>
                <a:ea typeface="Source Code Pro"/>
                <a:cs typeface="Source Code Pro"/>
                <a:sym typeface="Source Code Pro"/>
              </a:rPr>
              <a:t> (USE) which is a better metric than </a:t>
            </a:r>
            <a:r>
              <a:rPr i="1" lang="en" sz="1200">
                <a:solidFill>
                  <a:schemeClr val="dk2"/>
                </a:solidFill>
                <a:latin typeface="Source Code Pro"/>
                <a:ea typeface="Source Code Pro"/>
                <a:cs typeface="Source Code Pro"/>
                <a:sym typeface="Source Code Pro"/>
              </a:rPr>
              <a:t>Bleu Score</a:t>
            </a:r>
            <a:r>
              <a:rPr lang="en" sz="1200">
                <a:solidFill>
                  <a:schemeClr val="dk2"/>
                </a:solidFill>
                <a:latin typeface="Source Code Pro"/>
                <a:ea typeface="Source Code Pro"/>
                <a:cs typeface="Source Code Pro"/>
                <a:sym typeface="Source Code Pro"/>
              </a:rPr>
              <a:t> based on ‘context and relevance’ along with text similarity.</a:t>
            </a:r>
            <a:endParaRPr sz="1200">
              <a:solidFill>
                <a:schemeClr val="dk2"/>
              </a:solidFill>
              <a:latin typeface="Source Code Pro"/>
              <a:ea typeface="Source Code Pro"/>
              <a:cs typeface="Source Code Pro"/>
              <a:sym typeface="Source Code Pro"/>
            </a:endParaRPr>
          </a:p>
          <a:p>
            <a:pPr indent="-304800" lvl="0" marL="457200" rtl="0" algn="l">
              <a:lnSpc>
                <a:spcPct val="150000"/>
              </a:lnSpc>
              <a:spcBef>
                <a:spcPts val="0"/>
              </a:spcBef>
              <a:spcAft>
                <a:spcPts val="0"/>
              </a:spcAft>
              <a:buClr>
                <a:srgbClr val="741B47"/>
              </a:buClr>
              <a:buSzPts val="1200"/>
              <a:buFont typeface="Times New Roman"/>
              <a:buChar char="●"/>
            </a:pPr>
            <a:r>
              <a:rPr b="1" lang="en" sz="1200">
                <a:solidFill>
                  <a:schemeClr val="dk2"/>
                </a:solidFill>
                <a:latin typeface="Source Code Pro"/>
                <a:ea typeface="Source Code Pro"/>
                <a:cs typeface="Source Code Pro"/>
                <a:sym typeface="Source Code Pro"/>
              </a:rPr>
              <a:t>Identifying Most Relevant Tags from questions</a:t>
            </a:r>
            <a:endParaRPr b="1" sz="1200">
              <a:solidFill>
                <a:schemeClr val="dk2"/>
              </a:solidFill>
              <a:latin typeface="Source Code Pro"/>
              <a:ea typeface="Source Code Pro"/>
              <a:cs typeface="Source Code Pro"/>
              <a:sym typeface="Source Code Pro"/>
            </a:endParaRPr>
          </a:p>
          <a:p>
            <a:pPr indent="-304800" lvl="1" marL="914400" rtl="0" algn="l">
              <a:lnSpc>
                <a:spcPct val="150000"/>
              </a:lnSpc>
              <a:spcBef>
                <a:spcPts val="0"/>
              </a:spcBef>
              <a:spcAft>
                <a:spcPts val="0"/>
              </a:spcAft>
              <a:buClr>
                <a:srgbClr val="741B47"/>
              </a:buClr>
              <a:buSzPts val="1200"/>
              <a:buFont typeface="Times New Roman"/>
              <a:buChar char="○"/>
            </a:pPr>
            <a:r>
              <a:rPr lang="en" sz="1200">
                <a:solidFill>
                  <a:schemeClr val="dk2"/>
                </a:solidFill>
                <a:latin typeface="Source Code Pro"/>
                <a:ea typeface="Source Code Pro"/>
                <a:cs typeface="Source Code Pro"/>
                <a:sym typeface="Source Code Pro"/>
              </a:rPr>
              <a:t>Tag extraction happens using a neural network, which removes the dependency on sequence matching. It reduces the search space which increases efficiency.</a:t>
            </a:r>
            <a:endParaRPr sz="1200">
              <a:solidFill>
                <a:schemeClr val="dk2"/>
              </a:solidFill>
              <a:latin typeface="Source Code Pro"/>
              <a:ea typeface="Source Code Pro"/>
              <a:cs typeface="Source Code Pro"/>
              <a:sym typeface="Source Code Pro"/>
            </a:endParaRPr>
          </a:p>
          <a:p>
            <a:pPr indent="-304800" lvl="0" marL="457200" rtl="0" algn="l">
              <a:lnSpc>
                <a:spcPct val="150000"/>
              </a:lnSpc>
              <a:spcBef>
                <a:spcPts val="0"/>
              </a:spcBef>
              <a:spcAft>
                <a:spcPts val="0"/>
              </a:spcAft>
              <a:buClr>
                <a:srgbClr val="741B47"/>
              </a:buClr>
              <a:buSzPts val="1200"/>
              <a:buFont typeface="Times New Roman"/>
              <a:buChar char="●"/>
            </a:pPr>
            <a:r>
              <a:rPr b="1" lang="en" sz="1200">
                <a:solidFill>
                  <a:schemeClr val="dk2"/>
                </a:solidFill>
                <a:latin typeface="Source Code Pro"/>
                <a:ea typeface="Source Code Pro"/>
                <a:cs typeface="Source Code Pro"/>
                <a:sym typeface="Source Code Pro"/>
              </a:rPr>
              <a:t>Identifying top ‘k’ solutions</a:t>
            </a:r>
            <a:endParaRPr b="1" sz="1200">
              <a:solidFill>
                <a:schemeClr val="dk2"/>
              </a:solidFill>
              <a:latin typeface="Source Code Pro"/>
              <a:ea typeface="Source Code Pro"/>
              <a:cs typeface="Source Code Pro"/>
              <a:sym typeface="Source Code Pro"/>
            </a:endParaRPr>
          </a:p>
          <a:p>
            <a:pPr indent="-304800" lvl="1" marL="914400" rtl="0" algn="l">
              <a:lnSpc>
                <a:spcPct val="150000"/>
              </a:lnSpc>
              <a:spcBef>
                <a:spcPts val="0"/>
              </a:spcBef>
              <a:spcAft>
                <a:spcPts val="0"/>
              </a:spcAft>
              <a:buClr>
                <a:srgbClr val="741B47"/>
              </a:buClr>
              <a:buSzPts val="1200"/>
              <a:buFont typeface="Times New Roman"/>
              <a:buChar char="○"/>
            </a:pPr>
            <a:r>
              <a:rPr lang="en" sz="1200">
                <a:solidFill>
                  <a:schemeClr val="dk2"/>
                </a:solidFill>
                <a:latin typeface="Source Code Pro"/>
                <a:ea typeface="Source Code Pro"/>
                <a:cs typeface="Source Code Pro"/>
                <a:sym typeface="Source Code Pro"/>
              </a:rPr>
              <a:t>We consider the feedback of the answer by doing sentiment analysis on the comments along with the upvotes of the answer and give score [</a:t>
            </a:r>
            <a:r>
              <a:rPr lang="en" sz="1200" u="sng">
                <a:solidFill>
                  <a:schemeClr val="accent5"/>
                </a:solidFill>
                <a:latin typeface="Source Code Pro"/>
                <a:ea typeface="Source Code Pro"/>
                <a:cs typeface="Source Code Pro"/>
                <a:sym typeface="Source Code Pro"/>
                <a:hlinkClick action="ppaction://hlinksldjump" r:id="rId3"/>
              </a:rPr>
              <a:t>here</a:t>
            </a:r>
            <a:r>
              <a:rPr lang="en" sz="1200">
                <a:solidFill>
                  <a:schemeClr val="dk2"/>
                </a:solidFill>
                <a:latin typeface="Source Code Pro"/>
                <a:ea typeface="Source Code Pro"/>
                <a:cs typeface="Source Code Pro"/>
                <a:sym typeface="Source Code Pro"/>
              </a:rPr>
              <a:t>].</a:t>
            </a:r>
            <a:endParaRPr sz="1200">
              <a:solidFill>
                <a:schemeClr val="dk2"/>
              </a:solidFill>
              <a:latin typeface="Source Code Pro"/>
              <a:ea typeface="Source Code Pro"/>
              <a:cs typeface="Source Code Pro"/>
              <a:sym typeface="Source Code Pro"/>
            </a:endParaRPr>
          </a:p>
          <a:p>
            <a:pPr indent="-304800" lvl="0" marL="457200" rtl="0" algn="l">
              <a:lnSpc>
                <a:spcPct val="150000"/>
              </a:lnSpc>
              <a:spcBef>
                <a:spcPts val="0"/>
              </a:spcBef>
              <a:spcAft>
                <a:spcPts val="0"/>
              </a:spcAft>
              <a:buClr>
                <a:schemeClr val="dk2"/>
              </a:buClr>
              <a:buSzPts val="1200"/>
              <a:buFont typeface="Source Code Pro"/>
              <a:buChar char="●"/>
            </a:pPr>
            <a:r>
              <a:rPr b="1" lang="en" sz="1200">
                <a:solidFill>
                  <a:schemeClr val="dk2"/>
                </a:solidFill>
                <a:latin typeface="Source Code Pro"/>
                <a:ea typeface="Source Code Pro"/>
                <a:cs typeface="Source Code Pro"/>
                <a:sym typeface="Source Code Pro"/>
              </a:rPr>
              <a:t>Model Deployment</a:t>
            </a:r>
            <a:endParaRPr b="1" sz="1200">
              <a:solidFill>
                <a:schemeClr val="dk2"/>
              </a:solidFill>
              <a:latin typeface="Source Code Pro"/>
              <a:ea typeface="Source Code Pro"/>
              <a:cs typeface="Source Code Pro"/>
              <a:sym typeface="Source Code Pro"/>
            </a:endParaRPr>
          </a:p>
          <a:p>
            <a:pPr indent="-304800" lvl="1" marL="914400" rtl="0" algn="l">
              <a:lnSpc>
                <a:spcPct val="150000"/>
              </a:lnSpc>
              <a:spcBef>
                <a:spcPts val="0"/>
              </a:spcBef>
              <a:spcAft>
                <a:spcPts val="0"/>
              </a:spcAft>
              <a:buClr>
                <a:schemeClr val="dk2"/>
              </a:buClr>
              <a:buSzPts val="1200"/>
              <a:buFont typeface="Source Code Pro"/>
              <a:buChar char="○"/>
            </a:pPr>
            <a:r>
              <a:rPr lang="en" sz="1200">
                <a:solidFill>
                  <a:schemeClr val="dk2"/>
                </a:solidFill>
                <a:latin typeface="Source Code Pro"/>
                <a:ea typeface="Source Code Pro"/>
                <a:cs typeface="Source Code Pro"/>
                <a:sym typeface="Source Code Pro"/>
              </a:rPr>
              <a:t>Improved UX by making it </a:t>
            </a:r>
            <a:r>
              <a:rPr b="1" i="1" lang="en" sz="1200">
                <a:solidFill>
                  <a:schemeClr val="dk2"/>
                </a:solidFill>
                <a:latin typeface="Source Code Pro"/>
                <a:ea typeface="Source Code Pro"/>
                <a:cs typeface="Source Code Pro"/>
                <a:sym typeface="Source Code Pro"/>
              </a:rPr>
              <a:t>faster to resolve a query</a:t>
            </a:r>
            <a:r>
              <a:rPr lang="en" sz="1200">
                <a:solidFill>
                  <a:schemeClr val="dk2"/>
                </a:solidFill>
                <a:latin typeface="Source Code Pro"/>
                <a:ea typeface="Source Code Pro"/>
                <a:cs typeface="Source Code Pro"/>
                <a:sym typeface="Source Code Pro"/>
              </a:rPr>
              <a:t> by loading all the pre-trained models and creating sessions while starting the server.</a:t>
            </a:r>
            <a:endParaRPr sz="1200">
              <a:solidFill>
                <a:schemeClr val="dk2"/>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2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52400" y="152400"/>
            <a:ext cx="8839202" cy="4081049"/>
          </a:xfrm>
          <a:prstGeom prst="rect">
            <a:avLst/>
          </a:prstGeom>
          <a:noFill/>
          <a:ln>
            <a:noFill/>
          </a:ln>
          <a:effectLst>
            <a:outerShdw blurRad="57150" rotWithShape="0" algn="bl" dir="5400000" dist="19050">
              <a:srgbClr val="000000">
                <a:alpha val="50000"/>
              </a:srgbClr>
            </a:outerShdw>
          </a:effectLst>
        </p:spPr>
      </p:pic>
      <p:sp>
        <p:nvSpPr>
          <p:cNvPr id="103" name="Google Shape;103;p20"/>
          <p:cNvSpPr txBox="1"/>
          <p:nvPr/>
        </p:nvSpPr>
        <p:spPr>
          <a:xfrm>
            <a:off x="279550" y="4363075"/>
            <a:ext cx="67578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latin typeface="Source Code Pro"/>
                <a:ea typeface="Source Code Pro"/>
                <a:cs typeface="Source Code Pro"/>
                <a:sym typeface="Source Code Pro"/>
              </a:rPr>
              <a:t>Formula-Range</a:t>
            </a:r>
            <a:endParaRPr b="1" i="1" u="sng">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Upvotes: [-10000, 10000] (General Assumption for scaling)</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SentimentScore: [ -1, 1] (Output of the IBM-Watson)</a:t>
            </a:r>
            <a:endParaRPr>
              <a:latin typeface="Source Code Pro"/>
              <a:ea typeface="Source Code Pro"/>
              <a:cs typeface="Source Code Pro"/>
              <a:sym typeface="Source Code Pro"/>
            </a:endParaRPr>
          </a:p>
        </p:txBody>
      </p:sp>
      <p:pic>
        <p:nvPicPr>
          <p:cNvPr id="104" name="Google Shape;104;p20"/>
          <p:cNvPicPr preferRelativeResize="0"/>
          <p:nvPr/>
        </p:nvPicPr>
        <p:blipFill>
          <a:blip r:embed="rId4">
            <a:alphaModFix/>
          </a:blip>
          <a:stretch>
            <a:fillRect/>
          </a:stretch>
        </p:blipFill>
        <p:spPr>
          <a:xfrm>
            <a:off x="2529738" y="432499"/>
            <a:ext cx="2867025" cy="552450"/>
          </a:xfrm>
          <a:prstGeom prst="rect">
            <a:avLst/>
          </a:prstGeom>
          <a:noFill/>
          <a:ln>
            <a:noFill/>
          </a:ln>
        </p:spPr>
      </p:pic>
      <p:sp>
        <p:nvSpPr>
          <p:cNvPr id="105" name="Google Shape;105;p20"/>
          <p:cNvSpPr txBox="1"/>
          <p:nvPr/>
        </p:nvSpPr>
        <p:spPr>
          <a:xfrm>
            <a:off x="2614600" y="1440925"/>
            <a:ext cx="2712300" cy="594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x-Axis: Sentiment Score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Y-axis: Voting Score</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22725" y="131500"/>
            <a:ext cx="82995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a:t>
            </a:r>
            <a:endParaRPr/>
          </a:p>
        </p:txBody>
      </p:sp>
      <p:sp>
        <p:nvSpPr>
          <p:cNvPr id="111" name="Google Shape;111;p21"/>
          <p:cNvSpPr txBox="1"/>
          <p:nvPr/>
        </p:nvSpPr>
        <p:spPr>
          <a:xfrm>
            <a:off x="222725" y="848125"/>
            <a:ext cx="2991900" cy="2189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Three Answers with upvotes having 50, 100, 1000 votes have the top priority with Sentiment Score (0.92, 0.782, 0.322) and all have Voting Score of 0.5.</a:t>
            </a:r>
            <a:endParaRPr sz="1200">
              <a:latin typeface="Source Code Pro"/>
              <a:ea typeface="Source Code Pro"/>
              <a:cs typeface="Source Code Pro"/>
              <a:sym typeface="Source Code Pro"/>
            </a:endParaRPr>
          </a:p>
          <a:p>
            <a:pPr indent="0" lvl="0" marL="0" rtl="0" algn="l">
              <a:spcBef>
                <a:spcPts val="0"/>
              </a:spcBef>
              <a:spcAft>
                <a:spcPts val="0"/>
              </a:spcAft>
              <a:buNone/>
            </a:pPr>
            <a:r>
              <a:t/>
            </a:r>
            <a:endParaRPr sz="1200">
              <a:latin typeface="Source Code Pro"/>
              <a:ea typeface="Source Code Pro"/>
              <a:cs typeface="Source Code Pro"/>
              <a:sym typeface="Source Code Pro"/>
            </a:endParaRPr>
          </a:p>
          <a:p>
            <a:pPr indent="0" lvl="0" marL="0" rtl="0" algn="l">
              <a:spcBef>
                <a:spcPts val="0"/>
              </a:spcBef>
              <a:spcAft>
                <a:spcPts val="0"/>
              </a:spcAft>
              <a:buNone/>
            </a:pPr>
            <a:r>
              <a:rPr lang="en" sz="1200">
                <a:latin typeface="Source Code Pro"/>
                <a:ea typeface="Source Code Pro"/>
                <a:cs typeface="Source Code Pro"/>
                <a:sym typeface="Source Code Pro"/>
              </a:rPr>
              <a:t>This removes the bias of older answer with high upvotes from the more accurate with lower upvotes.</a:t>
            </a:r>
            <a:endParaRPr sz="1200">
              <a:latin typeface="Source Code Pro"/>
              <a:ea typeface="Source Code Pro"/>
              <a:cs typeface="Source Code Pro"/>
              <a:sym typeface="Source Code Pro"/>
            </a:endParaRPr>
          </a:p>
        </p:txBody>
      </p:sp>
      <p:pic>
        <p:nvPicPr>
          <p:cNvPr id="112" name="Google Shape;112;p21"/>
          <p:cNvPicPr preferRelativeResize="0"/>
          <p:nvPr/>
        </p:nvPicPr>
        <p:blipFill>
          <a:blip r:embed="rId3">
            <a:alphaModFix/>
          </a:blip>
          <a:stretch>
            <a:fillRect/>
          </a:stretch>
        </p:blipFill>
        <p:spPr>
          <a:xfrm>
            <a:off x="1432025" y="3456975"/>
            <a:ext cx="5708675" cy="745725"/>
          </a:xfrm>
          <a:prstGeom prst="rect">
            <a:avLst/>
          </a:prstGeom>
          <a:noFill/>
          <a:ln>
            <a:noFill/>
          </a:ln>
          <a:effectLst>
            <a:outerShdw blurRad="57150" rotWithShape="0" algn="bl" dir="5400000" dist="19050">
              <a:srgbClr val="000000">
                <a:alpha val="50000"/>
              </a:srgbClr>
            </a:outerShdw>
          </a:effectLst>
        </p:spPr>
      </p:pic>
      <p:pic>
        <p:nvPicPr>
          <p:cNvPr id="113" name="Google Shape;113;p21"/>
          <p:cNvPicPr preferRelativeResize="0"/>
          <p:nvPr/>
        </p:nvPicPr>
        <p:blipFill>
          <a:blip r:embed="rId4">
            <a:alphaModFix/>
          </a:blip>
          <a:stretch>
            <a:fillRect/>
          </a:stretch>
        </p:blipFill>
        <p:spPr>
          <a:xfrm>
            <a:off x="460775" y="3456977"/>
            <a:ext cx="495500" cy="745695"/>
          </a:xfrm>
          <a:prstGeom prst="rect">
            <a:avLst/>
          </a:prstGeom>
          <a:noFill/>
          <a:ln>
            <a:noFill/>
          </a:ln>
          <a:effectLst>
            <a:outerShdw blurRad="57150" rotWithShape="0" algn="bl" dir="5400000" dist="19050">
              <a:srgbClr val="000000">
                <a:alpha val="50000"/>
              </a:srgbClr>
            </a:outerShdw>
          </a:effectLst>
        </p:spPr>
      </p:pic>
      <p:pic>
        <p:nvPicPr>
          <p:cNvPr id="114" name="Google Shape;114;p21"/>
          <p:cNvPicPr preferRelativeResize="0"/>
          <p:nvPr/>
        </p:nvPicPr>
        <p:blipFill>
          <a:blip r:embed="rId5">
            <a:alphaModFix/>
          </a:blip>
          <a:stretch>
            <a:fillRect/>
          </a:stretch>
        </p:blipFill>
        <p:spPr>
          <a:xfrm>
            <a:off x="480130" y="4311755"/>
            <a:ext cx="456790" cy="725172"/>
          </a:xfrm>
          <a:prstGeom prst="rect">
            <a:avLst/>
          </a:prstGeom>
          <a:noFill/>
          <a:ln>
            <a:noFill/>
          </a:ln>
          <a:effectLst>
            <a:outerShdw blurRad="57150" rotWithShape="0" algn="bl" dir="5400000" dist="19050">
              <a:srgbClr val="000000">
                <a:alpha val="50000"/>
              </a:srgbClr>
            </a:outerShdw>
          </a:effectLst>
        </p:spPr>
      </p:pic>
      <p:sp>
        <p:nvSpPr>
          <p:cNvPr id="115" name="Google Shape;115;p21"/>
          <p:cNvSpPr txBox="1"/>
          <p:nvPr/>
        </p:nvSpPr>
        <p:spPr>
          <a:xfrm>
            <a:off x="3406200" y="2209250"/>
            <a:ext cx="5034000" cy="1176300"/>
          </a:xfrm>
          <a:prstGeom prst="rect">
            <a:avLst/>
          </a:prstGeom>
          <a:noFill/>
          <a:ln>
            <a:noFill/>
          </a:ln>
          <a:effectLst>
            <a:outerShdw blurRad="57150" rotWithShape="0" algn="bl" dir="5400000" dist="19050">
              <a:srgbClr val="000000">
                <a:alpha val="1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i="1" lang="en" sz="1000">
                <a:latin typeface="Source Code Pro"/>
                <a:ea typeface="Source Code Pro"/>
                <a:cs typeface="Source Code Pro"/>
                <a:sym typeface="Source Code Pro"/>
              </a:rPr>
              <a:t>Real-Like Example:</a:t>
            </a:r>
            <a:endParaRPr b="1" i="1"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Answer with 173 upvotes was given higher priority over answer with 358 upvotes due to sentiment score and the positive comments in the above example is good evidence.</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b="1" i="1" sz="1000">
              <a:latin typeface="Source Code Pro"/>
              <a:ea typeface="Source Code Pro"/>
              <a:cs typeface="Source Code Pro"/>
              <a:sym typeface="Source Code Pro"/>
            </a:endParaRPr>
          </a:p>
          <a:p>
            <a:pPr indent="0" lvl="0" marL="0" rtl="0" algn="l">
              <a:spcBef>
                <a:spcPts val="0"/>
              </a:spcBef>
              <a:spcAft>
                <a:spcPts val="0"/>
              </a:spcAft>
              <a:buNone/>
            </a:pPr>
            <a:r>
              <a:rPr b="1" i="1" lang="en" sz="1000">
                <a:latin typeface="Source Code Pro"/>
                <a:ea typeface="Source Code Pro"/>
                <a:cs typeface="Source Code Pro"/>
                <a:sym typeface="Source Code Pro"/>
              </a:rPr>
              <a:t>Ref</a:t>
            </a:r>
            <a:r>
              <a:rPr lang="en" sz="1000">
                <a:latin typeface="Source Code Pro"/>
                <a:ea typeface="Source Code Pro"/>
                <a:cs typeface="Source Code Pro"/>
                <a:sym typeface="Source Code Pro"/>
              </a:rPr>
              <a:t>:</a:t>
            </a:r>
            <a:r>
              <a:rPr lang="en" sz="1000" u="sng">
                <a:solidFill>
                  <a:schemeClr val="hlink"/>
                </a:solidFill>
                <a:latin typeface="Source Code Pro"/>
                <a:ea typeface="Source Code Pro"/>
                <a:cs typeface="Source Code Pro"/>
                <a:sym typeface="Source Code Pro"/>
                <a:hlinkClick r:id="rId6"/>
              </a:rPr>
              <a:t>https://stackoverflow.com/questions/22312671/setting-environment-variables-for-node-to-retrieve</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16" name="Google Shape;116;p21"/>
          <p:cNvPicPr preferRelativeResize="0"/>
          <p:nvPr/>
        </p:nvPicPr>
        <p:blipFill>
          <a:blip r:embed="rId7">
            <a:alphaModFix/>
          </a:blip>
          <a:stretch>
            <a:fillRect/>
          </a:stretch>
        </p:blipFill>
        <p:spPr>
          <a:xfrm>
            <a:off x="4008125" y="90850"/>
            <a:ext cx="3132574" cy="2189125"/>
          </a:xfrm>
          <a:prstGeom prst="rect">
            <a:avLst/>
          </a:prstGeom>
          <a:noFill/>
          <a:ln>
            <a:noFill/>
          </a:ln>
          <a:effectLst>
            <a:outerShdw blurRad="57150" rotWithShape="0" algn="bl" dir="5400000" dist="19050">
              <a:srgbClr val="000000">
                <a:alpha val="50000"/>
              </a:srgbClr>
            </a:outerShdw>
          </a:effectLst>
        </p:spPr>
      </p:pic>
      <p:pic>
        <p:nvPicPr>
          <p:cNvPr id="117" name="Google Shape;117;p21"/>
          <p:cNvPicPr preferRelativeResize="0"/>
          <p:nvPr/>
        </p:nvPicPr>
        <p:blipFill>
          <a:blip r:embed="rId8">
            <a:alphaModFix/>
          </a:blip>
          <a:stretch>
            <a:fillRect/>
          </a:stretch>
        </p:blipFill>
        <p:spPr>
          <a:xfrm>
            <a:off x="1432025" y="4346300"/>
            <a:ext cx="5708676" cy="670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