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Oswald" panose="020B0604020202020204" charset="0"/>
      <p:regular r:id="rId26"/>
      <p:bold r:id="rId27"/>
    </p:embeddedFont>
    <p:embeddedFont>
      <p:font typeface="Tino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96142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p6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libro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 b="0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ersbriggs.org/my-mbti-personality-type/mbti-basics/home.htm?bhcp=1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a.gov/library/publications/resources/the-world-factbook/geos/np.html" TargetMode="External"/><Relationship Id="rId5" Type="http://schemas.openxmlformats.org/officeDocument/2006/relationships/hyperlink" Target="https://www.massmatch.com/MBTI-2.php" TargetMode="External"/><Relationship Id="rId4" Type="http://schemas.openxmlformats.org/officeDocument/2006/relationships/hyperlink" Target="https://www.statista.com/statistics/422594/inflation-rate-in-nep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/>
        </p:nvSpPr>
        <p:spPr>
          <a:xfrm>
            <a:off x="5330531" y="3403016"/>
            <a:ext cx="3657600" cy="373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dirty="0" smtClean="0">
                <a:latin typeface="Adobe Kaiti Std R" pitchFamily="18" charset="-128"/>
                <a:ea typeface="Adobe Kaiti Std R" pitchFamily="18" charset="-128"/>
                <a:cs typeface="Tinos"/>
                <a:sym typeface="Tinos"/>
              </a:rPr>
              <a:t>Entertainment localized</a:t>
            </a:r>
            <a:endParaRPr sz="1800" b="0" i="0" u="none" strike="noStrike" cap="none" dirty="0">
              <a:solidFill>
                <a:srgbClr val="000000"/>
              </a:solidFill>
              <a:latin typeface="Adobe Kaiti Std R" pitchFamily="18" charset="-128"/>
              <a:ea typeface="Adobe Kaiti Std R" pitchFamily="18" charset="-128"/>
              <a:cs typeface="Tinos"/>
              <a:sym typeface="Tino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0921" y="3417697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1800" dirty="0">
                <a:latin typeface="Adobe Kaiti Std R" pitchFamily="18" charset="-128"/>
                <a:ea typeface="Adobe Kaiti Std R" pitchFamily="18" charset="-128"/>
              </a:rPr>
              <a:t>मनोरञ्जन आफ्नै भाषामा </a:t>
            </a:r>
            <a:endParaRPr lang="en-US" sz="1800" dirty="0">
              <a:latin typeface="Adobe Kaiti Std R" pitchFamily="18" charset="-128"/>
              <a:ea typeface="Adobe Kaiti Std R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089" y="731167"/>
            <a:ext cx="2744802" cy="2863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47036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Post 3 dates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294967295"/>
          </p:nvPr>
        </p:nvSpPr>
        <p:spPr>
          <a:xfrm>
            <a:off x="1544700" y="2038350"/>
            <a:ext cx="40179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Obtain feedback from the daters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If positive, extend to 3 months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Final review after 3 months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Perform Chi-squared test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34" name="Google Shape;134;p18" descr="Image result for feedba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2190750"/>
            <a:ext cx="2667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47036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Logistics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294967295"/>
          </p:nvPr>
        </p:nvSpPr>
        <p:spPr>
          <a:xfrm>
            <a:off x="1544700" y="2038350"/>
            <a:ext cx="40179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We set the place, the date and time.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We handle everything, from booking to transportation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The client just needs to show up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047750"/>
            <a:ext cx="34099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67610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Employee structure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294967295"/>
          </p:nvPr>
        </p:nvSpPr>
        <p:spPr>
          <a:xfrm>
            <a:off x="1524000" y="1843350"/>
            <a:ext cx="40179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4 employees: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Courier New"/>
              <a:buChar char="o"/>
            </a:pPr>
            <a:r>
              <a:rPr lang="en-US" sz="1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Receptionist x1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Courier New"/>
              <a:buChar char="o"/>
            </a:pPr>
            <a:r>
              <a:rPr lang="en-US" sz="1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Marketing officer x1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Courier New"/>
              <a:buChar char="o"/>
            </a:pPr>
            <a:r>
              <a:rPr lang="en-US" sz="1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Sales x1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Courier New"/>
              <a:buChar char="o"/>
            </a:pPr>
            <a:r>
              <a:rPr lang="en-US" sz="14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Logistics manager x1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1885950"/>
            <a:ext cx="3048000" cy="203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67610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Marketing Strategy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4294967295"/>
          </p:nvPr>
        </p:nvSpPr>
        <p:spPr>
          <a:xfrm>
            <a:off x="1524000" y="1843350"/>
            <a:ext cx="54864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676400" y="1885950"/>
            <a:ext cx="43434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Attractive Website and app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Market aggressively in social media like Facebook and Instagram.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Use referall service: Heavy discount for those who use the referall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Advertise in popular teen/ pre-adult magazines like Wave.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Introduce major schemes during “Valentine’s Day” 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1800" y="1809750"/>
            <a:ext cx="1600200" cy="244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60752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Financials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294967295"/>
          </p:nvPr>
        </p:nvSpPr>
        <p:spPr>
          <a:xfrm>
            <a:off x="1524000" y="1771464"/>
            <a:ext cx="2667000" cy="18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95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None/>
            </a:pPr>
            <a:endParaRPr sz="18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1447800" y="1809750"/>
            <a:ext cx="3048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Fixed(monthly):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Company registration: NRs. 5000 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4 Employees: NRs. 15000x4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Room: NRs.10000 / month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Electricity and internet: 5000/-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Advertising: 15000/-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Website: NRs. 1500/-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App: NRs. 1000/-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1371600" y="1733550"/>
            <a:ext cx="3048000" cy="1981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371600" y="3841075"/>
            <a:ext cx="7086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Total fixed monthly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NRs 97,500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Total yearly approximation 1,626,000/- + 1,00,000 (backup) = NRs. 1,726,000/- ~ 18,00,000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610100" y="1885712"/>
            <a:ext cx="38481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Variable (monthly):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Median taxi fare within valley: NRs. 200 x 4 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Median Event fare: NRs. 1000/-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Median Restaurant fare: NRs. 2000/-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Total cost for one couple: 3800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Reserve cost for 10 Couples: 38,000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572000" y="1733550"/>
            <a:ext cx="3886200" cy="1981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Capital Plan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1 lakh each by owners i.e. 1 x 6 = 6 lakhs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Investors: 12lakhs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Pricing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Total price for service: NRs. 10,000/- for one couple (5000 each).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Website registration: NRs. 150/-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Demand citizenship</a:t>
            </a:r>
            <a:endParaRPr/>
          </a:p>
          <a:p>
            <a:pPr marL="914400" lvl="1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Photograph</a:t>
            </a: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60752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Projection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4294967295"/>
          </p:nvPr>
        </p:nvSpPr>
        <p:spPr>
          <a:xfrm>
            <a:off x="1447800" y="1771464"/>
            <a:ext cx="2590800" cy="25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First Year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Target: 10 dates/month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Yearly:=&gt; 120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Cost: (97,500 + 38000)*12             =&gt;1,626,000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Expected Inflation: 5%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cost: 17,07,300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revenue: 10000 * 120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120,000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Profit = -507300</a:t>
            </a: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3810000" y="1771464"/>
            <a:ext cx="2209800" cy="25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Second Year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Target: 20 dates/month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Yearly:=&gt; 240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cost: (97,500+76000)*12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Expected Inflation: 6%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cost: 2,206,920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revenue: 10,000 * 240 = 2,400,000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Profit = 193,080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1447800" y="1847664"/>
            <a:ext cx="2209800" cy="2552886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810000" y="1847664"/>
            <a:ext cx="2286000" cy="2552886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6172200" y="1847664"/>
            <a:ext cx="2286000" cy="2552886"/>
          </a:xfrm>
          <a:prstGeom prst="rect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172200" y="1733550"/>
            <a:ext cx="2438400" cy="25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Third Year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Target: 30 dates/month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Yearly:=&gt; 360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cost: (97500 + 114000)*12   =&gt;2,538,,000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Expected Inflation: 6.5%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cost: 2702970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revenue: 10,000 * 360 = 3,420,000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Profit = 717,030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2000" b="0" i="0" u="none" strike="noStrike" cap="none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4019550"/>
            <a:ext cx="231331" cy="32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4514" y="3879079"/>
            <a:ext cx="217714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5200" y="3943350"/>
            <a:ext cx="217714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60752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 contd.	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1524000" y="1885950"/>
            <a:ext cx="30480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Char char="o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Steep growth.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urier New"/>
              <a:buChar char="o"/>
            </a:pPr>
            <a:r>
              <a:rPr lang="en-US" sz="26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Expected profit in 5</a:t>
            </a:r>
            <a:r>
              <a:rPr lang="en-US" sz="2600" b="0" i="0" u="none" strike="noStrike" cap="none" baseline="30000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th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 year: 13lakhs.</a:t>
            </a:r>
            <a:endParaRPr sz="26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819150"/>
            <a:ext cx="3581400" cy="32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Feasibility</a:t>
            </a: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No other such service in Nepal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Some websites, but nothing like this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Easy and cheap to establish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Appeal to young people looking for courtship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No need to buy expensive tools</a:t>
            </a:r>
            <a:endParaRPr/>
          </a:p>
          <a:p>
            <a:pPr marL="635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ctrTitle" idx="4294967295"/>
          </p:nvPr>
        </p:nvSpPr>
        <p:spPr>
          <a:xfrm>
            <a:off x="1544774" y="742950"/>
            <a:ext cx="47036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 dirty="0" smtClean="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Movies</a:t>
            </a:r>
            <a:endParaRPr sz="6000" b="1" i="0" u="none" strike="noStrike" cap="none" dirty="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subTitle" idx="4294967295"/>
          </p:nvPr>
        </p:nvSpPr>
        <p:spPr>
          <a:xfrm>
            <a:off x="1544699" y="2038350"/>
            <a:ext cx="460671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Most popular art form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Universal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Cross-cultural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“A reflection of society” –Tom </a:t>
            </a:r>
            <a:r>
              <a:rPr lang="en-US" sz="2000" b="0" i="0" u="none" strike="noStrike" cap="none" dirty="0" err="1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Sherak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, ex president of AMPAS 2009 - 2011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None/>
            </a:pPr>
            <a:endParaRPr sz="1800" b="0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28" name="Picture 4" descr="Image result for movies class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911" y="1309258"/>
            <a:ext cx="2727614" cy="18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5107399" y="865099"/>
            <a:ext cx="1701055" cy="3413314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0000">
              <a:alpha val="9411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 b="1">
                <a:latin typeface="Oswald"/>
                <a:ea typeface="Oswald"/>
                <a:cs typeface="Oswald"/>
                <a:sym typeface="Oswald"/>
              </a:rPr>
              <a:t>Mobile App concept.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/>
              <a:t>Design applicable for both iPhone and Android</a:t>
            </a:r>
            <a:endParaRPr sz="1800"/>
          </a:p>
        </p:txBody>
      </p:sp>
      <p:sp>
        <p:nvSpPr>
          <p:cNvPr id="222" name="Google Shape;222;p28"/>
          <p:cNvSpPr/>
          <p:nvPr/>
        </p:nvSpPr>
        <p:spPr>
          <a:xfrm>
            <a:off x="5183893" y="1151352"/>
            <a:ext cx="1548000" cy="2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 b="0" i="0" u="none" strike="noStrike" cap="none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t="-180" b="6430"/>
          <a:stretch/>
        </p:blipFill>
        <p:spPr>
          <a:xfrm>
            <a:off x="5181149" y="1123950"/>
            <a:ext cx="1550744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3995025" y="996062"/>
            <a:ext cx="3993203" cy="310875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>
              <a:alpha val="9411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4162131" y="1161154"/>
            <a:ext cx="3659100" cy="23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999999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 b="0" i="0" u="none" strike="noStrike" cap="none">
              <a:solidFill>
                <a:srgbClr val="999999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4294967295"/>
          </p:nvPr>
        </p:nvSpPr>
        <p:spPr>
          <a:xfrm>
            <a:off x="1761225" y="823550"/>
            <a:ext cx="2172900" cy="22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 b="1">
                <a:latin typeface="Oswald"/>
                <a:ea typeface="Oswald"/>
                <a:cs typeface="Oswald"/>
                <a:sym typeface="Oswald"/>
              </a:rPr>
              <a:t>DESKTOP PROJECT</a:t>
            </a:r>
            <a:endParaRPr sz="1800" b="1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/>
              <a:t>Chat functionality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/>
              <a:t>Profile explorer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1800"/>
              <a:t>In-depth search features</a:t>
            </a:r>
            <a:endParaRPr sz="1800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14179"/>
          <a:stretch/>
        </p:blipFill>
        <p:spPr>
          <a:xfrm>
            <a:off x="4162131" y="1161155"/>
            <a:ext cx="3659100" cy="237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ctrTitle" idx="4294967295"/>
          </p:nvPr>
        </p:nvSpPr>
        <p:spPr>
          <a:xfrm>
            <a:off x="1544775" y="1049950"/>
            <a:ext cx="3234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THANKS!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294967295"/>
          </p:nvPr>
        </p:nvSpPr>
        <p:spPr>
          <a:xfrm>
            <a:off x="2438400" y="2266950"/>
            <a:ext cx="3234300" cy="199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8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Any questions?</a:t>
            </a: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8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</a:t>
            </a: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Abhishek Tandukar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Shisir Gurung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Prajwal Yongya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Hitesh Jain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Dravya Chaudhary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200" b="1" i="0" u="none" strike="noStrike" cap="none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rPr>
              <a:t>	Meenal Bansal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428750"/>
            <a:ext cx="22098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ctrTitle" idx="4294967295"/>
          </p:nvPr>
        </p:nvSpPr>
        <p:spPr>
          <a:xfrm>
            <a:off x="1544774" y="1049950"/>
            <a:ext cx="4703625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References: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1556175" y="2092507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◈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“MBTi Basics” Test: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https://www.myersbriggs.org/my-mbti-personality-type/mbti-basics/home.htm?bhcp=1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◈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Nepal Inflation Rate: 2012-2022: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4"/>
              </a:rPr>
              <a:t>https://www.statista.com/statistics/422594/inflation-rate-in-nepal/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  </a:t>
            </a:r>
            <a:endParaRPr/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◈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MBTi and Matching Relationships: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5"/>
              </a:rPr>
              <a:t>https://www.massmatch.com/MBTI-2.php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◈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Nepal Census 2016 - CIA World Facbook: </a:t>
            </a:r>
            <a:r>
              <a:rPr lang="en-US" sz="1400" b="0" i="0" u="sng" strike="noStrike" cap="none">
                <a:solidFill>
                  <a:schemeClr val="hlink"/>
                </a:solidFill>
                <a:latin typeface="Tinos"/>
                <a:ea typeface="Tinos"/>
                <a:cs typeface="Tinos"/>
                <a:sym typeface="Tinos"/>
                <a:hlinkClick r:id="rId6"/>
              </a:rPr>
              <a:t>https://www.cia.gov/library/publications/resources/the-world-factbook/geos/np.html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 idx="4294967295"/>
          </p:nvPr>
        </p:nvSpPr>
        <p:spPr>
          <a:xfrm>
            <a:off x="1544700" y="742950"/>
            <a:ext cx="706582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 dirty="0" smtClean="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Business of movies</a:t>
            </a:r>
            <a:endParaRPr sz="6000" b="1" i="0" u="none" strike="noStrike" cap="none" dirty="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4294967295"/>
          </p:nvPr>
        </p:nvSpPr>
        <p:spPr>
          <a:xfrm>
            <a:off x="1544700" y="2038350"/>
            <a:ext cx="3505454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1544700" y="2038350"/>
            <a:ext cx="42465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Total globa</a:t>
            </a:r>
            <a:r>
              <a:rPr lang="en-US" sz="2000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l worth: $136 Billion in 2018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2,577~ movies per year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Char char="o"/>
            </a:pP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rPr>
              <a:t>Indian movie industry: 1800~</a:t>
            </a:r>
            <a:endParaRPr dirty="0"/>
          </a:p>
          <a:p>
            <a:pPr marL="285750" marR="0" lvl="0" indent="-95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None/>
            </a:pPr>
            <a:endParaRPr sz="1400" b="0" i="0" u="none" strike="noStrike" cap="none" dirty="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285750" marR="0" lvl="0" indent="-952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Courier New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 dirty="0">
              <a:solidFill>
                <a:srgbClr val="25212A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45261"/>
            <a:ext cx="2230495" cy="2326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8" name="Google Shape;68;p12" descr="Population pyramid of Nepa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4367" y="819150"/>
            <a:ext cx="4741433" cy="330345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ctrTitle" idx="4294967295"/>
          </p:nvPr>
        </p:nvSpPr>
        <p:spPr>
          <a:xfrm>
            <a:off x="490350" y="2523262"/>
            <a:ext cx="3819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4000" b="1" i="0" u="none" strike="noStrike" cap="none" dirty="0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7,626,124</a:t>
            </a:r>
            <a:endParaRPr sz="4000" b="1" i="0" u="none" strike="noStrike" cap="none" dirty="0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331632" y="1885950"/>
            <a:ext cx="24402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Tinos"/>
                <a:ea typeface="Tinos"/>
                <a:cs typeface="Tinos"/>
                <a:sym typeface="Tinos"/>
              </a:rPr>
              <a:t>Mgoing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Population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:</a:t>
            </a:r>
            <a:endParaRPr sz="2000" b="0" i="0" u="none" strike="noStrike" cap="none" dirty="0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371600" y="4122608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Source: CIA World Factbook</a:t>
            </a:r>
            <a:endParaRPr sz="1400" b="0" i="0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 idx="4294967295"/>
          </p:nvPr>
        </p:nvSpPr>
        <p:spPr>
          <a:xfrm>
            <a:off x="1753075" y="2421550"/>
            <a:ext cx="5637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</a:pPr>
            <a:r>
              <a:rPr lang="en-US" sz="6000" b="1" i="0" u="none" strike="noStrike" cap="none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The Big Idea</a:t>
            </a:r>
            <a:endParaRPr sz="6000" b="1" i="0" u="none" strike="noStrike" cap="none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4294967295"/>
          </p:nvPr>
        </p:nvSpPr>
        <p:spPr>
          <a:xfrm>
            <a:off x="1753075" y="3335355"/>
            <a:ext cx="5637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None/>
            </a:pPr>
            <a:r>
              <a:rPr lang="en-US" sz="1800" b="0" i="1" u="none" strike="noStrike" cap="none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rPr>
              <a:t>Conduct psychological profiling of customers and match them against each other</a:t>
            </a:r>
            <a:endParaRPr sz="1800" b="0" i="1" u="none" strike="noStrike" cap="none">
              <a:solidFill>
                <a:srgbClr val="66666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696" y="780431"/>
            <a:ext cx="2388104" cy="255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048000" y="954572"/>
            <a:ext cx="1073224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0127" y="954572"/>
            <a:ext cx="1121019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5205495" y="1186755"/>
            <a:ext cx="5886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5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Myers-Briggs Personality Types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ESFP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ISFJ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ESTP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ISTJ</a:t>
            </a:r>
            <a:endParaRPr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◈"/>
            </a:pPr>
            <a:r>
              <a:rPr lang="en-US"/>
              <a:t>And many more…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1905000" y="2114550"/>
            <a:ext cx="21327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ESFP ⬄  ESFJ, ESTP</a:t>
            </a:r>
            <a:endParaRPr b="1"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3886200" y="3257550"/>
            <a:ext cx="21327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ISTJ ⬄  INFJ, ISFJ</a:t>
            </a:r>
            <a:endParaRPr b="1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3"/>
          </p:nvPr>
        </p:nvSpPr>
        <p:spPr>
          <a:xfrm>
            <a:off x="5715000" y="1657350"/>
            <a:ext cx="2132700" cy="69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b="1"/>
              <a:t>ISFJ ⬄ ESFJ, ISFP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562600" y="1428750"/>
            <a:ext cx="2209800" cy="1143000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828800" y="1809750"/>
            <a:ext cx="2209800" cy="1143000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810000" y="2952750"/>
            <a:ext cx="2209800" cy="1143000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172200" y="2832347"/>
            <a:ext cx="1295400" cy="691903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813264" y="3515465"/>
            <a:ext cx="1104900" cy="667952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12761" y="3700962"/>
            <a:ext cx="9066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XX.X##X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353821" y="3028950"/>
            <a:ext cx="9348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XXX.X#X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343213" y="2016988"/>
            <a:ext cx="1104900" cy="728524"/>
          </a:xfrm>
          <a:prstGeom prst="ellipse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513187" y="2263973"/>
            <a:ext cx="7649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XXX..X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MATCHING PERSONALITIES examples: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Sample Questionnaire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556175" y="1596850"/>
            <a:ext cx="3199800" cy="2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1800"/>
              <a:t>In-depth questionnaire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1800"/>
              <a:t>Also adding Education, cultural background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1800"/>
              <a:t>Sexual orientation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◈"/>
            </a:pPr>
            <a:r>
              <a:rPr lang="en-US" sz="1800"/>
              <a:t>Type of seek</a:t>
            </a:r>
            <a:endParaRPr/>
          </a:p>
          <a:p>
            <a:pPr marL="285750" lvl="0" indent="-120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  <a:p>
            <a:pPr marL="285750" lvl="0" indent="-1206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1800"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748" y="1455568"/>
            <a:ext cx="3559052" cy="2868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The Three Dates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580175" y="1808525"/>
            <a:ext cx="1830025" cy="1830025"/>
          </a:xfrm>
          <a:prstGeom prst="ellipse">
            <a:avLst/>
          </a:prstGeom>
          <a:solidFill>
            <a:srgbClr val="000000">
              <a:alpha val="9411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Event</a:t>
            </a:r>
            <a:endParaRPr sz="1800" b="0" i="1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679804" y="2084025"/>
            <a:ext cx="1249725" cy="1249725"/>
          </a:xfrm>
          <a:prstGeom prst="ellipse">
            <a:avLst/>
          </a:prstGeom>
          <a:solidFill>
            <a:srgbClr val="000000">
              <a:alpha val="9411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Open field</a:t>
            </a:r>
            <a:endParaRPr sz="1800" b="0" i="1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020400" y="1657950"/>
            <a:ext cx="2133000" cy="2133000"/>
          </a:xfrm>
          <a:prstGeom prst="ellipse">
            <a:avLst/>
          </a:prstGeom>
          <a:solidFill>
            <a:srgbClr val="000000">
              <a:alpha val="9411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nos"/>
                <a:ea typeface="Tinos"/>
                <a:cs typeface="Tinos"/>
                <a:sym typeface="Tinos"/>
              </a:rPr>
              <a:t>Expensive restaurant</a:t>
            </a:r>
            <a:endParaRPr sz="1800" b="0" i="1" u="none" strike="noStrike" cap="none">
              <a:solidFill>
                <a:srgbClr val="000000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048000" y="2546494"/>
            <a:ext cx="388545" cy="2016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555055" y="2598665"/>
            <a:ext cx="388545" cy="20168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664</Words>
  <Application>Microsoft Office PowerPoint</Application>
  <PresentationFormat>On-screen Show (16:9)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Oswald</vt:lpstr>
      <vt:lpstr>Adobe Kaiti Std R</vt:lpstr>
      <vt:lpstr>Tinos</vt:lpstr>
      <vt:lpstr>Quintus template</vt:lpstr>
      <vt:lpstr>PowerPoint Presentation</vt:lpstr>
      <vt:lpstr>Movies</vt:lpstr>
      <vt:lpstr>Business of movies</vt:lpstr>
      <vt:lpstr>7,626,124</vt:lpstr>
      <vt:lpstr>The Big Idea</vt:lpstr>
      <vt:lpstr>Myers-Briggs Personality Types</vt:lpstr>
      <vt:lpstr>MATCHING PERSONALITIES examples:</vt:lpstr>
      <vt:lpstr>Sample Questionnaire</vt:lpstr>
      <vt:lpstr>The Three Dates</vt:lpstr>
      <vt:lpstr>Post 3 dates</vt:lpstr>
      <vt:lpstr>Logistics</vt:lpstr>
      <vt:lpstr>Employee structure</vt:lpstr>
      <vt:lpstr>Marketing Strategy</vt:lpstr>
      <vt:lpstr>Financials</vt:lpstr>
      <vt:lpstr>Capital Plan</vt:lpstr>
      <vt:lpstr>Pricing</vt:lpstr>
      <vt:lpstr>Projection</vt:lpstr>
      <vt:lpstr> contd. </vt:lpstr>
      <vt:lpstr>Feasibility</vt:lpstr>
      <vt:lpstr>PowerPoint Presentation</vt:lpstr>
      <vt:lpstr>PowerPoint Presentation</vt:lpstr>
      <vt:lpstr>THANKS!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Katai Yo Maya ta Haina?</dc:title>
  <dc:creator>The British College Library</dc:creator>
  <cp:lastModifiedBy>The British College Library</cp:lastModifiedBy>
  <cp:revision>7</cp:revision>
  <dcterms:modified xsi:type="dcterms:W3CDTF">2019-06-13T05:45:26Z</dcterms:modified>
</cp:coreProperties>
</file>