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4CF2FF-A228-4093-A6EB-15DD0AED398C}">
  <a:tblStyle styleId="{204CF2FF-A228-4093-A6EB-15DD0AED398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135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3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4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4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5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68" name="Google Shape;2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18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8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16" name="Google Shape;16;p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Google Shape;17;p1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ultilingual-google-meet-summarizer-python-projec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nalyticsvidhya.com/blog/2019/06/comprehensive-guide-text-summarization-using-deep-learning-pyth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2057400" y="1171871"/>
            <a:ext cx="74676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91" marR="0" lvl="0" indent="-342891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NLP Project Phase #2</a:t>
            </a:r>
            <a:endParaRPr/>
          </a:p>
          <a:p>
            <a:pPr marL="342891" marR="0" lvl="0" indent="-342891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(Project High Level Architecture and Literature Survey)</a:t>
            </a:r>
            <a:endParaRPr sz="2400" b="0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891" marR="0" lvl="0" indent="-342891" algn="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1"/>
          <p:cNvSpPr txBox="1"/>
          <p:nvPr/>
        </p:nvSpPr>
        <p:spPr>
          <a:xfrm>
            <a:off x="1866900" y="3048000"/>
            <a:ext cx="9485400" cy="13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News Translator and Summarizer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16</a:t>
            </a:r>
            <a:endParaRPr sz="24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     Name			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   </a:t>
            </a: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SRN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-US" sz="2400" b="0" i="0" u="none" strike="noStrike" cap="none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Navya</a:t>
            </a: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Agrawal	PES2UG19CS250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.Sa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myak Maurya	PES2UG19CS360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Vaibhav G		PES2UG19CS443</a:t>
            </a:r>
            <a:endParaRPr sz="24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000" b="0" i="0" u="none" strike="noStrike" cap="none" dirty="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98989"/>
                </a:solidFill>
              </a:rPr>
              <a:t>Speech to Text News Translator and Summarizer : 16</a:t>
            </a:r>
            <a:endParaRPr>
              <a:solidFill>
                <a:srgbClr val="89898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1981200" y="17526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89013" marR="0" lvl="1" indent="-23812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</a:t>
            </a:r>
            <a:endParaRPr/>
          </a:p>
        </p:txBody>
      </p:sp>
      <p:graphicFrame>
        <p:nvGraphicFramePr>
          <p:cNvPr id="174" name="Google Shape;174;p20"/>
          <p:cNvGraphicFramePr/>
          <p:nvPr/>
        </p:nvGraphicFramePr>
        <p:xfrm>
          <a:off x="228600" y="2083282"/>
          <a:ext cx="11827725" cy="4250590"/>
        </p:xfrm>
        <a:graphic>
          <a:graphicData uri="http://schemas.openxmlformats.org/drawingml/2006/table">
            <a:tbl>
              <a:tblPr firstRow="1" bandRow="1">
                <a:noFill/>
                <a:tableStyleId>{204CF2FF-A228-4093-A6EB-15DD0AED398C}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Paper Details (Citation)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Objective of paper, Techniques/Methods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Detailed explanation along with results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Limitations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Hindi to English Transfer Based Machine Translation System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Akanksha Gehlot, Vaishali Sharma, Shashi Pal Singh, Ajai Kumar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arXiv:1507.02012</a:t>
                      </a:r>
                      <a:endParaRPr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Objective was translation of hindi text to english.</a:t>
                      </a:r>
                      <a:endParaRPr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Methods used was transfer learning and CYK algorithm along with adjustments for few special cases.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The input text was first converted to its sentence abstract representation</a:t>
                      </a:r>
                      <a:endParaRPr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CYK algorithm was then used on leaf nodes for direct translation and transliteration.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Generating CFG for languages is difficult and very few sources are present with research towards it.</a:t>
                      </a:r>
                      <a:endParaRPr/>
                    </a:p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Metonymy ambiguity cannot be solved with CFG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5" name="Google Shape;175;p20"/>
          <p:cNvSpPr txBox="1"/>
          <p:nvPr/>
        </p:nvSpPr>
        <p:spPr>
          <a:xfrm>
            <a:off x="228600" y="1567934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Paper-3</a:t>
            </a: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98989"/>
                </a:solidFill>
              </a:rPr>
              <a:t>Speech to Text News Translator and Summarizer : 16</a:t>
            </a:r>
            <a:endParaRPr>
              <a:solidFill>
                <a:srgbClr val="89898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1981200" y="17526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89013" marR="0" lvl="1" indent="-23812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</a:t>
            </a:r>
            <a:endParaRPr/>
          </a:p>
        </p:txBody>
      </p:sp>
      <p:graphicFrame>
        <p:nvGraphicFramePr>
          <p:cNvPr id="186" name="Google Shape;186;p21"/>
          <p:cNvGraphicFramePr/>
          <p:nvPr/>
        </p:nvGraphicFramePr>
        <p:xfrm>
          <a:off x="228600" y="2083282"/>
          <a:ext cx="11702375" cy="4754615"/>
        </p:xfrm>
        <a:graphic>
          <a:graphicData uri="http://schemas.openxmlformats.org/drawingml/2006/table">
            <a:tbl>
              <a:tblPr firstRow="1" bandRow="1">
                <a:noFill/>
                <a:tableStyleId>{204CF2FF-A228-4093-A6EB-15DD0AED398C}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Paper Details (Citation)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Objective of paper, Techniques/Methods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Detailed explanation along with results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Limitations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On Extractive and Abstractive Neural Document Summarization with Transformer Language Models</a:t>
                      </a:r>
                      <a:endParaRPr sz="15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Sandeep Subramanian, Raymond Li, Jonathan Pilault, Christopher Pal</a:t>
                      </a:r>
                      <a:endParaRPr sz="15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arXiv:1909.03186</a:t>
                      </a:r>
                      <a:endParaRPr sz="15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aims to use abstractive summarization for long documents that exceed several thousand words</a:t>
                      </a:r>
                      <a:endParaRPr sz="1500"/>
                    </a:p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Encoder-decoder architecture</a:t>
                      </a:r>
                      <a:endParaRPr sz="15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 a hierarchical document representation model that either points to or classifies sentences in a document to build an extractive summary</a:t>
                      </a:r>
                      <a:endParaRPr sz="1500"/>
                    </a:p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a transformer language model that conditions on the extracted sentences as well as a part of or the entire document.</a:t>
                      </a:r>
                      <a:endParaRPr sz="1500"/>
                    </a:p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Gave a confidence of</a:t>
                      </a:r>
                      <a:endParaRPr sz="1500"/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95% on 4 tested summarization datasets</a:t>
                      </a:r>
                      <a:endParaRPr sz="15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abstractive summary for selecting tokens can tend to repeat throughout the document summarizing only a certain portion of it.</a:t>
                      </a:r>
                      <a:endParaRPr sz="1500"/>
                    </a:p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abstractive summaries generated by transformers can generate imaginary content. </a:t>
                      </a:r>
                      <a:endParaRPr sz="1500"/>
                    </a:p>
                    <a:p>
                      <a:pPr marL="457200" marR="0" lvl="0" indent="-323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extensive use of hardware like gpu’s</a:t>
                      </a:r>
                      <a:endParaRPr sz="15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7" name="Google Shape;187;p21"/>
          <p:cNvSpPr txBox="1"/>
          <p:nvPr/>
        </p:nvSpPr>
        <p:spPr>
          <a:xfrm>
            <a:off x="228600" y="1567934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Paper-4</a:t>
            </a:r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98989"/>
                </a:solidFill>
              </a:rPr>
              <a:t>Speech to Text News Translator and Summarizer : 16</a:t>
            </a:r>
            <a:endParaRPr>
              <a:solidFill>
                <a:srgbClr val="89898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/>
          <p:nvPr/>
        </p:nvSpPr>
        <p:spPr>
          <a:xfrm>
            <a:off x="3048000" y="105138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1926175" y="1684125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89013" marR="0" lvl="1" indent="-23812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4191000" y="550099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</a:t>
            </a:r>
            <a:endParaRPr/>
          </a:p>
        </p:txBody>
      </p:sp>
      <p:graphicFrame>
        <p:nvGraphicFramePr>
          <p:cNvPr id="198" name="Google Shape;198;p22"/>
          <p:cNvGraphicFramePr/>
          <p:nvPr/>
        </p:nvGraphicFramePr>
        <p:xfrm>
          <a:off x="33013" y="1051382"/>
          <a:ext cx="11863525" cy="5669300"/>
        </p:xfrm>
        <a:graphic>
          <a:graphicData uri="http://schemas.openxmlformats.org/drawingml/2006/table">
            <a:tbl>
              <a:tblPr firstRow="1" bandRow="1">
                <a:noFill/>
                <a:tableStyleId>{204CF2FF-A228-4093-A6EB-15DD0AED398C}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Paper Details (Citation)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Objective of paper, Techniques/Methods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Detailed explanation along with results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Limitations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DiscreTalk: Text-to-Speech as a Machine Translation Problem Tomoki Hayashi1,2 , Shinji Watanabe3 1Human Dataware Lab. Co. Ltd., Japan 2Nagoya University, Japan 3 Johns Hopkins University, USA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Aims to convert text to speech 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 Non-autoregressive vector quantized variational autoencoder (VQVAE) model: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 Advanced decoding techniques</a:t>
                      </a:r>
                      <a:endParaRPr sz="1200"/>
                    </a:p>
                    <a:p>
                      <a:pPr marL="9144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-US" sz="1200"/>
                        <a:t>beamsearch</a:t>
                      </a:r>
                      <a:endParaRPr sz="1200"/>
                    </a:p>
                    <a:p>
                      <a:pPr marL="9144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-US" sz="1200"/>
                        <a:t>shallow fusion </a:t>
                      </a:r>
                      <a:endParaRPr sz="1200"/>
                    </a:p>
                    <a:p>
                      <a:pPr marL="9144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-US" sz="1200"/>
                        <a:t>language model (LM)</a:t>
                      </a:r>
                      <a:endParaRPr sz="1200"/>
                    </a:p>
                    <a:p>
                      <a:pPr marL="9144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-US" sz="1200"/>
                        <a:t>subword unit commonly used in NMT and ASR fields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The VQ-VAE model learns a mapping function from a speech waveform into a sequence of discrete symbols, and then the Transformer-NMT model is trained to estimate this discrete symbol sequence from a given input text.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 various techniques developed in NMT and automatic speech recognition (ASR) such as beam search, subword units, and fusions with a language model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 we can avoid an over smoothing problem of predicted features, which is one of the common issues in TTS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1) the proposed model outperforms the conventional Transformer-TTS with Parallel WaveGAN in naturalness</a:t>
                      </a:r>
                      <a:endParaRPr sz="1200"/>
                    </a:p>
                    <a:p>
                      <a:pPr marL="45720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2) the use of subword unit is effective, especially in the case of the small downsampling factor  3) there is a trade-off between the resolution of discrete symbols and speech articulation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Trade-off between the resolution of discrete symbols and speech articulation.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This framework is not extended  to a multi-speaker model</a:t>
                      </a:r>
                      <a:endParaRPr sz="12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Not yet suitable for large  scale corpus to clarify the effectiveness of VQ-LMs 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9" name="Google Shape;199;p22"/>
          <p:cNvSpPr txBox="1"/>
          <p:nvPr/>
        </p:nvSpPr>
        <p:spPr>
          <a:xfrm>
            <a:off x="33025" y="596306"/>
            <a:ext cx="205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Paper-5</a:t>
            </a:r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ftr" idx="11"/>
          </p:nvPr>
        </p:nvSpPr>
        <p:spPr>
          <a:xfrm>
            <a:off x="4286250" y="7004675"/>
            <a:ext cx="41148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1981200" y="17526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89013" marR="0" lvl="1" indent="-23812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</a:t>
            </a:r>
            <a:endParaRPr/>
          </a:p>
        </p:txBody>
      </p:sp>
      <p:graphicFrame>
        <p:nvGraphicFramePr>
          <p:cNvPr id="210" name="Google Shape;210;p23"/>
          <p:cNvGraphicFramePr/>
          <p:nvPr/>
        </p:nvGraphicFramePr>
        <p:xfrm>
          <a:off x="228600" y="2083282"/>
          <a:ext cx="11720275" cy="4251980"/>
        </p:xfrm>
        <a:graphic>
          <a:graphicData uri="http://schemas.openxmlformats.org/drawingml/2006/table">
            <a:tbl>
              <a:tblPr firstRow="1" bandRow="1">
                <a:noFill/>
                <a:tableStyleId>{204CF2FF-A228-4093-A6EB-15DD0AED398C}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Paper Details (Citation)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Objective of paper, Techniques/Methods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Detailed explanation along with results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Limitations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The Karlsruhe Institute of Technology Systems for the News Translation Task in WMT 2017 Ngoc-Quan Pham, Jan Niehues, Thanh-Le Ha, Eunah Cho, Matthias Sperber, Alexander Waibel Karlsruhe Institute of Technology, Karlsruhe, Germany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News translation in three different directions,German→English, English→German and English→Latvian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  Models used are Encoder-decoder based neural machine translation models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Used a eTorch-based  toolkit OpenNMT</a:t>
                      </a:r>
                      <a:endParaRPr sz="1100"/>
                    </a:p>
                    <a:p>
                      <a:pPr marL="457200" marR="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All models trained with this toolkit have two LSTM layers of 1,024 units each and  also use the input-feeding method</a:t>
                      </a:r>
                      <a:endParaRPr sz="1100"/>
                    </a:p>
                    <a:p>
                      <a:pPr marL="457200" marR="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 For optimization, the gradients are scaled at 5, and we experimentally use Adam with a high learning rate of 0.001 and then reduce it to 0.0005 when the perplexity of the model does not decrease anymore.</a:t>
                      </a:r>
                      <a:endParaRPr sz="1100"/>
                    </a:p>
                    <a:p>
                      <a:pPr marL="457200" marR="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Checkpoints are saved every epoch and also enhanced the toolkits with different features, namely the Context Gate for attentional model  and using coverage information during learning to translate</a:t>
                      </a:r>
                      <a:endParaRPr sz="1100"/>
                    </a:p>
                    <a:p>
                      <a:pPr marL="457200" marR="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100"/>
                        <a:t>The most consistent gain mostly comes from system ensembling/combinati</a:t>
                      </a:r>
                      <a:endParaRPr sz="11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One of the main problems of current NMT system is its limited vocabulary  generating difficulties when translating rare words</a:t>
                      </a:r>
                      <a:endParaRPr sz="1200"/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 A successful technique is to ensemble different checkpoints of a model or models with different random initialization. While this is a very helpful technique, it has a drawback that it can only be performed  for models using the same input and output representation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1" name="Google Shape;211;p23"/>
          <p:cNvSpPr txBox="1"/>
          <p:nvPr/>
        </p:nvSpPr>
        <p:spPr>
          <a:xfrm>
            <a:off x="228600" y="1567934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Paper-6</a:t>
            </a:r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98989"/>
                </a:solidFill>
              </a:rPr>
              <a:t>Speech to Text News Translator and Summarizer : 16</a:t>
            </a:r>
            <a:endParaRPr>
              <a:solidFill>
                <a:srgbClr val="89898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:Learning from Literature Survey</a:t>
            </a: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1145975" y="1828800"/>
            <a:ext cx="9522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After research from all the above articles, we plan to use encoder decoder model for both translation and summarization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as well as a specialised VQ-VAE and advanced decoder to conver text to speech.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high level design can be seen in the following slide.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98989"/>
                </a:solidFill>
              </a:rPr>
              <a:t>Speech to Text News Translator and Summarizer : 16</a:t>
            </a:r>
            <a:endParaRPr>
              <a:solidFill>
                <a:srgbClr val="89898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2743200" y="1119490"/>
            <a:ext cx="7924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High Level Architecture Diagram/ Detailed Flowchart</a:t>
            </a:r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98989"/>
                </a:solidFill>
              </a:rPr>
              <a:t>Speech to Text News Translator and Summarizer : 16</a:t>
            </a:r>
            <a:endParaRPr>
              <a:solidFill>
                <a:srgbClr val="89898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1414575" y="2283075"/>
            <a:ext cx="1146000" cy="71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2873325" y="2130825"/>
            <a:ext cx="340200" cy="1020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3554550" y="2283075"/>
            <a:ext cx="1146000" cy="71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6" name="Google Shape;236;p25"/>
          <p:cNvCxnSpPr>
            <a:endCxn id="237" idx="1"/>
          </p:cNvCxnSpPr>
          <p:nvPr/>
        </p:nvCxnSpPr>
        <p:spPr>
          <a:xfrm>
            <a:off x="357975" y="2632125"/>
            <a:ext cx="10698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25"/>
          <p:cNvSpPr txBox="1"/>
          <p:nvPr/>
        </p:nvSpPr>
        <p:spPr>
          <a:xfrm>
            <a:off x="1427775" y="2425575"/>
            <a:ext cx="1146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ENCODER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3554550" y="2416625"/>
            <a:ext cx="1146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DECODER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25"/>
          <p:cNvCxnSpPr>
            <a:stCxn id="237" idx="3"/>
            <a:endCxn id="234" idx="1"/>
          </p:cNvCxnSpPr>
          <p:nvPr/>
        </p:nvCxnSpPr>
        <p:spPr>
          <a:xfrm>
            <a:off x="2573775" y="2641125"/>
            <a:ext cx="29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25"/>
          <p:cNvCxnSpPr>
            <a:endCxn id="238" idx="1"/>
          </p:cNvCxnSpPr>
          <p:nvPr/>
        </p:nvCxnSpPr>
        <p:spPr>
          <a:xfrm rot="10800000" flipH="1">
            <a:off x="3213450" y="2632175"/>
            <a:ext cx="3411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p25"/>
          <p:cNvSpPr txBox="1"/>
          <p:nvPr/>
        </p:nvSpPr>
        <p:spPr>
          <a:xfrm>
            <a:off x="2178375" y="3206400"/>
            <a:ext cx="1730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Translation of text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25"/>
          <p:cNvCxnSpPr>
            <a:cxnSpLocks/>
            <a:stCxn id="238" idx="3"/>
          </p:cNvCxnSpPr>
          <p:nvPr/>
        </p:nvCxnSpPr>
        <p:spPr>
          <a:xfrm>
            <a:off x="4700550" y="2632175"/>
            <a:ext cx="1901476" cy="89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25"/>
          <p:cNvSpPr txBox="1"/>
          <p:nvPr/>
        </p:nvSpPr>
        <p:spPr>
          <a:xfrm>
            <a:off x="342225" y="2564975"/>
            <a:ext cx="94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input text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6602213" y="2121875"/>
            <a:ext cx="1730100" cy="1020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6602400" y="2416625"/>
            <a:ext cx="17301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>
                <a:latin typeface="Calibri"/>
                <a:ea typeface="Calibri"/>
                <a:cs typeface="Calibri"/>
                <a:sym typeface="Calibri"/>
              </a:rPr>
              <a:t>Extractive summarizer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4788250" y="2133447"/>
            <a:ext cx="173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output translated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text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9250200" y="4014913"/>
            <a:ext cx="1146000" cy="71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9263400" y="4157413"/>
            <a:ext cx="11460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Gtts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module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25"/>
          <p:cNvCxnSpPr>
            <a:cxnSpLocks/>
          </p:cNvCxnSpPr>
          <p:nvPr/>
        </p:nvCxnSpPr>
        <p:spPr>
          <a:xfrm flipV="1">
            <a:off x="8332313" y="2632175"/>
            <a:ext cx="1533787" cy="89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25"/>
          <p:cNvCxnSpPr/>
          <p:nvPr/>
        </p:nvCxnSpPr>
        <p:spPr>
          <a:xfrm>
            <a:off x="9848300" y="2650100"/>
            <a:ext cx="0" cy="13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25"/>
          <p:cNvCxnSpPr>
            <a:cxnSpLocks/>
            <a:stCxn id="250" idx="1"/>
          </p:cNvCxnSpPr>
          <p:nvPr/>
        </p:nvCxnSpPr>
        <p:spPr>
          <a:xfrm flipH="1">
            <a:off x="8180250" y="4495952"/>
            <a:ext cx="10831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9" name="Google Shape;259;p25"/>
          <p:cNvSpPr txBox="1"/>
          <p:nvPr/>
        </p:nvSpPr>
        <p:spPr>
          <a:xfrm>
            <a:off x="8180250" y="2130825"/>
            <a:ext cx="1902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latin typeface="Calibri"/>
                <a:ea typeface="Calibri"/>
                <a:cs typeface="Calibri"/>
                <a:sym typeface="Calibri"/>
              </a:rPr>
              <a:t>Summarized text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244;p25">
            <a:extLst>
              <a:ext uri="{FF2B5EF4-FFF2-40B4-BE49-F238E27FC236}">
                <a16:creationId xmlns:a16="http://schemas.microsoft.com/office/drawing/2014/main" id="{11F8B568-1DA8-41D0-ABCB-6EB0FF214C01}"/>
              </a:ext>
            </a:extLst>
          </p:cNvPr>
          <p:cNvSpPr txBox="1"/>
          <p:nvPr/>
        </p:nvSpPr>
        <p:spPr>
          <a:xfrm>
            <a:off x="7291875" y="4301035"/>
            <a:ext cx="948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Output as audio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Work Done so far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2041000" y="1981200"/>
            <a:ext cx="7005600" cy="3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45720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73" name="Google Shape;2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74" name="Google Shape;27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98989"/>
                </a:solidFill>
              </a:rPr>
              <a:t>Speech to Text News Translator and Summarizer : 16</a:t>
            </a:r>
            <a:endParaRPr>
              <a:solidFill>
                <a:srgbClr val="89898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6"/>
          <p:cNvSpPr txBox="1"/>
          <p:nvPr/>
        </p:nvSpPr>
        <p:spPr>
          <a:xfrm>
            <a:off x="742950" y="2328875"/>
            <a:ext cx="9401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We had started off our project with a brief introduction to encoder-decoder architecture and after going through various research papers we have decided to implement them.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Currently we are working on fixing inputs for the three phases ie implementing sequence2sequence and word embeddings for encoders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  <p:sp>
        <p:nvSpPr>
          <p:cNvPr id="281" name="Google Shape;28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82" name="Google Shape;2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98989"/>
                </a:solidFill>
              </a:rPr>
              <a:t>Speech to Text News Translator and Summarizer : 16</a:t>
            </a:r>
            <a:endParaRPr>
              <a:solidFill>
                <a:srgbClr val="89898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/>
          </a:p>
        </p:txBody>
      </p:sp>
      <p:sp>
        <p:nvSpPr>
          <p:cNvPr id="290" name="Google Shape;290;p28"/>
          <p:cNvSpPr txBox="1"/>
          <p:nvPr/>
        </p:nvSpPr>
        <p:spPr>
          <a:xfrm>
            <a:off x="1325050" y="1810138"/>
            <a:ext cx="93429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Char char="▪"/>
            </a:pPr>
            <a:r>
              <a:rPr lang="en-US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https://www.geeksforgeeks.org/multilingual-google-meet-summarizer-python-project/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▪"/>
            </a:pPr>
            <a:r>
              <a:rPr lang="en-US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https://www.analyticsvidhya.com/blog/2019/06/comprehensive-guide-text-summarization-using-deep-learning-python/</a:t>
            </a: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rebuchet MS"/>
              <a:buChar char="▪"/>
            </a:pPr>
            <a:endParaRPr sz="1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98989"/>
                </a:solidFill>
              </a:rPr>
              <a:t>Speech to Text News Translator and Summarizer : 16</a:t>
            </a:r>
            <a:endParaRPr>
              <a:solidFill>
                <a:srgbClr val="89898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1066800" y="17526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791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marR="0" lvl="0" indent="-215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</a:t>
            </a:r>
            <a:endParaRPr/>
          </a:p>
          <a:p>
            <a:pPr marL="685791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 Scope of the Project</a:t>
            </a:r>
            <a:endParaRPr/>
          </a:p>
          <a:p>
            <a:pPr marL="685791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Suggestions from Review – 1</a:t>
            </a:r>
            <a:endParaRPr/>
          </a:p>
          <a:p>
            <a:pPr marL="685791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(6 papers) </a:t>
            </a:r>
            <a:r>
              <a:rPr lang="en-US" sz="1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(Individual information is mandatory)</a:t>
            </a:r>
            <a:endParaRPr/>
          </a:p>
          <a:p>
            <a:pPr marL="685791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Summary: Learning from Literature Survey</a:t>
            </a:r>
            <a:endParaRPr/>
          </a:p>
          <a:p>
            <a:pPr marL="685791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High Level Architecture /Detailed Flowchart </a:t>
            </a: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(DIAGRAM)</a:t>
            </a:r>
            <a:endParaRPr/>
          </a:p>
          <a:p>
            <a:pPr marL="685791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Work Done So far</a:t>
            </a:r>
            <a:endParaRPr/>
          </a:p>
          <a:p>
            <a:pPr marL="685791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 </a:t>
            </a:r>
            <a:endParaRPr/>
          </a:p>
          <a:p>
            <a:pPr marL="685791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98989"/>
                </a:solidFill>
              </a:rPr>
              <a:t>Speech to Text News Translator and Summarizer : 16</a:t>
            </a:r>
            <a:endParaRPr>
              <a:solidFill>
                <a:srgbClr val="89898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685800" y="1828800"/>
            <a:ext cx="10308600" cy="45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Speech-text news translator and 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summariser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 a multilingual country like India, although accessing news is easy, it can be a challenge for people to translate it into their suitable language and then 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summarise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the meaning out of it.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We would like to solve this issue and provide a platform for people to understand news that could have not been comprehendible before.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▪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Text to speech translation will help with extracting insights for the users.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Our project focuses on building a model that can help with such challenges.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4419600" y="111949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98989"/>
                </a:solidFill>
              </a:rPr>
              <a:t>Speech to Text News Translator and Summarizer : 16</a:t>
            </a:r>
            <a:endParaRPr>
              <a:solidFill>
                <a:srgbClr val="89898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685800" y="1828800"/>
            <a:ext cx="102108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post-modern word, translation has become so relevant that people visualize it as a socio-cultural bridge between communities and countrie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Translation has helped knit India together as a nation throughout her history. Ideas and concepts like 'Indian literature', 'Indian culture', 'Indian philosophy' and 'Indian knowledge systems' would have been impossible in the absence of translations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Helps people to read and understand news from various parts of the country and different part of the world as well.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Regional and International news can be understood easier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4419600" y="111949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 and Scope of the Project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98989"/>
                </a:solidFill>
              </a:rPr>
              <a:t>Speech to Text News Translator and Summarizer : 16</a:t>
            </a:r>
            <a:endParaRPr>
              <a:solidFill>
                <a:srgbClr val="89898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1295400" y="1747725"/>
            <a:ext cx="9448800" cy="4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We were asked to include speech to text functionality in our project.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▪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read a few research papers incorporating the same applications into their models and we hope to have implemented more by the next phase.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Suggestions from Review – 1</a:t>
            </a: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98989"/>
                </a:solidFill>
              </a:rPr>
              <a:t>Speech to Text News Translator and Summarizer : 16</a:t>
            </a:r>
            <a:endParaRPr>
              <a:solidFill>
                <a:srgbClr val="89898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905000" y="1143002"/>
            <a:ext cx="8763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823675" y="1752600"/>
            <a:ext cx="9844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791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Each student is supposed to give a critical assessment of two research papers that has been conducted on the topic.</a:t>
            </a:r>
            <a:endParaRPr/>
          </a:p>
          <a:p>
            <a:pPr marL="685791" marR="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6 recently published research papers/products.(IEEE, ACM, Springer, Elsevier conference papers and Journal papers) containing a blend of NLP and ML papers</a:t>
            </a:r>
            <a:endParaRPr/>
          </a:p>
          <a:p>
            <a:pPr marL="685791" marR="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Summarize the individual papers/products with as much detail as each deserves, depending up on its relative importance in the overall literature on the topic. </a:t>
            </a:r>
            <a:endParaRPr/>
          </a:p>
          <a:p>
            <a:pPr marL="685791" marR="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should be in table format as mentioned in next slide</a:t>
            </a:r>
            <a:endParaRPr/>
          </a:p>
          <a:p>
            <a:pPr marL="685791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98989"/>
                </a:solidFill>
              </a:rPr>
              <a:t>Speech to Text News Translator and Summarizer : 16</a:t>
            </a:r>
            <a:endParaRPr>
              <a:solidFill>
                <a:srgbClr val="89898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1905000" y="1143002"/>
            <a:ext cx="8763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Individual Information on Literature Survey</a:t>
            </a:r>
            <a:endParaRPr/>
          </a:p>
        </p:txBody>
      </p:sp>
      <p:graphicFrame>
        <p:nvGraphicFramePr>
          <p:cNvPr id="140" name="Google Shape;140;p17"/>
          <p:cNvGraphicFramePr/>
          <p:nvPr/>
        </p:nvGraphicFramePr>
        <p:xfrm>
          <a:off x="228600" y="1775642"/>
          <a:ext cx="11582400" cy="4755389"/>
        </p:xfrm>
        <a:graphic>
          <a:graphicData uri="http://schemas.openxmlformats.org/drawingml/2006/table">
            <a:tbl>
              <a:tblPr firstRow="1" bandRow="1">
                <a:noFill/>
                <a:tableStyleId>{204CF2FF-A228-4093-A6EB-15DD0AED398C}</a:tableStyleId>
              </a:tblPr>
              <a:tblGrid>
                <a:gridCol w="82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4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S.N.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Name of the Student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SRN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Paper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Paper Title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525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Navya Agrawal</a:t>
                      </a:r>
                      <a:endParaRPr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PES2UG19CS250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/>
                        <a:t>Attend, Translate and Summarize: An Efficient Method for Neural Cross-Lingual Summarization.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3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/>
                        <a:t>Real-Time Speech-To-Text / Text-To-Speech Converter With Automatic Text Summarizer using Natural Language Generation And Abstract Meaning Representation.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175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75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Samyak Maurya</a:t>
                      </a:r>
                      <a:endParaRPr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PES2UG19CS360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Hindi to English Transfer Based Machine Translation System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500"/>
                        <a:t>On Extractive and Abstractive Neural Document Summarization with Transformer Language Models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175"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4450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Vaibhav G</a:t>
                      </a:r>
                      <a:endParaRPr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PES2UG19CS443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DiscreTalk: Text-to-Speech as a Machine Translation Problem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/>
                        <a:t>Systems for the News Translation Task in WMT 2017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98989"/>
                </a:solidFill>
              </a:rPr>
              <a:t>Speech to Text News Translator and Summarizer : 16</a:t>
            </a:r>
            <a:endParaRPr>
              <a:solidFill>
                <a:srgbClr val="89898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1981200" y="17526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89013" marR="0" lvl="1" indent="-23812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</a:t>
            </a:r>
            <a:endParaRPr/>
          </a:p>
        </p:txBody>
      </p:sp>
      <p:graphicFrame>
        <p:nvGraphicFramePr>
          <p:cNvPr id="151" name="Google Shape;151;p18"/>
          <p:cNvGraphicFramePr/>
          <p:nvPr/>
        </p:nvGraphicFramePr>
        <p:xfrm>
          <a:off x="228600" y="2083282"/>
          <a:ext cx="11845650" cy="4739647"/>
        </p:xfrm>
        <a:graphic>
          <a:graphicData uri="http://schemas.openxmlformats.org/drawingml/2006/table">
            <a:tbl>
              <a:tblPr firstRow="1" bandRow="1">
                <a:noFill/>
                <a:tableStyleId>{204CF2FF-A228-4093-A6EB-15DD0AED398C}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4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Paper Details (Citation)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Objective of paper, Techniques/Methods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Detailed explanation along with results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Limitations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5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/>
                        <a:t>Attend, Translate and Summarize: An Efficient Method for Neural Cross-Lingual Summarization. Junnan Zhu , Yu Zhou , Jiajun Zhang , Chengqing Zong. 2020 Association for Computational Linguistics.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1200"/>
                        <a:t>Cross-lingual summarization aims at summarizing a document in one language into another language.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1200"/>
                        <a:t>We first use encoder-decoder attention distribution to attend to some words and obtain the translation candidates from a probabilistic bilingual lexicon.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1200"/>
                        <a:t>Then a translating probability p(trans) is calculated, which balances the probability of generating words from the neural distribution with that of selecting words from the translation candidates of the source text.</a:t>
                      </a:r>
                      <a:endParaRPr sz="12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1200"/>
                        <a:t>The final distribution is obtained by the weighted sum (weighed by p(trans) of the neural distribution PN and the translation distribution PT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This method first attends to the source words, then obtains the translation candidates, and incorporates them into the generation of the final summary.</a:t>
                      </a:r>
                      <a:endParaRPr sz="1200"/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Experimental results have shown that our method can significantly outperform the baseline and achieve comparable performance with the state-of-the-art.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This method doesn’t incorporate into the multi-task method.</a:t>
                      </a:r>
                      <a:endParaRPr sz="1200"/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Only covers summarization and we require much more functionalities.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2" name="Google Shape;152;p18"/>
          <p:cNvSpPr txBox="1"/>
          <p:nvPr/>
        </p:nvSpPr>
        <p:spPr>
          <a:xfrm>
            <a:off x="228600" y="1567934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Paper-1</a:t>
            </a: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1981200" y="17526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89013" marR="0" lvl="1" indent="-23812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</a:t>
            </a:r>
            <a:endParaRPr/>
          </a:p>
        </p:txBody>
      </p:sp>
      <p:graphicFrame>
        <p:nvGraphicFramePr>
          <p:cNvPr id="162" name="Google Shape;162;p19"/>
          <p:cNvGraphicFramePr/>
          <p:nvPr/>
        </p:nvGraphicFramePr>
        <p:xfrm>
          <a:off x="228600" y="2083282"/>
          <a:ext cx="11684450" cy="3639332"/>
        </p:xfrm>
        <a:graphic>
          <a:graphicData uri="http://schemas.openxmlformats.org/drawingml/2006/table">
            <a:tbl>
              <a:tblPr firstRow="1" bandRow="1">
                <a:noFill/>
                <a:tableStyleId>{204CF2FF-A228-4093-A6EB-15DD0AED398C}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Paper Details (Citation)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Objective of paper, Techniques/Methods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Detailed explanation along with results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Limitations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/>
                        <a:t>Real-Time Speech-To-Text / Text-To-Speech Converter With Automatic Text Summarizer using Natural Language Generation And Abstract Meaning Representation. K. P. Vijayakumar, Hemant Singh, Animesh Mohanty.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Calculation of CTC Loss Function</a:t>
                      </a:r>
                      <a:endParaRPr sz="1200"/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Batch Normalization</a:t>
                      </a:r>
                      <a:endParaRPr sz="1200"/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Deep Speech 2</a:t>
                      </a:r>
                      <a:endParaRPr sz="1200"/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AMR Parsing</a:t>
                      </a:r>
                      <a:endParaRPr sz="1200"/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Google Text-to-Speech Engine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For the Speech recognition system, the performance metric used is WER.</a:t>
                      </a:r>
                      <a:endParaRPr sz="1200"/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The speedup achieved by the speech recognition is 4x-21x, depending on the processing unit used, and the accuracy of the summarizer is 99.37 %.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The dataset used for summarization is CNN/Dailymail, which comprises of news articles. However, there is a need to summarize the spoken text, and there are no such suitable datasets available, which can significantly improve the output.</a:t>
                      </a:r>
                      <a:endParaRPr sz="1200"/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There is still a need to have better quality AMR parsers and generators.</a:t>
                      </a:r>
                      <a:endParaRPr sz="1200"/>
                    </a:p>
                    <a:p>
                      <a:pPr marL="457200" lvl="0" indent="-304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US" sz="1200"/>
                        <a:t>To train different models, there was extensive use of GPUs. 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" name="Google Shape;163;p19"/>
          <p:cNvSpPr txBox="1"/>
          <p:nvPr/>
        </p:nvSpPr>
        <p:spPr>
          <a:xfrm>
            <a:off x="228600" y="1567934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891" marR="0" lvl="0" indent="-342891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Paper-2</a:t>
            </a: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98989"/>
                </a:solidFill>
              </a:rPr>
              <a:t>Speech to Text News Translator and Summarizer : 16</a:t>
            </a:r>
            <a:endParaRPr>
              <a:solidFill>
                <a:srgbClr val="89898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2050</Words>
  <Application>Microsoft Office PowerPoint</Application>
  <PresentationFormat>Widescreen</PresentationFormat>
  <Paragraphs>277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Noto Sans Symbols</vt:lpstr>
      <vt:lpstr>Trebuchet MS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samyak maurya</dc:creator>
  <cp:lastModifiedBy>samyak maurya</cp:lastModifiedBy>
  <cp:revision>2</cp:revision>
  <dcterms:modified xsi:type="dcterms:W3CDTF">2022-04-21T10:59:04Z</dcterms:modified>
</cp:coreProperties>
</file>