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6" r:id="rId1"/>
  </p:sldMasterIdLst>
  <p:notesMasterIdLst>
    <p:notesMasterId r:id="rId17"/>
  </p:notesMasterIdLst>
  <p:sldIdLst>
    <p:sldId id="256" r:id="rId2"/>
    <p:sldId id="280" r:id="rId3"/>
    <p:sldId id="281" r:id="rId4"/>
    <p:sldId id="315" r:id="rId5"/>
    <p:sldId id="321" r:id="rId6"/>
    <p:sldId id="309" r:id="rId7"/>
    <p:sldId id="284" r:id="rId8"/>
    <p:sldId id="300" r:id="rId9"/>
    <p:sldId id="324" r:id="rId10"/>
    <p:sldId id="318" r:id="rId11"/>
    <p:sldId id="319" r:id="rId12"/>
    <p:sldId id="320" r:id="rId13"/>
    <p:sldId id="316" r:id="rId14"/>
    <p:sldId id="322"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4" d="100"/>
          <a:sy n="64" d="100"/>
        </p:scale>
        <p:origin x="1195" y="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177C2-639A-46DD-B6E7-235376B0FA26}" type="datetimeFigureOut">
              <a:rPr lang="en-IN" smtClean="0"/>
              <a:pPr/>
              <a:t>11-11-2021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FA1DB-3790-40F8-B818-AB692B4622C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2C8CD3-D2C0-4359-AD1A-B79CC2B84068}" type="datetime1">
              <a:rPr lang="en-IN" smtClean="0"/>
              <a:pPr/>
              <a:t>11-11-2021</a:t>
            </a:fld>
            <a:endParaRPr lang="en-IN"/>
          </a:p>
        </p:txBody>
      </p:sp>
      <p:sp>
        <p:nvSpPr>
          <p:cNvPr id="5" name="Footer Placeholder 4"/>
          <p:cNvSpPr>
            <a:spLocks noGrp="1"/>
          </p:cNvSpPr>
          <p:nvPr>
            <p:ph type="ftr" sz="quarter" idx="11"/>
          </p:nvPr>
        </p:nvSpPr>
        <p:spPr/>
        <p:txBody>
          <a:bodyPr/>
          <a:lstStyle/>
          <a:p>
            <a:r>
              <a:rPr lang="en-IN"/>
              <a:t>Department of EEE</a:t>
            </a:r>
          </a:p>
        </p:txBody>
      </p:sp>
      <p:sp>
        <p:nvSpPr>
          <p:cNvPr id="6" name="Slide Number Placeholder 5"/>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A5103-153A-4815-9708-8CFD1D221BE5}" type="datetime1">
              <a:rPr lang="en-IN" smtClean="0"/>
              <a:pPr/>
              <a:t>11-11-2021</a:t>
            </a:fld>
            <a:endParaRPr lang="en-IN"/>
          </a:p>
        </p:txBody>
      </p:sp>
      <p:sp>
        <p:nvSpPr>
          <p:cNvPr id="5" name="Footer Placeholder 4"/>
          <p:cNvSpPr>
            <a:spLocks noGrp="1"/>
          </p:cNvSpPr>
          <p:nvPr>
            <p:ph type="ftr" sz="quarter" idx="11"/>
          </p:nvPr>
        </p:nvSpPr>
        <p:spPr/>
        <p:txBody>
          <a:bodyPr/>
          <a:lstStyle/>
          <a:p>
            <a:r>
              <a:rPr lang="en-IN"/>
              <a:t>Department of EEE</a:t>
            </a:r>
          </a:p>
        </p:txBody>
      </p:sp>
      <p:sp>
        <p:nvSpPr>
          <p:cNvPr id="6" name="Slide Number Placeholder 5"/>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ED315-E63A-4FDB-BF9B-39A6A98C4D57}" type="datetime1">
              <a:rPr lang="en-IN" smtClean="0"/>
              <a:pPr/>
              <a:t>11-11-2021</a:t>
            </a:fld>
            <a:endParaRPr lang="en-IN"/>
          </a:p>
        </p:txBody>
      </p:sp>
      <p:sp>
        <p:nvSpPr>
          <p:cNvPr id="5" name="Footer Placeholder 4"/>
          <p:cNvSpPr>
            <a:spLocks noGrp="1"/>
          </p:cNvSpPr>
          <p:nvPr>
            <p:ph type="ftr" sz="quarter" idx="11"/>
          </p:nvPr>
        </p:nvSpPr>
        <p:spPr/>
        <p:txBody>
          <a:bodyPr/>
          <a:lstStyle/>
          <a:p>
            <a:r>
              <a:rPr lang="en-IN"/>
              <a:t>Department of EEE</a:t>
            </a:r>
          </a:p>
        </p:txBody>
      </p:sp>
      <p:sp>
        <p:nvSpPr>
          <p:cNvPr id="6" name="Slide Number Placeholder 5"/>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0ABCF-BAA0-4E9D-A91B-46E485787107}" type="datetime1">
              <a:rPr lang="en-IN" smtClean="0"/>
              <a:pPr/>
              <a:t>11-11-2021</a:t>
            </a:fld>
            <a:endParaRPr lang="en-IN"/>
          </a:p>
        </p:txBody>
      </p:sp>
      <p:sp>
        <p:nvSpPr>
          <p:cNvPr id="5" name="Footer Placeholder 4"/>
          <p:cNvSpPr>
            <a:spLocks noGrp="1"/>
          </p:cNvSpPr>
          <p:nvPr>
            <p:ph type="ftr" sz="quarter" idx="11"/>
          </p:nvPr>
        </p:nvSpPr>
        <p:spPr/>
        <p:txBody>
          <a:bodyPr/>
          <a:lstStyle/>
          <a:p>
            <a:r>
              <a:rPr lang="en-IN"/>
              <a:t>Department of EEE</a:t>
            </a:r>
          </a:p>
        </p:txBody>
      </p:sp>
      <p:sp>
        <p:nvSpPr>
          <p:cNvPr id="6" name="Slide Number Placeholder 5"/>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136E9-D577-4E7D-8D66-1D5AEFD99E08}" type="datetime1">
              <a:rPr lang="en-IN" smtClean="0"/>
              <a:pPr/>
              <a:t>11-11-2021</a:t>
            </a:fld>
            <a:endParaRPr lang="en-IN"/>
          </a:p>
        </p:txBody>
      </p:sp>
      <p:sp>
        <p:nvSpPr>
          <p:cNvPr id="5" name="Footer Placeholder 4"/>
          <p:cNvSpPr>
            <a:spLocks noGrp="1"/>
          </p:cNvSpPr>
          <p:nvPr>
            <p:ph type="ftr" sz="quarter" idx="11"/>
          </p:nvPr>
        </p:nvSpPr>
        <p:spPr/>
        <p:txBody>
          <a:bodyPr/>
          <a:lstStyle/>
          <a:p>
            <a:r>
              <a:rPr lang="en-IN"/>
              <a:t>Department of EEE</a:t>
            </a:r>
          </a:p>
        </p:txBody>
      </p:sp>
      <p:sp>
        <p:nvSpPr>
          <p:cNvPr id="6" name="Slide Number Placeholder 5"/>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924777-D5BF-4006-8637-1260A7536DF2}" type="datetime1">
              <a:rPr lang="en-IN" smtClean="0"/>
              <a:pPr/>
              <a:t>11-11-2021</a:t>
            </a:fld>
            <a:endParaRPr lang="en-IN"/>
          </a:p>
        </p:txBody>
      </p:sp>
      <p:sp>
        <p:nvSpPr>
          <p:cNvPr id="6" name="Footer Placeholder 5"/>
          <p:cNvSpPr>
            <a:spLocks noGrp="1"/>
          </p:cNvSpPr>
          <p:nvPr>
            <p:ph type="ftr" sz="quarter" idx="11"/>
          </p:nvPr>
        </p:nvSpPr>
        <p:spPr/>
        <p:txBody>
          <a:bodyPr/>
          <a:lstStyle/>
          <a:p>
            <a:r>
              <a:rPr lang="en-IN"/>
              <a:t>Department of EEE</a:t>
            </a:r>
          </a:p>
        </p:txBody>
      </p:sp>
      <p:sp>
        <p:nvSpPr>
          <p:cNvPr id="7" name="Slide Number Placeholder 6"/>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B1DE85-D423-4119-8280-F4DB42805198}" type="datetime1">
              <a:rPr lang="en-IN" smtClean="0"/>
              <a:pPr/>
              <a:t>11-11-2021</a:t>
            </a:fld>
            <a:endParaRPr lang="en-IN"/>
          </a:p>
        </p:txBody>
      </p:sp>
      <p:sp>
        <p:nvSpPr>
          <p:cNvPr id="8" name="Footer Placeholder 7"/>
          <p:cNvSpPr>
            <a:spLocks noGrp="1"/>
          </p:cNvSpPr>
          <p:nvPr>
            <p:ph type="ftr" sz="quarter" idx="11"/>
          </p:nvPr>
        </p:nvSpPr>
        <p:spPr/>
        <p:txBody>
          <a:bodyPr/>
          <a:lstStyle/>
          <a:p>
            <a:r>
              <a:rPr lang="en-IN"/>
              <a:t>Department of EEE</a:t>
            </a:r>
          </a:p>
        </p:txBody>
      </p:sp>
      <p:sp>
        <p:nvSpPr>
          <p:cNvPr id="9" name="Slide Number Placeholder 8"/>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7B2BB-43FC-4980-8E8F-FE7B52D38703}" type="datetime1">
              <a:rPr lang="en-IN" smtClean="0"/>
              <a:pPr/>
              <a:t>11-11-2021</a:t>
            </a:fld>
            <a:endParaRPr lang="en-IN"/>
          </a:p>
        </p:txBody>
      </p:sp>
      <p:sp>
        <p:nvSpPr>
          <p:cNvPr id="4" name="Footer Placeholder 3"/>
          <p:cNvSpPr>
            <a:spLocks noGrp="1"/>
          </p:cNvSpPr>
          <p:nvPr>
            <p:ph type="ftr" sz="quarter" idx="11"/>
          </p:nvPr>
        </p:nvSpPr>
        <p:spPr/>
        <p:txBody>
          <a:bodyPr/>
          <a:lstStyle/>
          <a:p>
            <a:r>
              <a:rPr lang="en-IN"/>
              <a:t>Department of EEE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41411-4488-42A5-A237-4EC10D7756E9}" type="datetime1">
              <a:rPr lang="en-IN" smtClean="0"/>
              <a:pPr/>
              <a:t>11-11-2021</a:t>
            </a:fld>
            <a:endParaRPr lang="en-IN"/>
          </a:p>
        </p:txBody>
      </p:sp>
      <p:sp>
        <p:nvSpPr>
          <p:cNvPr id="3" name="Footer Placeholder 2"/>
          <p:cNvSpPr>
            <a:spLocks noGrp="1"/>
          </p:cNvSpPr>
          <p:nvPr>
            <p:ph type="ftr" sz="quarter" idx="11"/>
          </p:nvPr>
        </p:nvSpPr>
        <p:spPr/>
        <p:txBody>
          <a:bodyPr/>
          <a:lstStyle/>
          <a:p>
            <a:r>
              <a:rPr lang="en-IN"/>
              <a:t>Department of EEE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9528A-4590-40B4-B1C1-500832D17887}" type="datetime1">
              <a:rPr lang="en-IN" smtClean="0"/>
              <a:pPr/>
              <a:t>11-11-2021</a:t>
            </a:fld>
            <a:endParaRPr lang="en-IN"/>
          </a:p>
        </p:txBody>
      </p:sp>
      <p:sp>
        <p:nvSpPr>
          <p:cNvPr id="6" name="Footer Placeholder 5"/>
          <p:cNvSpPr>
            <a:spLocks noGrp="1"/>
          </p:cNvSpPr>
          <p:nvPr>
            <p:ph type="ftr" sz="quarter" idx="11"/>
          </p:nvPr>
        </p:nvSpPr>
        <p:spPr/>
        <p:txBody>
          <a:bodyPr/>
          <a:lstStyle/>
          <a:p>
            <a:r>
              <a:rPr lang="en-IN"/>
              <a:t>Department of EEE</a:t>
            </a:r>
          </a:p>
        </p:txBody>
      </p:sp>
      <p:sp>
        <p:nvSpPr>
          <p:cNvPr id="7" name="Slide Number Placeholder 6"/>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09060-7FC2-40AF-9A05-5156BE9CAEDF}" type="datetime1">
              <a:rPr lang="en-IN" smtClean="0"/>
              <a:pPr/>
              <a:t>11-11-2021</a:t>
            </a:fld>
            <a:endParaRPr lang="en-IN"/>
          </a:p>
        </p:txBody>
      </p:sp>
      <p:sp>
        <p:nvSpPr>
          <p:cNvPr id="6" name="Footer Placeholder 5"/>
          <p:cNvSpPr>
            <a:spLocks noGrp="1"/>
          </p:cNvSpPr>
          <p:nvPr>
            <p:ph type="ftr" sz="quarter" idx="11"/>
          </p:nvPr>
        </p:nvSpPr>
        <p:spPr/>
        <p:txBody>
          <a:bodyPr/>
          <a:lstStyle/>
          <a:p>
            <a:r>
              <a:rPr lang="en-IN"/>
              <a:t>Department of EEE</a:t>
            </a:r>
          </a:p>
        </p:txBody>
      </p:sp>
      <p:sp>
        <p:nvSpPr>
          <p:cNvPr id="7" name="Slide Number Placeholder 6"/>
          <p:cNvSpPr>
            <a:spLocks noGrp="1"/>
          </p:cNvSpPr>
          <p:nvPr>
            <p:ph type="sldNum" sz="quarter" idx="12"/>
          </p:nvPr>
        </p:nvSpPr>
        <p:spPr/>
        <p:txBody>
          <a:bodyPr/>
          <a:lstStyle/>
          <a:p>
            <a:fld id="{2C3DE729-986B-41F0-A62A-E936A2F594A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DD2B6-FA67-4935-A50E-4F1636C58B52}" type="datetime1">
              <a:rPr lang="en-IN" smtClean="0"/>
              <a:pPr/>
              <a:t>11-11-2021</a:t>
            </a:fld>
            <a:endParaRPr lang="en-IN"/>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EEE</a:t>
            </a:r>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DE729-986B-41F0-A62A-E936A2F594A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 y="375179"/>
            <a:ext cx="11135360" cy="3290887"/>
          </a:xfrm>
        </p:spPr>
        <p:txBody>
          <a:bodyPr>
            <a:noAutofit/>
          </a:bodyPr>
          <a:lstStyle/>
          <a:p>
            <a:pPr>
              <a:lnSpc>
                <a:spcPct val="150000"/>
              </a:lnSpc>
              <a:spcAft>
                <a:spcPts val="1000"/>
              </a:spcAft>
            </a:pPr>
            <a:r>
              <a:rPr lang="en-US" sz="2000" b="1" u="sng"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Minor Project on</a:t>
            </a:r>
            <a:br>
              <a:rPr lang="en-US" sz="2800" b="1" u="sng"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CLASSIFICATION  OF  MENTAL STATES</a:t>
            </a:r>
            <a:br>
              <a:rPr lang="en-US" sz="36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USING  1-D  CNN</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9067" y="3584785"/>
            <a:ext cx="10878608" cy="3111290"/>
          </a:xfrm>
        </p:spPr>
        <p:txBody>
          <a:bodyPr>
            <a:noAutofit/>
          </a:bodyPr>
          <a:lstStyle/>
          <a:p>
            <a:pPr algn="l"/>
            <a:endParaRPr lang="en-US" sz="2000" dirty="0">
              <a:solidFill>
                <a:schemeClr val="tx1"/>
              </a:solidFill>
            </a:endParaRPr>
          </a:p>
          <a:p>
            <a:pPr algn="l"/>
            <a:r>
              <a:rPr lang="en-US" sz="2000" dirty="0">
                <a:solidFill>
                  <a:schemeClr val="tx1"/>
                </a:solidFill>
              </a:rPr>
              <a:t>PREPARED BY:	     			                                   </a:t>
            </a:r>
            <a:r>
              <a:rPr lang="en-US" sz="2000" b="1" u="sng" dirty="0">
                <a:solidFill>
                  <a:schemeClr val="accent6">
                    <a:lumMod val="50000"/>
                  </a:schemeClr>
                </a:solidFill>
                <a:latin typeface="Calibri" panose="020F0502020204030204" pitchFamily="34" charset="0"/>
                <a:cs typeface="Calibri" panose="020F0502020204030204" pitchFamily="34" charset="0"/>
              </a:rPr>
              <a:t>UNDER THE GUIDANCE OF </a:t>
            </a:r>
            <a:r>
              <a:rPr lang="en-US" sz="2000" dirty="0">
                <a:solidFill>
                  <a:schemeClr val="tx1"/>
                </a:solidFill>
              </a:rPr>
              <a:t>	</a:t>
            </a:r>
          </a:p>
          <a:p>
            <a:pPr marL="342900" indent="-342900" algn="l">
              <a:buFont typeface="Arial" panose="020B0604020202020204" pitchFamily="34" charset="0"/>
              <a:buChar char="•"/>
            </a:pPr>
            <a:r>
              <a:rPr lang="en-US" sz="2000" dirty="0" err="1">
                <a:solidFill>
                  <a:schemeClr val="tx1"/>
                </a:solidFill>
              </a:rPr>
              <a:t>Sauhard</a:t>
            </a:r>
            <a:r>
              <a:rPr lang="en-US" sz="2000" dirty="0">
                <a:solidFill>
                  <a:schemeClr val="tx1"/>
                </a:solidFill>
              </a:rPr>
              <a:t> </a:t>
            </a:r>
            <a:r>
              <a:rPr lang="en-US" sz="2000" dirty="0" err="1">
                <a:solidFill>
                  <a:schemeClr val="tx1"/>
                </a:solidFill>
              </a:rPr>
              <a:t>Pareek</a:t>
            </a:r>
            <a:r>
              <a:rPr lang="en-US" sz="2000" dirty="0">
                <a:solidFill>
                  <a:schemeClr val="tx1"/>
                </a:solidFill>
              </a:rPr>
              <a:t> (191112237)		                                      DR. MITUL K. AHIRWAL</a:t>
            </a:r>
          </a:p>
          <a:p>
            <a:pPr marL="342900" indent="-342900" algn="l">
              <a:buFont typeface="Arial" panose="020B0604020202020204" pitchFamily="34" charset="0"/>
              <a:buChar char="•"/>
            </a:pPr>
            <a:r>
              <a:rPr lang="en-US" sz="2000" dirty="0" err="1">
                <a:solidFill>
                  <a:schemeClr val="tx1"/>
                </a:solidFill>
              </a:rPr>
              <a:t>Cheerla</a:t>
            </a:r>
            <a:r>
              <a:rPr lang="en-US" sz="2000" dirty="0">
                <a:solidFill>
                  <a:schemeClr val="tx1"/>
                </a:solidFill>
              </a:rPr>
              <a:t> </a:t>
            </a:r>
            <a:r>
              <a:rPr lang="en-US" sz="2000" dirty="0" err="1">
                <a:solidFill>
                  <a:schemeClr val="tx1"/>
                </a:solidFill>
              </a:rPr>
              <a:t>Sai</a:t>
            </a:r>
            <a:r>
              <a:rPr lang="en-US" sz="2000" dirty="0">
                <a:solidFill>
                  <a:schemeClr val="tx1"/>
                </a:solidFill>
              </a:rPr>
              <a:t> </a:t>
            </a:r>
            <a:r>
              <a:rPr lang="en-US" sz="2000" dirty="0" err="1">
                <a:solidFill>
                  <a:schemeClr val="tx1"/>
                </a:solidFill>
              </a:rPr>
              <a:t>Krusheel</a:t>
            </a:r>
            <a:r>
              <a:rPr lang="en-US" sz="2000" dirty="0">
                <a:solidFill>
                  <a:schemeClr val="tx1"/>
                </a:solidFill>
              </a:rPr>
              <a:t> (191112259)</a:t>
            </a:r>
          </a:p>
          <a:p>
            <a:pPr marL="342900" indent="-342900" algn="l">
              <a:buFont typeface="Arial" panose="020B0604020202020204" pitchFamily="34" charset="0"/>
              <a:buChar char="•"/>
            </a:pPr>
            <a:r>
              <a:rPr lang="en-US" sz="2000" dirty="0" err="1">
                <a:solidFill>
                  <a:schemeClr val="tx1"/>
                </a:solidFill>
              </a:rPr>
              <a:t>Samyak</a:t>
            </a:r>
            <a:r>
              <a:rPr lang="en-US" sz="2000" dirty="0">
                <a:solidFill>
                  <a:schemeClr val="tx1"/>
                </a:solidFill>
              </a:rPr>
              <a:t> Mehta (191112213)	</a:t>
            </a:r>
          </a:p>
          <a:p>
            <a:pPr marL="342900" indent="-342900" algn="l">
              <a:buFont typeface="Arial" panose="020B0604020202020204" pitchFamily="34" charset="0"/>
              <a:buChar char="•"/>
            </a:pPr>
            <a:r>
              <a:rPr lang="en-US" sz="2000" dirty="0">
                <a:solidFill>
                  <a:schemeClr val="tx1"/>
                </a:solidFill>
              </a:rPr>
              <a:t>Krishna Kant </a:t>
            </a:r>
            <a:r>
              <a:rPr lang="en-US" sz="2000" dirty="0" err="1">
                <a:solidFill>
                  <a:schemeClr val="tx1"/>
                </a:solidFill>
              </a:rPr>
              <a:t>Goyal</a:t>
            </a:r>
            <a:r>
              <a:rPr lang="en-US" sz="2000" dirty="0">
                <a:solidFill>
                  <a:schemeClr val="tx1"/>
                </a:solidFill>
              </a:rPr>
              <a:t> (191112275)</a:t>
            </a:r>
            <a:endParaRPr lang="en-IN" sz="2000" dirty="0">
              <a:solidFill>
                <a:schemeClr val="tx1"/>
              </a:solidFill>
            </a:endParaRPr>
          </a:p>
          <a:p>
            <a:pPr algn="l"/>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4105275" y="6346823"/>
            <a:ext cx="4114800" cy="369889"/>
          </a:xfrm>
        </p:spPr>
        <p:txBody>
          <a:bodyPr/>
          <a:lstStyle/>
          <a:p>
            <a:r>
              <a:rPr lang="en-IN" dirty="0"/>
              <a:t>Department of CSE</a:t>
            </a:r>
          </a:p>
        </p:txBody>
      </p:sp>
      <p:sp>
        <p:nvSpPr>
          <p:cNvPr id="5" name="Slide Number Placeholder 4"/>
          <p:cNvSpPr>
            <a:spLocks noGrp="1"/>
          </p:cNvSpPr>
          <p:nvPr>
            <p:ph type="sldNum" sz="quarter" idx="12"/>
          </p:nvPr>
        </p:nvSpPr>
        <p:spPr>
          <a:xfrm>
            <a:off x="9134475" y="6346823"/>
            <a:ext cx="2743200" cy="369889"/>
          </a:xfrm>
        </p:spPr>
        <p:txBody>
          <a:bodyPr/>
          <a:lstStyle/>
          <a:p>
            <a:pPr algn="ctr"/>
            <a:fld id="{2C3DE729-986B-41F0-A62A-E936A2F594A8}" type="slidenum">
              <a:rPr lang="en-IN" smtClean="0"/>
              <a:pPr algn="ctr"/>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401762"/>
          </a:xfrm>
        </p:spPr>
        <p:txBody>
          <a:bodyPr>
            <a:normAutofit/>
          </a:bodyPr>
          <a:lstStyle/>
          <a:p>
            <a:r>
              <a:rPr lang="en-US" sz="3200" b="1" dirty="0">
                <a:solidFill>
                  <a:schemeClr val="tx2"/>
                </a:solidFill>
              </a:rPr>
              <a:t>1-D CNN MODEL</a:t>
            </a:r>
          </a:p>
        </p:txBody>
      </p:sp>
      <p:sp>
        <p:nvSpPr>
          <p:cNvPr id="3" name="Content Placeholder 2"/>
          <p:cNvSpPr>
            <a:spLocks noGrp="1"/>
          </p:cNvSpPr>
          <p:nvPr>
            <p:ph idx="1"/>
          </p:nvPr>
        </p:nvSpPr>
        <p:spPr/>
        <p:txBody>
          <a:bodyPr>
            <a:normAutofit/>
          </a:bodyPr>
          <a:lstStyle/>
          <a:p>
            <a:r>
              <a:rPr lang="en-US" sz="2400" dirty="0"/>
              <a:t>Classification of mental states will be implemented by using 1-D CNN. </a:t>
            </a:r>
          </a:p>
          <a:p>
            <a:r>
              <a:rPr lang="en-US" sz="2400" dirty="0"/>
              <a:t>1-D CNN stands for 1 – Dimensional Convolutional Neural Network.</a:t>
            </a:r>
          </a:p>
          <a:p>
            <a:r>
              <a:rPr lang="en-US" sz="2400" dirty="0"/>
              <a:t>1-D CNN consist of two types of blocks, namely, convolutional block and output block.</a:t>
            </a:r>
          </a:p>
          <a:p>
            <a:r>
              <a:rPr lang="en-US" sz="2400" dirty="0"/>
              <a:t> Convolutional block has 1-Dimensional convolutional layer, Batch Normalization layer and 1-Dimensional Max Pooling layer with some kind of activation function like “Relu” or “Softmax”.</a:t>
            </a:r>
          </a:p>
          <a:p>
            <a:r>
              <a:rPr lang="en-US" sz="2400" dirty="0"/>
              <a:t>Output block consists of flatten layer and dense layer with some kind activation function like “Relu” or “Softmax”.</a:t>
            </a:r>
          </a:p>
          <a:p>
            <a:endParaRPr lang="en-US" dirty="0"/>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392237"/>
          </a:xfrm>
        </p:spPr>
        <p:txBody>
          <a:bodyPr>
            <a:normAutofit fontScale="90000"/>
          </a:bodyPr>
          <a:lstStyle/>
          <a:p>
            <a:br>
              <a:rPr lang="en-US" sz="3600" b="1" dirty="0">
                <a:solidFill>
                  <a:schemeClr val="tx2"/>
                </a:solidFill>
              </a:rPr>
            </a:br>
            <a:r>
              <a:rPr lang="en-US" sz="3600" b="1" dirty="0">
                <a:solidFill>
                  <a:schemeClr val="tx2"/>
                </a:solidFill>
                <a:cs typeface="Times New Roman" panose="02020603050405020304" pitchFamily="18" charset="0"/>
              </a:rPr>
              <a:t>SCHEMATIC  DIAGRAM OF 1-D CNN</a:t>
            </a:r>
            <a:br>
              <a:rPr lang="en-US" dirty="0"/>
            </a:br>
            <a:endParaRPr lang="en-US" dirty="0"/>
          </a:p>
        </p:txBody>
      </p:sp>
      <p:sp>
        <p:nvSpPr>
          <p:cNvPr id="3" name="Footer Placeholder 2"/>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11</a:t>
            </a:fld>
            <a:endParaRPr lang="en-IN"/>
          </a:p>
        </p:txBody>
      </p:sp>
      <p:pic>
        <p:nvPicPr>
          <p:cNvPr id="5" name="Picture 4">
            <a:extLst>
              <a:ext uri="{FF2B5EF4-FFF2-40B4-BE49-F238E27FC236}">
                <a16:creationId xmlns:a16="http://schemas.microsoft.com/office/drawing/2014/main" id="{49297000-A793-4DD2-9821-D94F430F4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548" y="1543050"/>
            <a:ext cx="7736305" cy="44516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439862"/>
          </a:xfrm>
        </p:spPr>
        <p:txBody>
          <a:bodyPr>
            <a:normAutofit/>
          </a:bodyPr>
          <a:lstStyle/>
          <a:p>
            <a:r>
              <a:rPr lang="en-US" sz="3200" b="1" dirty="0">
                <a:solidFill>
                  <a:schemeClr val="tx2"/>
                </a:solidFill>
              </a:rPr>
              <a:t>CONVOLUTIONAL  BLOCK</a:t>
            </a:r>
          </a:p>
        </p:txBody>
      </p:sp>
      <p:sp>
        <p:nvSpPr>
          <p:cNvPr id="3" name="Content Placeholder 2"/>
          <p:cNvSpPr>
            <a:spLocks noGrp="1"/>
          </p:cNvSpPr>
          <p:nvPr>
            <p:ph idx="1"/>
          </p:nvPr>
        </p:nvSpPr>
        <p:spPr>
          <a:xfrm>
            <a:off x="609600" y="2129589"/>
            <a:ext cx="10972800" cy="4226776"/>
          </a:xfrm>
        </p:spPr>
        <p:txBody>
          <a:bodyPr>
            <a:normAutofit fontScale="92500" lnSpcReduction="10000"/>
          </a:bodyPr>
          <a:lstStyle/>
          <a:p>
            <a:r>
              <a:rPr lang="en-US" sz="2400" dirty="0"/>
              <a:t> Convolutional layer is used for feature extraction by creating a kernel. </a:t>
            </a:r>
          </a:p>
          <a:p>
            <a:r>
              <a:rPr lang="en-US" sz="2400" dirty="0"/>
              <a:t>This kernel gets convolved with input layer and produces feature.</a:t>
            </a:r>
          </a:p>
          <a:p>
            <a:r>
              <a:rPr lang="en-US" sz="2400" dirty="0"/>
              <a:t>The </a:t>
            </a:r>
            <a:r>
              <a:rPr lang="en-US" sz="2600" dirty="0"/>
              <a:t>important</a:t>
            </a:r>
            <a:r>
              <a:rPr lang="en-US" sz="2400" dirty="0"/>
              <a:t> parts of convolutional layer are size of kernel and number of filters.</a:t>
            </a:r>
          </a:p>
          <a:p>
            <a:r>
              <a:rPr lang="en-US" sz="2400" dirty="0"/>
              <a:t> Batch normalization layer is used to standardize the input values. It helps in increasing the performance of the model. </a:t>
            </a:r>
          </a:p>
          <a:p>
            <a:r>
              <a:rPr lang="en-US" sz="2400" dirty="0"/>
              <a:t>1-D pooling layer reduces the input by picking up a value from the window of size equal to pool size. </a:t>
            </a:r>
          </a:p>
          <a:p>
            <a:r>
              <a:rPr lang="en-US" sz="2400" dirty="0"/>
              <a:t>This window when moved over the input data will cover whole input value.</a:t>
            </a:r>
          </a:p>
          <a:p>
            <a:r>
              <a:rPr lang="en-US" sz="2400" dirty="0"/>
              <a:t>The step size with which this window will shift is defined by stride.</a:t>
            </a:r>
          </a:p>
          <a:p>
            <a:r>
              <a:rPr lang="en-US" sz="2400" dirty="0"/>
              <a:t>One of the most popular type of pooling layer is 1-D Max pooling layer which picks the maximum value from the window.</a:t>
            </a:r>
          </a:p>
          <a:p>
            <a:pPr marL="0" indent="0">
              <a:buNone/>
            </a:pPr>
            <a:endParaRPr lang="en-US" sz="2400" dirty="0"/>
          </a:p>
          <a:p>
            <a:pPr>
              <a:buNone/>
            </a:pPr>
            <a:endParaRPr lang="en-US" dirty="0"/>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420812"/>
          </a:xfrm>
        </p:spPr>
        <p:txBody>
          <a:bodyPr>
            <a:normAutofit/>
          </a:bodyPr>
          <a:lstStyle/>
          <a:p>
            <a:r>
              <a:rPr lang="en-US" sz="3200" b="1" dirty="0">
                <a:solidFill>
                  <a:schemeClr val="tx2"/>
                </a:solidFill>
              </a:rPr>
              <a:t>OUTPUT  BLOCK</a:t>
            </a:r>
          </a:p>
        </p:txBody>
      </p:sp>
      <p:sp>
        <p:nvSpPr>
          <p:cNvPr id="3" name="Content Placeholder 2"/>
          <p:cNvSpPr>
            <a:spLocks noGrp="1"/>
          </p:cNvSpPr>
          <p:nvPr>
            <p:ph idx="1"/>
          </p:nvPr>
        </p:nvSpPr>
        <p:spPr>
          <a:xfrm>
            <a:off x="609600" y="1971675"/>
            <a:ext cx="10972800" cy="4154494"/>
          </a:xfrm>
        </p:spPr>
        <p:txBody>
          <a:bodyPr>
            <a:normAutofit/>
          </a:bodyPr>
          <a:lstStyle/>
          <a:p>
            <a:r>
              <a:rPr lang="en-US" sz="2400" dirty="0"/>
              <a:t>Flatten layer takes the multi-dimensional output of convolutional layer and gives one dimensional output.</a:t>
            </a:r>
          </a:p>
          <a:p>
            <a:r>
              <a:rPr lang="en-US" sz="2400" dirty="0"/>
              <a:t> This one dimensional output is transferred as an input to first dense layer.</a:t>
            </a:r>
          </a:p>
          <a:p>
            <a:r>
              <a:rPr lang="en-US" sz="2400" dirty="0"/>
              <a:t> Dense layer classifies the output of convolutional block.</a:t>
            </a:r>
          </a:p>
          <a:p>
            <a:r>
              <a:rPr lang="en-US" sz="2400" dirty="0"/>
              <a:t>Like all other layers, dense layer also contain neurons.</a:t>
            </a:r>
          </a:p>
          <a:p>
            <a:r>
              <a:rPr lang="en-US" sz="2400" dirty="0"/>
              <a:t>It calculates the weighted average and pass it through Relu/ Softmax layer or any other kind of activation.</a:t>
            </a:r>
          </a:p>
          <a:p>
            <a:r>
              <a:rPr lang="en-US" sz="2400" dirty="0"/>
              <a:t>From one dense layer output is transferred to another dense layer.</a:t>
            </a:r>
          </a:p>
          <a:p>
            <a:r>
              <a:rPr lang="en-US" sz="2400" dirty="0"/>
              <a:t>Final output is obtained from last dense layer.</a:t>
            </a:r>
          </a:p>
          <a:p>
            <a:endParaRPr lang="en-US" dirty="0"/>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735137"/>
          </a:xfrm>
        </p:spPr>
        <p:txBody>
          <a:bodyPr>
            <a:normAutofit/>
          </a:bodyPr>
          <a:lstStyle/>
          <a:p>
            <a:r>
              <a:rPr lang="en-US" sz="3200" b="1" dirty="0">
                <a:solidFill>
                  <a:schemeClr val="tx2"/>
                </a:solidFill>
              </a:rPr>
              <a:t>CONCLUSION</a:t>
            </a:r>
            <a:endParaRPr lang="en-US" sz="3200" dirty="0">
              <a:solidFill>
                <a:schemeClr val="tx2"/>
              </a:solidFill>
            </a:endParaRPr>
          </a:p>
        </p:txBody>
      </p:sp>
      <p:sp>
        <p:nvSpPr>
          <p:cNvPr id="3" name="Content Placeholder 2"/>
          <p:cNvSpPr>
            <a:spLocks noGrp="1"/>
          </p:cNvSpPr>
          <p:nvPr>
            <p:ph idx="1"/>
          </p:nvPr>
        </p:nvSpPr>
        <p:spPr>
          <a:xfrm>
            <a:off x="1333500" y="1847850"/>
            <a:ext cx="9458325" cy="3133725"/>
          </a:xfrm>
        </p:spPr>
        <p:txBody>
          <a:bodyPr>
            <a:normAutofit/>
          </a:bodyPr>
          <a:lstStyle/>
          <a:p>
            <a:pPr>
              <a:buNone/>
            </a:pPr>
            <a:r>
              <a:rPr lang="en-US" sz="2400" dirty="0"/>
              <a:t>	</a:t>
            </a:r>
          </a:p>
          <a:p>
            <a:pPr>
              <a:buNone/>
            </a:pPr>
            <a:r>
              <a:rPr lang="en-US" sz="2400" dirty="0"/>
              <a:t> 	The classification of mental states based on their activity is evaluated</a:t>
            </a:r>
          </a:p>
          <a:p>
            <a:pPr>
              <a:buNone/>
            </a:pPr>
            <a:r>
              <a:rPr lang="en-US" sz="2400" dirty="0"/>
              <a:t>	using 1-Dimensional Convolutional Neural Network using python</a:t>
            </a:r>
          </a:p>
          <a:p>
            <a:pPr>
              <a:buNone/>
            </a:pPr>
            <a:r>
              <a:rPr lang="en-US" sz="2400" dirty="0"/>
              <a:t>	language and google colab as an online interpreter. Our 1-D CNN model consists of  3 Convolutional layers. After preparing the data and performing data augmentation and evaluating the dataset with 1-D CNN, the accuracy currently stands at 88.8888%.</a:t>
            </a:r>
            <a:endParaRPr lang="en-IN" sz="2400" dirty="0"/>
          </a:p>
          <a:p>
            <a:pPr>
              <a:buNone/>
            </a:pPr>
            <a:endParaRPr lang="en-US" dirty="0"/>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729" y="1314450"/>
            <a:ext cx="10515600" cy="4313351"/>
          </a:xfrm>
        </p:spPr>
        <p:txBody>
          <a:bodyPr>
            <a:normAutofit/>
          </a:bodyPr>
          <a:lstStyle/>
          <a:p>
            <a:pPr algn="ctr"/>
            <a:br>
              <a:rPr lang="en-IN" sz="8000" dirty="0">
                <a:solidFill>
                  <a:srgbClr val="FF0000"/>
                </a:solidFill>
                <a:latin typeface="Times New Roman" panose="02020603050405020304" pitchFamily="18" charset="0"/>
                <a:cs typeface="Times New Roman" panose="02020603050405020304" pitchFamily="18" charset="0"/>
              </a:rPr>
            </a:br>
            <a:r>
              <a:rPr lang="en-US" sz="8000" dirty="0">
                <a:solidFill>
                  <a:schemeClr val="tx2"/>
                </a:solidFill>
                <a:cs typeface="Times New Roman" panose="02020603050405020304" pitchFamily="18" charset="0"/>
              </a:rPr>
              <a:t>THANK YOU</a:t>
            </a:r>
            <a:endParaRPr lang="en-US" sz="8000" b="1" dirty="0">
              <a:solidFill>
                <a:schemeClr val="tx2"/>
              </a:solidFill>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15</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20236"/>
          </a:xfrm>
        </p:spPr>
        <p:txBody>
          <a:bodyPr>
            <a:normAutofit/>
          </a:bodyPr>
          <a:lstStyle/>
          <a:p>
            <a:pPr algn="l"/>
            <a:r>
              <a:rPr lang="en-IN" sz="3200" b="1" dirty="0">
                <a:solidFill>
                  <a:schemeClr val="tx2"/>
                </a:solidFill>
                <a:cs typeface="Times New Roman" panose="02020603050405020304" pitchFamily="18" charset="0"/>
              </a:rPr>
              <a:t>CONTENTS</a:t>
            </a:r>
            <a:endParaRPr lang="en-US" sz="3200" b="1" dirty="0">
              <a:solidFill>
                <a:schemeClr val="tx2"/>
              </a:solidFill>
              <a:cs typeface="Times New Roman" panose="02020603050405020304" pitchFamily="18" charset="0"/>
            </a:endParaRPr>
          </a:p>
        </p:txBody>
      </p:sp>
      <p:sp>
        <p:nvSpPr>
          <p:cNvPr id="3" name="Content Placeholder 2"/>
          <p:cNvSpPr>
            <a:spLocks noGrp="1"/>
          </p:cNvSpPr>
          <p:nvPr>
            <p:ph idx="1"/>
          </p:nvPr>
        </p:nvSpPr>
        <p:spPr>
          <a:xfrm>
            <a:off x="534185" y="1260838"/>
            <a:ext cx="10972800" cy="4525963"/>
          </a:xfrm>
        </p:spPr>
        <p:txBody>
          <a:bodyPr>
            <a:normAutofit/>
          </a:bodyPr>
          <a:lstStyle/>
          <a:p>
            <a:r>
              <a:rPr lang="en-IN" sz="2400" dirty="0">
                <a:cs typeface="Times New Roman" panose="02020603050405020304" pitchFamily="18" charset="0"/>
              </a:rPr>
              <a:t>ABSTRACT</a:t>
            </a:r>
          </a:p>
          <a:p>
            <a:r>
              <a:rPr lang="en-IN" sz="2400" dirty="0">
                <a:cs typeface="Times New Roman" panose="02020603050405020304" pitchFamily="18" charset="0"/>
              </a:rPr>
              <a:t>ABOUT  EEG </a:t>
            </a:r>
          </a:p>
          <a:p>
            <a:r>
              <a:rPr lang="en-IN" sz="2400" dirty="0">
                <a:cs typeface="Times New Roman" panose="02020603050405020304" pitchFamily="18" charset="0"/>
              </a:rPr>
              <a:t>ABOUT  DATASET </a:t>
            </a:r>
          </a:p>
          <a:p>
            <a:r>
              <a:rPr lang="en-IN" sz="2400" dirty="0">
                <a:cs typeface="Times New Roman" panose="02020603050405020304" pitchFamily="18" charset="0"/>
              </a:rPr>
              <a:t>DATA  PREPARATION </a:t>
            </a:r>
          </a:p>
          <a:p>
            <a:r>
              <a:rPr lang="en-IN" sz="2400" dirty="0">
                <a:cs typeface="Times New Roman" panose="02020603050405020304" pitchFamily="18" charset="0"/>
              </a:rPr>
              <a:t>UPSAMPLING </a:t>
            </a:r>
          </a:p>
          <a:p>
            <a:r>
              <a:rPr lang="en-US" sz="2400" dirty="0"/>
              <a:t> 1-D  CNN MODEL</a:t>
            </a:r>
          </a:p>
          <a:p>
            <a:r>
              <a:rPr lang="en-US" sz="2400" dirty="0">
                <a:cs typeface="Times New Roman" panose="02020603050405020304" pitchFamily="18" charset="0"/>
              </a:rPr>
              <a:t>SCHEMATIC  DIAGRAM OF 1-D CNN</a:t>
            </a:r>
            <a:endParaRPr lang="en-IN" sz="2400" dirty="0">
              <a:cs typeface="Times New Roman" panose="02020603050405020304" pitchFamily="18" charset="0"/>
            </a:endParaRPr>
          </a:p>
          <a:p>
            <a:r>
              <a:rPr lang="en-IN" sz="2400" dirty="0">
                <a:cs typeface="Times New Roman" panose="02020603050405020304" pitchFamily="18" charset="0"/>
              </a:rPr>
              <a:t>CONVOLUTIONAL  BLOCK </a:t>
            </a:r>
          </a:p>
          <a:p>
            <a:r>
              <a:rPr lang="en-IN" sz="2400" dirty="0">
                <a:cs typeface="Times New Roman" panose="02020603050405020304" pitchFamily="18" charset="0"/>
              </a:rPr>
              <a:t>OUTPUT  BLOCK </a:t>
            </a:r>
          </a:p>
          <a:p>
            <a:r>
              <a:rPr lang="en-IN" sz="2400" dirty="0">
                <a:cs typeface="Times New Roman" panose="02020603050405020304" pitchFamily="18" charset="0"/>
              </a:rPr>
              <a:t>CONCLUSION</a:t>
            </a:r>
          </a:p>
          <a:p>
            <a:endParaRPr lang="en-US"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47" y="274638"/>
            <a:ext cx="11345278" cy="1182687"/>
          </a:xfrm>
        </p:spPr>
        <p:txBody>
          <a:bodyPr>
            <a:normAutofit/>
          </a:bodyPr>
          <a:lstStyle/>
          <a:p>
            <a:r>
              <a:rPr lang="en-IN" sz="3200" b="1" dirty="0">
                <a:latin typeface="Calibri" panose="020F0502020204030204" pitchFamily="34" charset="0"/>
                <a:cs typeface="Calibri" panose="020F0502020204030204" pitchFamily="34" charset="0"/>
              </a:rPr>
              <a:t> </a:t>
            </a:r>
            <a:r>
              <a:rPr lang="en-IN" sz="3200" b="1" dirty="0">
                <a:solidFill>
                  <a:schemeClr val="tx2"/>
                </a:solidFill>
                <a:latin typeface="Calibri" panose="020F0502020204030204" pitchFamily="34" charset="0"/>
                <a:cs typeface="Calibri" panose="020F0502020204030204" pitchFamily="34" charset="0"/>
              </a:rPr>
              <a:t>ABSTRACT</a:t>
            </a:r>
            <a:endParaRPr lang="en-US" sz="2800" b="1" dirty="0">
              <a:solidFill>
                <a:schemeClr val="tx2"/>
              </a:solidFill>
              <a:cs typeface="Times New Roman" panose="02020603050405020304" pitchFamily="18" charset="0"/>
            </a:endParaRPr>
          </a:p>
        </p:txBody>
      </p:sp>
      <p:sp>
        <p:nvSpPr>
          <p:cNvPr id="3" name="Content Placeholder 2"/>
          <p:cNvSpPr>
            <a:spLocks noGrp="1"/>
          </p:cNvSpPr>
          <p:nvPr>
            <p:ph idx="1"/>
          </p:nvPr>
        </p:nvSpPr>
        <p:spPr>
          <a:xfrm>
            <a:off x="461913" y="1333500"/>
            <a:ext cx="11246178" cy="5353050"/>
          </a:xfrm>
        </p:spPr>
        <p:txBody>
          <a:bodyPr>
            <a:normAutofit/>
          </a:bodyPr>
          <a:lstStyle/>
          <a:p>
            <a:r>
              <a:rPr lang="en-US" sz="2400" dirty="0">
                <a:solidFill>
                  <a:schemeClr val="tx1">
                    <a:lumMod val="95000"/>
                    <a:lumOff val="5000"/>
                  </a:schemeClr>
                </a:solidFill>
                <a:cs typeface="Calibri" panose="020F0502020204030204" pitchFamily="34" charset="0"/>
              </a:rPr>
              <a:t>This work categorize the brainwave patterns into relaxed, neutral and concentrated states on the basis of level of activity. </a:t>
            </a:r>
          </a:p>
          <a:p>
            <a:r>
              <a:rPr lang="en-US" sz="2400" dirty="0">
                <a:solidFill>
                  <a:schemeClr val="tx1">
                    <a:lumMod val="95000"/>
                    <a:lumOff val="5000"/>
                  </a:schemeClr>
                </a:solidFill>
                <a:cs typeface="Calibri" panose="020F0502020204030204" pitchFamily="34" charset="0"/>
              </a:rPr>
              <a:t>This  Classification of mental states is helpful in human machine interaction. So, they are quite useful in many fields like robotics, neuroscience etc. </a:t>
            </a:r>
          </a:p>
          <a:p>
            <a:r>
              <a:rPr lang="en-US" sz="2400" dirty="0">
                <a:solidFill>
                  <a:schemeClr val="tx1">
                    <a:lumMod val="95000"/>
                    <a:lumOff val="5000"/>
                  </a:schemeClr>
                </a:solidFill>
                <a:cs typeface="Calibri" panose="020F0502020204030204" pitchFamily="34" charset="0"/>
              </a:rPr>
              <a:t>The machine interaction can be done using EEG signals. The electrodes placed on the scalp measure information of voltage and this information can be known by EEG signals. </a:t>
            </a:r>
          </a:p>
          <a:p>
            <a:r>
              <a:rPr lang="en-US" sz="2400" dirty="0">
                <a:solidFill>
                  <a:schemeClr val="tx1">
                    <a:lumMod val="95000"/>
                    <a:lumOff val="5000"/>
                  </a:schemeClr>
                </a:solidFill>
                <a:cs typeface="Calibri" panose="020F0502020204030204" pitchFamily="34" charset="0"/>
              </a:rPr>
              <a:t>The classification of mental states is implemented using 1-Dimensional Convolutional Neural network (1-D CNN). </a:t>
            </a:r>
          </a:p>
          <a:p>
            <a:r>
              <a:rPr lang="en-US" sz="2400" dirty="0">
                <a:solidFill>
                  <a:schemeClr val="tx1">
                    <a:lumMod val="95000"/>
                    <a:lumOff val="5000"/>
                  </a:schemeClr>
                </a:solidFill>
                <a:cs typeface="Calibri" panose="020F0502020204030204" pitchFamily="34" charset="0"/>
              </a:rPr>
              <a:t>The EEG signals are classified into 3 classes. The 3 classes are relaxed, neutral and concentrated. </a:t>
            </a:r>
          </a:p>
          <a:p>
            <a:r>
              <a:rPr lang="en-US" sz="2400" dirty="0">
                <a:solidFill>
                  <a:schemeClr val="tx1">
                    <a:lumMod val="95000"/>
                    <a:lumOff val="5000"/>
                  </a:schemeClr>
                </a:solidFill>
                <a:cs typeface="Calibri" panose="020F0502020204030204" pitchFamily="34" charset="0"/>
              </a:rPr>
              <a:t>The implementation is done using python language on Google Colab as interpreter.</a:t>
            </a:r>
            <a:endParaRPr lang="en-IN" sz="2400" dirty="0">
              <a:solidFill>
                <a:schemeClr val="tx1">
                  <a:lumMod val="95000"/>
                  <a:lumOff val="5000"/>
                </a:schemeClr>
              </a:solidFill>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2"/>
                </a:solidFill>
                <a:cs typeface="Times New Roman" panose="02020603050405020304" pitchFamily="18" charset="0"/>
              </a:rPr>
              <a:t>ABOUT  EEG</a:t>
            </a:r>
          </a:p>
        </p:txBody>
      </p:sp>
      <p:sp>
        <p:nvSpPr>
          <p:cNvPr id="3" name="Content Placeholder 2"/>
          <p:cNvSpPr>
            <a:spLocks noGrp="1"/>
          </p:cNvSpPr>
          <p:nvPr>
            <p:ph idx="1"/>
          </p:nvPr>
        </p:nvSpPr>
        <p:spPr>
          <a:xfrm>
            <a:off x="609600" y="1409700"/>
            <a:ext cx="10972800" cy="5305425"/>
          </a:xfrm>
        </p:spPr>
        <p:txBody>
          <a:bodyPr>
            <a:normAutofit/>
          </a:bodyPr>
          <a:lstStyle/>
          <a:p>
            <a:r>
              <a:rPr lang="en-US" sz="2400" dirty="0">
                <a:cs typeface="Times New Roman" panose="02020603050405020304" pitchFamily="18" charset="0"/>
              </a:rPr>
              <a:t>The mental state detection is important for human-machine interaction. </a:t>
            </a:r>
          </a:p>
          <a:p>
            <a:r>
              <a:rPr lang="en-US" sz="2400" dirty="0">
                <a:cs typeface="Times New Roman" panose="02020603050405020304" pitchFamily="18" charset="0"/>
              </a:rPr>
              <a:t>The machines can be interacted using brain activity signals measured using EEG. </a:t>
            </a:r>
          </a:p>
          <a:p>
            <a:r>
              <a:rPr lang="en-US" sz="2400" dirty="0">
                <a:cs typeface="Times New Roman" panose="02020603050405020304" pitchFamily="18" charset="0"/>
              </a:rPr>
              <a:t>EEG uses the electrodes to measure the activity of brain. </a:t>
            </a:r>
          </a:p>
          <a:p>
            <a:r>
              <a:rPr lang="en-US" sz="2400" dirty="0">
                <a:cs typeface="Times New Roman" panose="02020603050405020304" pitchFamily="18" charset="0"/>
              </a:rPr>
              <a:t>The electrode used has a metal discs and are placed around our scalp.  </a:t>
            </a:r>
          </a:p>
          <a:p>
            <a:r>
              <a:rPr lang="en-US" sz="2400" dirty="0">
                <a:cs typeface="Times New Roman" panose="02020603050405020304" pitchFamily="18" charset="0"/>
              </a:rPr>
              <a:t>EEG tell us about the voltage measured by electrodes.</a:t>
            </a:r>
          </a:p>
          <a:p>
            <a:r>
              <a:rPr lang="en-US" sz="2400" dirty="0">
                <a:cs typeface="Times New Roman" panose="02020603050405020304" pitchFamily="18" charset="0"/>
              </a:rPr>
              <a:t> This voltage is due to electric charges that occur due to the communication between brain cells . </a:t>
            </a:r>
          </a:p>
          <a:p>
            <a:r>
              <a:rPr lang="en-US" sz="2400" dirty="0">
                <a:cs typeface="Times New Roman" panose="02020603050405020304" pitchFamily="18" charset="0"/>
              </a:rPr>
              <a:t>This can also be done using intracranial EEG in which electrodes are kept inside skull for monitoring activity of brain. </a:t>
            </a:r>
          </a:p>
          <a:p>
            <a:r>
              <a:rPr lang="en-US" sz="2400" dirty="0">
                <a:cs typeface="Times New Roman" panose="02020603050405020304" pitchFamily="18" charset="0"/>
              </a:rPr>
              <a:t>In brain-machine interaction, to deal with complex, non-stationary, non-linear an random EEG signals short time windowing is applied.</a:t>
            </a:r>
          </a:p>
          <a:p>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363662"/>
          </a:xfrm>
        </p:spPr>
        <p:txBody>
          <a:bodyPr>
            <a:normAutofit/>
          </a:bodyPr>
          <a:lstStyle/>
          <a:p>
            <a:r>
              <a:rPr lang="en-US" sz="3200" b="1" dirty="0">
                <a:solidFill>
                  <a:schemeClr val="tx2"/>
                </a:solidFill>
              </a:rPr>
              <a:t>ABOUT  DATASET</a:t>
            </a:r>
          </a:p>
        </p:txBody>
      </p:sp>
      <p:sp>
        <p:nvSpPr>
          <p:cNvPr id="3" name="Content Placeholder 2"/>
          <p:cNvSpPr>
            <a:spLocks noGrp="1"/>
          </p:cNvSpPr>
          <p:nvPr>
            <p:ph idx="1"/>
          </p:nvPr>
        </p:nvSpPr>
        <p:spPr>
          <a:xfrm>
            <a:off x="609600" y="1666875"/>
            <a:ext cx="10972800" cy="5067300"/>
          </a:xfrm>
        </p:spPr>
        <p:txBody>
          <a:bodyPr>
            <a:normAutofit/>
          </a:bodyPr>
          <a:lstStyle/>
          <a:p>
            <a:r>
              <a:rPr lang="en-US" sz="2400" dirty="0"/>
              <a:t>Data is collected through muse headband with four sensors recording brainwave activity and one reference sensor.</a:t>
            </a:r>
          </a:p>
          <a:p>
            <a:r>
              <a:rPr lang="en-US" sz="2400" dirty="0"/>
              <a:t> For relaxed state, subject were made to listen low tempo music to help in meditation while keeping body rested and muscles relaxed. </a:t>
            </a:r>
          </a:p>
          <a:p>
            <a:r>
              <a:rPr lang="en-US" sz="2400" dirty="0"/>
              <a:t>For neutral state, similar process as that of relaxed was carried out but without any stimuli. </a:t>
            </a:r>
          </a:p>
          <a:p>
            <a:r>
              <a:rPr lang="en-US" sz="2400" dirty="0"/>
              <a:t>For concentrated state, subjects followed a shell game, in which ball was hidden under one of the three cups. The cups were than switched and the subject needs to find out the cup that hid the ball.</a:t>
            </a:r>
          </a:p>
          <a:p>
            <a:r>
              <a:rPr lang="en-US" sz="2400" dirty="0"/>
              <a:t> The neutral task was carried out before concentrating and relaxed task, to  prevent relaxed state data from their impression.</a:t>
            </a:r>
          </a:p>
          <a:p>
            <a:endParaRPr lang="en-US" dirty="0"/>
          </a:p>
        </p:txBody>
      </p:sp>
      <p:sp>
        <p:nvSpPr>
          <p:cNvPr id="4" name="Footer Placeholder 3"/>
          <p:cNvSpPr>
            <a:spLocks noGrp="1"/>
          </p:cNvSpPr>
          <p:nvPr>
            <p:ph type="ftr" sz="quarter" idx="11"/>
          </p:nvPr>
        </p:nvSpPr>
        <p:spPr/>
        <p:txBody>
          <a:bodyPr/>
          <a:lstStyle/>
          <a:p>
            <a:r>
              <a:rPr lang="en-IN" dirty="0"/>
              <a:t>Department of CSE</a:t>
            </a:r>
          </a:p>
        </p:txBody>
      </p:sp>
      <p:sp>
        <p:nvSpPr>
          <p:cNvPr id="5" name="Slide Number Placeholder 4"/>
          <p:cNvSpPr>
            <a:spLocks noGrp="1"/>
          </p:cNvSpPr>
          <p:nvPr>
            <p:ph type="sldNum" sz="quarter" idx="12"/>
          </p:nvPr>
        </p:nvSpPr>
        <p:spPr/>
        <p:txBody>
          <a:bodyPr/>
          <a:lstStyle/>
          <a:p>
            <a:fld id="{2C3DE729-986B-41F0-A62A-E936A2F594A8}"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32" y="211625"/>
            <a:ext cx="10972800" cy="1143000"/>
          </a:xfrm>
        </p:spPr>
        <p:txBody>
          <a:bodyPr>
            <a:normAutofit/>
          </a:bodyPr>
          <a:lstStyle/>
          <a:p>
            <a:r>
              <a:rPr lang="en-IN" sz="3600" b="1" dirty="0">
                <a:solidFill>
                  <a:srgbClr val="FF0000"/>
                </a:solidFill>
                <a:cs typeface="Calibri" panose="020F0502020204030204" pitchFamily="34" charset="0"/>
              </a:rPr>
              <a:t> </a:t>
            </a:r>
            <a:endParaRPr lang="en-US" sz="3200" b="1" dirty="0">
              <a:solidFill>
                <a:srgbClr val="FF0000"/>
              </a:solidFill>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6</a:t>
            </a:fld>
            <a:endParaRPr lang="en-IN"/>
          </a:p>
        </p:txBody>
      </p:sp>
      <p:sp>
        <p:nvSpPr>
          <p:cNvPr id="8" name="Rectangle 7"/>
          <p:cNvSpPr/>
          <p:nvPr/>
        </p:nvSpPr>
        <p:spPr>
          <a:xfrm>
            <a:off x="1447801" y="695325"/>
            <a:ext cx="9344024" cy="4462760"/>
          </a:xfrm>
          <a:prstGeom prst="rect">
            <a:avLst/>
          </a:prstGeom>
        </p:spPr>
        <p:txBody>
          <a:bodyPr wrap="square">
            <a:spAutoFit/>
          </a:bodyPr>
          <a:lstStyle/>
          <a:p>
            <a:r>
              <a:rPr lang="en-US" sz="3200" b="1" dirty="0">
                <a:solidFill>
                  <a:schemeClr val="tx2"/>
                </a:solidFill>
              </a:rPr>
              <a:t>      </a:t>
            </a:r>
          </a:p>
          <a:p>
            <a:r>
              <a:rPr lang="en-US" sz="3600" b="1" dirty="0">
                <a:solidFill>
                  <a:schemeClr val="tx2"/>
                </a:solidFill>
              </a:rPr>
              <a:t> 	SAMPLING FREQUENCY         :   200Hz</a:t>
            </a:r>
          </a:p>
          <a:p>
            <a:br>
              <a:rPr lang="en-US" sz="3600" b="1" dirty="0">
                <a:solidFill>
                  <a:schemeClr val="tx2"/>
                </a:solidFill>
              </a:rPr>
            </a:br>
            <a:r>
              <a:rPr lang="en-US" sz="3600" b="1" dirty="0">
                <a:solidFill>
                  <a:schemeClr val="tx2"/>
                </a:solidFill>
              </a:rPr>
              <a:t>    NUMBER OF CLASSES             :   3</a:t>
            </a:r>
            <a:br>
              <a:rPr lang="en-US" sz="3600" b="1" dirty="0">
                <a:solidFill>
                  <a:schemeClr val="tx2"/>
                </a:solidFill>
              </a:rPr>
            </a:br>
            <a:endParaRPr lang="en-US" sz="3600" b="1" dirty="0">
              <a:solidFill>
                <a:schemeClr val="tx2"/>
              </a:solidFill>
            </a:endParaRPr>
          </a:p>
          <a:p>
            <a:r>
              <a:rPr lang="en-US" sz="3600" b="1" dirty="0">
                <a:solidFill>
                  <a:schemeClr val="tx2"/>
                </a:solidFill>
              </a:rPr>
              <a:t>    SAMPLES IN EACH CLASSES   :   16</a:t>
            </a:r>
            <a:br>
              <a:rPr lang="en-US" sz="3600" b="1" dirty="0">
                <a:solidFill>
                  <a:schemeClr val="tx2"/>
                </a:solidFill>
              </a:rPr>
            </a:br>
            <a:br>
              <a:rPr lang="en-US" sz="3600" b="1" dirty="0">
                <a:solidFill>
                  <a:schemeClr val="tx2"/>
                </a:solidFill>
              </a:rPr>
            </a:br>
            <a:r>
              <a:rPr lang="en-US" sz="3600" b="1" dirty="0">
                <a:solidFill>
                  <a:schemeClr val="tx2"/>
                </a:solidFill>
              </a:rPr>
              <a:t>    TOTAL  SAMPLES                      :   48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582" y="276225"/>
            <a:ext cx="9956800" cy="1390649"/>
          </a:xfrm>
        </p:spPr>
        <p:txBody>
          <a:bodyPr>
            <a:normAutofit/>
          </a:bodyPr>
          <a:lstStyle/>
          <a:p>
            <a:r>
              <a:rPr lang="en-IN" sz="3200" b="1" dirty="0">
                <a:solidFill>
                  <a:schemeClr val="tx2"/>
                </a:solidFill>
                <a:latin typeface="Calibri" panose="020F0502020204030204" pitchFamily="34" charset="0"/>
                <a:cs typeface="Calibri" panose="020F0502020204030204" pitchFamily="34" charset="0"/>
              </a:rPr>
              <a:t>  DATA  PREPARATION</a:t>
            </a:r>
            <a:endParaRPr lang="en-US" sz="3200" b="1" dirty="0">
              <a:solidFill>
                <a:schemeClr val="tx2"/>
              </a:solidFill>
              <a:cs typeface="Times New Roman" panose="02020603050405020304" pitchFamily="18" charset="0"/>
            </a:endParaRPr>
          </a:p>
        </p:txBody>
      </p:sp>
      <p:sp>
        <p:nvSpPr>
          <p:cNvPr id="3" name="Content Placeholder 2"/>
          <p:cNvSpPr>
            <a:spLocks noGrp="1"/>
          </p:cNvSpPr>
          <p:nvPr>
            <p:ph idx="1"/>
          </p:nvPr>
        </p:nvSpPr>
        <p:spPr>
          <a:xfrm>
            <a:off x="384581" y="1466850"/>
            <a:ext cx="11397843" cy="5169620"/>
          </a:xfrm>
        </p:spPr>
        <p:txBody>
          <a:bodyPr>
            <a:normAutofit/>
          </a:bodyPr>
          <a:lstStyle/>
          <a:p>
            <a:pPr>
              <a:lnSpc>
                <a:spcPct val="110000"/>
              </a:lnSpc>
            </a:pPr>
            <a:r>
              <a:rPr lang="en-IN" sz="2400" dirty="0">
                <a:cs typeface="Calibri" panose="020F0502020204030204" pitchFamily="34" charset="0"/>
              </a:rPr>
              <a:t> </a:t>
            </a:r>
            <a:r>
              <a:rPr lang="en-US" sz="2400" dirty="0">
                <a:cs typeface="Times New Roman" panose="02020603050405020304" pitchFamily="18" charset="0"/>
              </a:rPr>
              <a:t>We have prepared 4 files each representing a sensor.</a:t>
            </a:r>
          </a:p>
          <a:p>
            <a:pPr>
              <a:lnSpc>
                <a:spcPct val="110000"/>
              </a:lnSpc>
            </a:pPr>
            <a:r>
              <a:rPr lang="en-US" sz="2400" dirty="0">
                <a:cs typeface="Times New Roman" panose="02020603050405020304" pitchFamily="18" charset="0"/>
              </a:rPr>
              <a:t>Each file has 12 rows and 11365 columns in each which last column represent class label and a row represents a sample.</a:t>
            </a:r>
          </a:p>
          <a:p>
            <a:pPr>
              <a:lnSpc>
                <a:spcPct val="110000"/>
              </a:lnSpc>
            </a:pPr>
            <a:r>
              <a:rPr lang="en-US" sz="2400" dirty="0">
                <a:cs typeface="Times New Roman" panose="02020603050405020304" pitchFamily="18" charset="0"/>
              </a:rPr>
              <a:t>Upload the file in google drive and mount it on google colab.</a:t>
            </a:r>
          </a:p>
          <a:p>
            <a:pPr>
              <a:lnSpc>
                <a:spcPct val="110000"/>
              </a:lnSpc>
            </a:pPr>
            <a:r>
              <a:rPr lang="en-US" sz="2400" dirty="0">
                <a:cs typeface="Times New Roman" panose="02020603050405020304" pitchFamily="18" charset="0"/>
              </a:rPr>
              <a:t>From google drive, we read the data on which we need to perform classification algorithm.</a:t>
            </a:r>
          </a:p>
          <a:p>
            <a:pPr>
              <a:lnSpc>
                <a:spcPct val="110000"/>
              </a:lnSpc>
            </a:pPr>
            <a:r>
              <a:rPr lang="en-US" sz="2400" dirty="0">
                <a:cs typeface="Times New Roman" panose="02020603050405020304" pitchFamily="18" charset="0"/>
              </a:rPr>
              <a:t>Each file must be checked for null values or missing values.</a:t>
            </a:r>
          </a:p>
          <a:p>
            <a:pPr>
              <a:lnSpc>
                <a:spcPct val="110000"/>
              </a:lnSpc>
            </a:pPr>
            <a:r>
              <a:rPr lang="en-US" sz="2400" dirty="0">
                <a:cs typeface="Times New Roman" panose="02020603050405020304" pitchFamily="18" charset="0"/>
              </a:rPr>
              <a:t>If found, we may need to delete complete row/column or we can replace it with mean/median/mode. In our case, no missing value was found.</a:t>
            </a:r>
          </a:p>
          <a:p>
            <a:pPr>
              <a:lnSpc>
                <a:spcPct val="110000"/>
              </a:lnSpc>
              <a:buNone/>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98" y="190291"/>
            <a:ext cx="11022801" cy="1533734"/>
          </a:xfrm>
        </p:spPr>
        <p:txBody>
          <a:bodyPr>
            <a:normAutofit/>
          </a:bodyPr>
          <a:lstStyle/>
          <a:p>
            <a:r>
              <a:rPr lang="en-US" sz="3200" b="1" dirty="0">
                <a:solidFill>
                  <a:schemeClr val="tx2"/>
                </a:solidFill>
                <a:cs typeface="Times New Roman" panose="02020603050405020304" pitchFamily="18" charset="0"/>
              </a:rPr>
              <a:t>UPSAMPLING</a:t>
            </a:r>
          </a:p>
        </p:txBody>
      </p:sp>
      <p:sp>
        <p:nvSpPr>
          <p:cNvPr id="3" name="Content Placeholder 2"/>
          <p:cNvSpPr>
            <a:spLocks noGrp="1"/>
          </p:cNvSpPr>
          <p:nvPr>
            <p:ph idx="1"/>
          </p:nvPr>
        </p:nvSpPr>
        <p:spPr>
          <a:xfrm>
            <a:off x="194819" y="1676400"/>
            <a:ext cx="11492356" cy="3790950"/>
          </a:xfrm>
        </p:spPr>
        <p:txBody>
          <a:bodyPr>
            <a:normAutofit fontScale="92500" lnSpcReduction="20000"/>
          </a:bodyPr>
          <a:lstStyle/>
          <a:p>
            <a:pPr algn="just">
              <a:lnSpc>
                <a:spcPct val="150000"/>
              </a:lnSpc>
            </a:pPr>
            <a:r>
              <a:rPr lang="en-US" sz="2600" dirty="0">
                <a:cs typeface="Times New Roman" panose="02020603050405020304" pitchFamily="18" charset="0"/>
              </a:rPr>
              <a:t>The total number of samples in each file are 12. </a:t>
            </a:r>
          </a:p>
          <a:p>
            <a:pPr algn="just">
              <a:lnSpc>
                <a:spcPct val="150000"/>
              </a:lnSpc>
            </a:pPr>
            <a:r>
              <a:rPr lang="en-US" sz="2600" dirty="0">
                <a:cs typeface="Times New Roman" panose="02020603050405020304" pitchFamily="18" charset="0"/>
              </a:rPr>
              <a:t>This number is quite small, so each file was split having a samples representing a particular class for a sensor.</a:t>
            </a:r>
          </a:p>
          <a:p>
            <a:pPr algn="just">
              <a:lnSpc>
                <a:spcPct val="150000"/>
              </a:lnSpc>
            </a:pPr>
            <a:r>
              <a:rPr lang="en-US" sz="2600" dirty="0">
                <a:cs typeface="Times New Roman" panose="02020603050405020304" pitchFamily="18" charset="0"/>
              </a:rPr>
              <a:t> Then, the upsampling operation was performed to increase number of samples.</a:t>
            </a:r>
          </a:p>
          <a:p>
            <a:pPr algn="just">
              <a:lnSpc>
                <a:spcPct val="150000"/>
              </a:lnSpc>
            </a:pPr>
            <a:r>
              <a:rPr lang="en-US" sz="2600" dirty="0">
                <a:cs typeface="Times New Roman" panose="02020603050405020304" pitchFamily="18" charset="0"/>
              </a:rPr>
              <a:t>For upsampling, resample functions was used and samples were increased by 10 times.</a:t>
            </a:r>
          </a:p>
          <a:p>
            <a:pPr algn="just">
              <a:lnSpc>
                <a:spcPct val="150000"/>
              </a:lnSpc>
            </a:pPr>
            <a:r>
              <a:rPr lang="en-US" sz="2600" dirty="0">
                <a:cs typeface="Times New Roman" panose="02020603050405020304" pitchFamily="18" charset="0"/>
              </a:rPr>
              <a:t> Then, these files were split in 70:30 ratio and combined to get training and testing dataset.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32" y="211625"/>
            <a:ext cx="10972800" cy="1143000"/>
          </a:xfrm>
        </p:spPr>
        <p:txBody>
          <a:bodyPr>
            <a:normAutofit/>
          </a:bodyPr>
          <a:lstStyle/>
          <a:p>
            <a:r>
              <a:rPr lang="en-IN" sz="3600" b="1" dirty="0">
                <a:solidFill>
                  <a:srgbClr val="FF0000"/>
                </a:solidFill>
                <a:cs typeface="Calibri" panose="020F0502020204030204" pitchFamily="34" charset="0"/>
              </a:rPr>
              <a:t> </a:t>
            </a:r>
            <a:endParaRPr lang="en-US" sz="3200" b="1" dirty="0">
              <a:solidFill>
                <a:srgbClr val="FF0000"/>
              </a:solidFill>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Department of CSE</a:t>
            </a:r>
          </a:p>
        </p:txBody>
      </p:sp>
      <p:sp>
        <p:nvSpPr>
          <p:cNvPr id="4" name="Slide Number Placeholder 3"/>
          <p:cNvSpPr>
            <a:spLocks noGrp="1"/>
          </p:cNvSpPr>
          <p:nvPr>
            <p:ph type="sldNum" sz="quarter" idx="12"/>
          </p:nvPr>
        </p:nvSpPr>
        <p:spPr/>
        <p:txBody>
          <a:bodyPr/>
          <a:lstStyle/>
          <a:p>
            <a:fld id="{2C3DE729-986B-41F0-A62A-E936A2F594A8}" type="slidenum">
              <a:rPr lang="en-IN" smtClean="0"/>
              <a:pPr/>
              <a:t>9</a:t>
            </a:fld>
            <a:endParaRPr lang="en-IN"/>
          </a:p>
        </p:txBody>
      </p:sp>
      <p:sp>
        <p:nvSpPr>
          <p:cNvPr id="8" name="Rectangle 7"/>
          <p:cNvSpPr/>
          <p:nvPr/>
        </p:nvSpPr>
        <p:spPr>
          <a:xfrm>
            <a:off x="1447801" y="2314575"/>
            <a:ext cx="9344024" cy="1938992"/>
          </a:xfrm>
          <a:prstGeom prst="rect">
            <a:avLst/>
          </a:prstGeom>
        </p:spPr>
        <p:txBody>
          <a:bodyPr wrap="square">
            <a:spAutoFit/>
          </a:bodyPr>
          <a:lstStyle/>
          <a:p>
            <a:r>
              <a:rPr lang="en-US" sz="4000" b="1" dirty="0">
                <a:solidFill>
                  <a:schemeClr val="tx2"/>
                </a:solidFill>
              </a:rPr>
              <a:t>    SAMPLES IN TRAIN SET    :    336</a:t>
            </a:r>
          </a:p>
          <a:p>
            <a:br>
              <a:rPr lang="en-US" sz="4000" b="1" dirty="0">
                <a:solidFill>
                  <a:schemeClr val="tx2"/>
                </a:solidFill>
              </a:rPr>
            </a:br>
            <a:r>
              <a:rPr lang="en-US" sz="4000" b="1" dirty="0">
                <a:solidFill>
                  <a:schemeClr val="tx2"/>
                </a:solidFill>
              </a:rPr>
              <a:t>    SAMPLES IN TEST SET      :    144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1157</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Minor Project on CLASSIFICATION  OF  MENTAL STATES  USING  1-D  CNN</vt:lpstr>
      <vt:lpstr>CONTENTS</vt:lpstr>
      <vt:lpstr> ABSTRACT</vt:lpstr>
      <vt:lpstr>ABOUT  EEG</vt:lpstr>
      <vt:lpstr>ABOUT  DATASET</vt:lpstr>
      <vt:lpstr> </vt:lpstr>
      <vt:lpstr>  DATA  PREPARATION</vt:lpstr>
      <vt:lpstr>UPSAMPLING</vt:lpstr>
      <vt:lpstr> </vt:lpstr>
      <vt:lpstr>1-D CNN MODEL</vt:lpstr>
      <vt:lpstr> SCHEMATIC  DIAGRAM OF 1-D CNN </vt:lpstr>
      <vt:lpstr>CONVOLUTIONAL  BLOCK</vt:lpstr>
      <vt:lpstr>OUTPUT  BLOCK</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INSTITUTE OF ENGINEERING AND TECHNOLOGY (Accredited by NAAC, Accredited by NBA (UG Programmes: EEE, CSE, ECE &amp; Mechanical) Approved by AICTE &amp; Affiliated to JNTUH Hyderabad Ibrahimpatnam - 501 510, Hyderabad MINI PROJECT ON STUDY OF PHASOR MEASUREMENT UNIT (PMU) Placement In An Integrated Two Area Network And Protection AGAINST 3-PHASE FAULT</dc:title>
  <dc:creator>Gobburi Sri Nithya</dc:creator>
  <cp:lastModifiedBy>Sauhard Pareek</cp:lastModifiedBy>
  <cp:revision>171</cp:revision>
  <dcterms:created xsi:type="dcterms:W3CDTF">2021-01-30T17:34:00Z</dcterms:created>
  <dcterms:modified xsi:type="dcterms:W3CDTF">2021-11-11T11:39:39Z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